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72" r:id="rId5"/>
    <p:sldId id="261" r:id="rId6"/>
    <p:sldId id="262" r:id="rId7"/>
    <p:sldId id="267" r:id="rId8"/>
    <p:sldId id="282" r:id="rId9"/>
    <p:sldId id="276" r:id="rId10"/>
    <p:sldId id="278" r:id="rId11"/>
    <p:sldId id="281" r:id="rId12"/>
    <p:sldId id="279" r:id="rId13"/>
    <p:sldId id="280" r:id="rId14"/>
    <p:sldId id="283" r:id="rId15"/>
    <p:sldId id="291" r:id="rId16"/>
    <p:sldId id="292" r:id="rId17"/>
    <p:sldId id="28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09" d="100"/>
          <a:sy n="109" d="100"/>
        </p:scale>
        <p:origin x="7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House </c:v>
                </c:pt>
              </c:strCache>
            </c:strRef>
          </c:tx>
          <c:spPr>
            <a:solidFill>
              <a:srgbClr val="FF0000"/>
            </a:solidFill>
          </c:spPr>
          <c:dPt>
            <c:idx val="0"/>
            <c:bubble3D val="0"/>
            <c:spPr>
              <a:solidFill>
                <a:srgbClr val="0070C0"/>
              </a:solidFill>
              <a:ln w="19050">
                <a:solidFill>
                  <a:schemeClr val="lt1"/>
                </a:solidFill>
              </a:ln>
              <a:effectLst/>
            </c:spPr>
            <c:extLst>
              <c:ext xmlns:c16="http://schemas.microsoft.com/office/drawing/2014/chart" uri="{C3380CC4-5D6E-409C-BE32-E72D297353CC}">
                <c16:uniqueId val="{00000001-5635-41CD-973F-6C44F84C6F25}"/>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2-5635-41CD-973F-6C44F84C6F25}"/>
              </c:ext>
            </c:extLst>
          </c:dPt>
          <c:dLbls>
            <c:dLbl>
              <c:idx val="0"/>
              <c:layout>
                <c:manualLayout>
                  <c:x val="-0.20390281996286122"/>
                  <c:y val="-0.24191153904963092"/>
                </c:manualLayout>
              </c:layout>
              <c:tx>
                <c:rich>
                  <a:bodyPr rot="0" spcFirstLastPara="1" vertOverflow="ellipsis" vert="horz" wrap="square" lIns="38100" tIns="19050" rIns="38100" bIns="19050" anchor="t" anchorCtr="1">
                    <a:spAutoFit/>
                  </a:bodyPr>
                  <a:lstStyle/>
                  <a:p>
                    <a:pPr>
                      <a:defRPr sz="2400" b="1" i="0" u="none" strike="noStrike" kern="1200" baseline="0">
                        <a:solidFill>
                          <a:schemeClr val="tx1">
                            <a:lumMod val="75000"/>
                            <a:lumOff val="25000"/>
                          </a:schemeClr>
                        </a:solidFill>
                        <a:latin typeface="+mn-lt"/>
                        <a:ea typeface="+mn-ea"/>
                        <a:cs typeface="+mn-cs"/>
                      </a:defRPr>
                    </a:pPr>
                    <a:r>
                      <a:rPr lang="en-US" dirty="0"/>
                      <a:t>46</a:t>
                    </a:r>
                  </a:p>
                </c:rich>
              </c:tx>
              <c:spPr>
                <a:noFill/>
                <a:ln>
                  <a:noFill/>
                </a:ln>
                <a:effectLst/>
              </c:spPr>
              <c:txPr>
                <a:bodyPr rot="0" spcFirstLastPara="1" vertOverflow="ellipsis" vert="horz" wrap="square" lIns="38100" tIns="19050" rIns="38100" bIns="19050" anchor="t"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5635-41CD-973F-6C44F84C6F25}"/>
                </c:ext>
              </c:extLst>
            </c:dLbl>
            <c:dLbl>
              <c:idx val="1"/>
              <c:tx>
                <c:rich>
                  <a:bodyPr rot="0" spcFirstLastPara="1" vertOverflow="ellipsis" vert="horz" wrap="square" lIns="38100" tIns="19050" rIns="38100" bIns="19050" anchor="t" anchorCtr="1">
                    <a:spAutoFit/>
                  </a:bodyPr>
                  <a:lstStyle/>
                  <a:p>
                    <a:pPr>
                      <a:defRPr sz="2400" b="1" i="0" u="none" strike="noStrike" kern="1200" baseline="0">
                        <a:solidFill>
                          <a:schemeClr val="tx1">
                            <a:lumMod val="75000"/>
                            <a:lumOff val="25000"/>
                          </a:schemeClr>
                        </a:solidFill>
                        <a:latin typeface="+mn-lt"/>
                        <a:ea typeface="+mn-ea"/>
                        <a:cs typeface="+mn-cs"/>
                      </a:defRPr>
                    </a:pPr>
                    <a:r>
                      <a:rPr lang="en-US" dirty="0"/>
                      <a:t>19</a:t>
                    </a:r>
                  </a:p>
                </c:rich>
              </c:tx>
              <c:spPr>
                <a:noFill/>
                <a:ln>
                  <a:noFill/>
                </a:ln>
                <a:effectLst/>
              </c:spPr>
              <c:txPr>
                <a:bodyPr rot="0" spcFirstLastPara="1" vertOverflow="ellipsis" vert="horz" wrap="square" lIns="38100" tIns="19050" rIns="38100" bIns="19050" anchor="t"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5635-41CD-973F-6C44F84C6F25}"/>
                </c:ext>
              </c:extLst>
            </c:dLbl>
            <c:spPr>
              <a:noFill/>
              <a:ln>
                <a:noFill/>
              </a:ln>
              <a:effectLst/>
            </c:spPr>
            <c:txPr>
              <a:bodyPr rot="0" spcFirstLastPara="1" vertOverflow="ellipsis" vert="horz" wrap="square" lIns="38100" tIns="19050" rIns="38100" bIns="19050" anchor="t" anchorCtr="1">
                <a:spAutoFit/>
              </a:bodyPr>
              <a:lstStyle/>
              <a:p>
                <a:pPr>
                  <a:defRPr sz="2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extLst>
          </c:dLbls>
          <c:cat>
            <c:strRef>
              <c:f>Sheet1!$A$2:$A$3</c:f>
              <c:strCache>
                <c:ptCount val="2"/>
                <c:pt idx="0">
                  <c:v>Democrats</c:v>
                </c:pt>
                <c:pt idx="1">
                  <c:v>Republicans</c:v>
                </c:pt>
              </c:strCache>
            </c:strRef>
          </c:cat>
          <c:val>
            <c:numRef>
              <c:f>Sheet1!$B$2:$B$3</c:f>
              <c:numCache>
                <c:formatCode>General</c:formatCode>
                <c:ptCount val="2"/>
                <c:pt idx="0">
                  <c:v>46</c:v>
                </c:pt>
                <c:pt idx="1">
                  <c:v>19</c:v>
                </c:pt>
              </c:numCache>
            </c:numRef>
          </c:val>
          <c:extLst>
            <c:ext xmlns:c16="http://schemas.microsoft.com/office/drawing/2014/chart" uri="{C3380CC4-5D6E-409C-BE32-E72D297353CC}">
              <c16:uniqueId val="{00000000-5635-41CD-973F-6C44F84C6F2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dirty="0"/>
              <a:t>Senate </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House </c:v>
                </c:pt>
              </c:strCache>
            </c:strRef>
          </c:tx>
          <c:spPr>
            <a:solidFill>
              <a:srgbClr val="FF0000"/>
            </a:solidFill>
          </c:spPr>
          <c:dPt>
            <c:idx val="0"/>
            <c:bubble3D val="0"/>
            <c:spPr>
              <a:solidFill>
                <a:srgbClr val="0070C0"/>
              </a:solidFill>
              <a:ln w="19050">
                <a:solidFill>
                  <a:schemeClr val="lt1"/>
                </a:solidFill>
              </a:ln>
              <a:effectLst/>
            </c:spPr>
            <c:extLst>
              <c:ext xmlns:c16="http://schemas.microsoft.com/office/drawing/2014/chart" uri="{C3380CC4-5D6E-409C-BE32-E72D297353CC}">
                <c16:uniqueId val="{00000001-46E9-4AB1-8324-9CF0AF7716C0}"/>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46E9-4AB1-8324-9CF0AF7716C0}"/>
              </c:ext>
            </c:extLst>
          </c:dPt>
          <c:dLbls>
            <c:dLbl>
              <c:idx val="0"/>
              <c:layout>
                <c:manualLayout>
                  <c:x val="-0.22655295565404268"/>
                  <c:y val="-7.6645046830928307E-2"/>
                </c:manualLayout>
              </c:layout>
              <c:tx>
                <c:rich>
                  <a:bodyPr rot="0" spcFirstLastPara="1" vertOverflow="ellipsis" vert="horz" wrap="square" lIns="38100" tIns="19050" rIns="38100" bIns="19050" anchor="t" anchorCtr="1">
                    <a:spAutoFit/>
                  </a:bodyPr>
                  <a:lstStyle/>
                  <a:p>
                    <a:pPr>
                      <a:defRPr sz="2400" b="1" i="0" u="none" strike="noStrike" kern="1200" baseline="0">
                        <a:solidFill>
                          <a:schemeClr val="tx1">
                            <a:lumMod val="75000"/>
                            <a:lumOff val="25000"/>
                          </a:schemeClr>
                        </a:solidFill>
                        <a:latin typeface="+mn-lt"/>
                        <a:ea typeface="+mn-ea"/>
                        <a:cs typeface="+mn-cs"/>
                      </a:defRPr>
                    </a:pPr>
                    <a:r>
                      <a:rPr lang="en-US" dirty="0"/>
                      <a:t>23</a:t>
                    </a:r>
                  </a:p>
                </c:rich>
              </c:tx>
              <c:spPr>
                <a:noFill/>
                <a:ln>
                  <a:noFill/>
                </a:ln>
                <a:effectLst/>
              </c:spPr>
              <c:txPr>
                <a:bodyPr rot="0" spcFirstLastPara="1" vertOverflow="ellipsis" vert="horz" wrap="square" lIns="38100" tIns="19050" rIns="38100" bIns="19050" anchor="t"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46E9-4AB1-8324-9CF0AF7716C0}"/>
                </c:ext>
              </c:extLst>
            </c:dLbl>
            <c:dLbl>
              <c:idx val="1"/>
              <c:layout>
                <c:manualLayout>
                  <c:x val="0.24977572877003054"/>
                  <c:y val="2.7129080287633101E-2"/>
                </c:manualLayout>
              </c:layout>
              <c:tx>
                <c:rich>
                  <a:bodyPr rot="0" spcFirstLastPara="1" vertOverflow="ellipsis" vert="horz" wrap="square" lIns="38100" tIns="19050" rIns="38100" bIns="19050" anchor="t" anchorCtr="1">
                    <a:spAutoFit/>
                  </a:bodyPr>
                  <a:lstStyle/>
                  <a:p>
                    <a:pPr>
                      <a:defRPr sz="2400" b="1" i="0" u="none" strike="noStrike" kern="1200" baseline="0">
                        <a:solidFill>
                          <a:schemeClr val="tx1">
                            <a:lumMod val="75000"/>
                            <a:lumOff val="25000"/>
                          </a:schemeClr>
                        </a:solidFill>
                        <a:latin typeface="+mn-lt"/>
                        <a:ea typeface="+mn-ea"/>
                        <a:cs typeface="+mn-cs"/>
                      </a:defRPr>
                    </a:pPr>
                    <a:r>
                      <a:rPr lang="en-US" dirty="0"/>
                      <a:t>12</a:t>
                    </a:r>
                  </a:p>
                </c:rich>
              </c:tx>
              <c:spPr>
                <a:noFill/>
                <a:ln>
                  <a:noFill/>
                </a:ln>
                <a:effectLst/>
              </c:spPr>
              <c:txPr>
                <a:bodyPr rot="0" spcFirstLastPara="1" vertOverflow="ellipsis" vert="horz" wrap="square" lIns="38100" tIns="19050" rIns="38100" bIns="19050" anchor="t"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46E9-4AB1-8324-9CF0AF7716C0}"/>
                </c:ext>
              </c:extLst>
            </c:dLbl>
            <c:spPr>
              <a:noFill/>
              <a:ln>
                <a:noFill/>
              </a:ln>
              <a:effectLst/>
            </c:spPr>
            <c:txPr>
              <a:bodyPr rot="0" spcFirstLastPara="1" vertOverflow="ellipsis" vert="horz" wrap="square" lIns="38100" tIns="19050" rIns="38100" bIns="19050" anchor="t" anchorCtr="1">
                <a:spAutoFit/>
              </a:bodyPr>
              <a:lstStyle/>
              <a:p>
                <a:pPr>
                  <a:defRPr sz="2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extLst>
          </c:dLbls>
          <c:cat>
            <c:strRef>
              <c:f>Sheet1!$A$2:$A$3</c:f>
              <c:strCache>
                <c:ptCount val="2"/>
                <c:pt idx="0">
                  <c:v>Democrats</c:v>
                </c:pt>
                <c:pt idx="1">
                  <c:v>Republicans</c:v>
                </c:pt>
              </c:strCache>
            </c:strRef>
          </c:cat>
          <c:val>
            <c:numRef>
              <c:f>Sheet1!$B$2:$B$3</c:f>
              <c:numCache>
                <c:formatCode>General</c:formatCode>
                <c:ptCount val="2"/>
                <c:pt idx="0">
                  <c:v>23</c:v>
                </c:pt>
                <c:pt idx="1">
                  <c:v>12</c:v>
                </c:pt>
              </c:numCache>
            </c:numRef>
          </c:val>
          <c:extLst>
            <c:ext xmlns:c16="http://schemas.microsoft.com/office/drawing/2014/chart" uri="{C3380CC4-5D6E-409C-BE32-E72D297353CC}">
              <c16:uniqueId val="{00000004-46E9-4AB1-8324-9CF0AF7716C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78807-0C5F-4945-9968-96FD80AFA9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0279D9-B8AC-459B-97F4-B3F0BDAEC7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8BC1E1-4E52-4340-AB94-DC309A13C60A}"/>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5" name="Footer Placeholder 4">
            <a:extLst>
              <a:ext uri="{FF2B5EF4-FFF2-40B4-BE49-F238E27FC236}">
                <a16:creationId xmlns:a16="http://schemas.microsoft.com/office/drawing/2014/main" id="{F2180F07-8626-4A0B-8694-5DDB9E34B3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30C6E1-BA3D-45DC-9007-6A27164F21E6}"/>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229391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04CD3-A44B-4159-BD7C-4F3D2150DF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B04D97-5148-4934-8164-FF020E15DEB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211BE0-C9DB-4C70-BAB2-1BACD7D21916}"/>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5" name="Footer Placeholder 4">
            <a:extLst>
              <a:ext uri="{FF2B5EF4-FFF2-40B4-BE49-F238E27FC236}">
                <a16:creationId xmlns:a16="http://schemas.microsoft.com/office/drawing/2014/main" id="{07585D4E-C0FF-4D34-8EE8-524B2A859F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E43464-A77D-428E-A1EC-76415EEA9054}"/>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2769305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923E2C-EAAA-42C0-8FBB-802D4D57FC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0DB387-C420-462A-84E1-3E913E6D260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FFA67C-7415-402F-9FF6-2EE5A2CB8ABD}"/>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5" name="Footer Placeholder 4">
            <a:extLst>
              <a:ext uri="{FF2B5EF4-FFF2-40B4-BE49-F238E27FC236}">
                <a16:creationId xmlns:a16="http://schemas.microsoft.com/office/drawing/2014/main" id="{7C2F04E8-96ED-40D0-8CD2-A484C0A83D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C8D00C-6B9A-4D86-9491-40D516C1F3DA}"/>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281227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B5669-FDED-4FD7-B631-ECD59AEA60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FDFD17-E44F-4092-9AFA-0210CB4A5CA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9C4E2-91A2-4C9E-95C9-27A6EB6DD90D}"/>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5" name="Footer Placeholder 4">
            <a:extLst>
              <a:ext uri="{FF2B5EF4-FFF2-40B4-BE49-F238E27FC236}">
                <a16:creationId xmlns:a16="http://schemas.microsoft.com/office/drawing/2014/main" id="{92C26686-961D-452E-A1C6-7A68AD09ED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5F8C2F-80FC-4093-82B0-719B2ABDB9F5}"/>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2882307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2A174-87FF-4AE9-BC13-5FD7E1A780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056127-E593-41BB-BF8D-4AD5C9258D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B5B6DE1-3556-4494-8035-6E486D1608B8}"/>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5" name="Footer Placeholder 4">
            <a:extLst>
              <a:ext uri="{FF2B5EF4-FFF2-40B4-BE49-F238E27FC236}">
                <a16:creationId xmlns:a16="http://schemas.microsoft.com/office/drawing/2014/main" id="{EF3C3167-B5AC-40DC-B1F7-D1E3201D6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9EECDD-658F-40BB-A2A7-6C7768D99AF6}"/>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1744472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D872C-9D4B-4B85-A7DC-F0823A6C72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344921-F944-446A-8EE5-F2EF74D089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065CAB-D046-44A5-A862-21CE7C6AB6A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FE6F98-FC10-47A9-B462-812D566CBA5A}"/>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6" name="Footer Placeholder 5">
            <a:extLst>
              <a:ext uri="{FF2B5EF4-FFF2-40B4-BE49-F238E27FC236}">
                <a16:creationId xmlns:a16="http://schemas.microsoft.com/office/drawing/2014/main" id="{106E1A92-26BF-4EA1-94C5-56482AB897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064F31-A773-4BC6-B778-D595D0E8730A}"/>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2864558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D1188-BBC6-4C14-8D24-05E964147D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42E8D1-892D-487D-8B58-59E30F821D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A298867-C2CD-4610-A6CC-0BF7913F1D4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F743B9-3756-49B8-8BB6-1EB041E941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219C709-43BB-49A6-A689-013394A30D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6066F7-6FE8-439C-A63B-CED05844C63A}"/>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8" name="Footer Placeholder 7">
            <a:extLst>
              <a:ext uri="{FF2B5EF4-FFF2-40B4-BE49-F238E27FC236}">
                <a16:creationId xmlns:a16="http://schemas.microsoft.com/office/drawing/2014/main" id="{5E924FB3-B3D0-4582-B369-1A71F00846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85A689-0FC0-41F5-A69F-1928E34853BE}"/>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43577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EC9D9-904E-4BCF-98DB-1C6A365B2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28C494-ACED-4682-86ED-6CFCCE1CABD0}"/>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4" name="Footer Placeholder 3">
            <a:extLst>
              <a:ext uri="{FF2B5EF4-FFF2-40B4-BE49-F238E27FC236}">
                <a16:creationId xmlns:a16="http://schemas.microsoft.com/office/drawing/2014/main" id="{5BF31DD2-C7C6-4C50-A8D1-0D1AAE6B10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2FC02EC-00D2-42B5-9B0B-1A790CA7AA2A}"/>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1300349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1568D3-7FA5-410C-8A48-10B7588D5DBC}"/>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3" name="Footer Placeholder 2">
            <a:extLst>
              <a:ext uri="{FF2B5EF4-FFF2-40B4-BE49-F238E27FC236}">
                <a16:creationId xmlns:a16="http://schemas.microsoft.com/office/drawing/2014/main" id="{2EFD42BE-94FB-4B59-802A-C572E5BF75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E074F9-EBAE-4FBE-981F-01A973AE7746}"/>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1322575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02F9E-DB0E-463E-B5DD-D6F2ACF72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CC92AE-D073-4FB6-8D75-40E16D6A9F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6308F6-32BF-4685-BCB5-41A8BA092A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DD8E57-6419-4FE6-B78F-57B40CF2D95C}"/>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6" name="Footer Placeholder 5">
            <a:extLst>
              <a:ext uri="{FF2B5EF4-FFF2-40B4-BE49-F238E27FC236}">
                <a16:creationId xmlns:a16="http://schemas.microsoft.com/office/drawing/2014/main" id="{01C3DED6-6B7A-4AC0-86CD-A14750D77C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3517CF-3F54-48BA-B070-30B965927E18}"/>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408203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75A13-75FA-44C9-9FB6-3FDBBC948D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92F36E-4967-4997-B25D-3B8803B037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BD1D02-DA7B-4AAD-AB49-86E877F3E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3F77E3C-04B5-4B75-BDE0-8AB60862961E}"/>
              </a:ext>
            </a:extLst>
          </p:cNvPr>
          <p:cNvSpPr>
            <a:spLocks noGrp="1"/>
          </p:cNvSpPr>
          <p:nvPr>
            <p:ph type="dt" sz="half" idx="10"/>
          </p:nvPr>
        </p:nvSpPr>
        <p:spPr/>
        <p:txBody>
          <a:bodyPr/>
          <a:lstStyle/>
          <a:p>
            <a:fld id="{C5264E07-4F8F-42B9-BE69-54B785C6F142}" type="datetimeFigureOut">
              <a:rPr lang="en-US" smtClean="0"/>
              <a:t>1/3/23</a:t>
            </a:fld>
            <a:endParaRPr lang="en-US"/>
          </a:p>
        </p:txBody>
      </p:sp>
      <p:sp>
        <p:nvSpPr>
          <p:cNvPr id="6" name="Footer Placeholder 5">
            <a:extLst>
              <a:ext uri="{FF2B5EF4-FFF2-40B4-BE49-F238E27FC236}">
                <a16:creationId xmlns:a16="http://schemas.microsoft.com/office/drawing/2014/main" id="{62B34F99-1649-4F28-8982-BD0093F380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E3106F-8D6F-4B12-9292-50308B89ED2B}"/>
              </a:ext>
            </a:extLst>
          </p:cNvPr>
          <p:cNvSpPr>
            <a:spLocks noGrp="1"/>
          </p:cNvSpPr>
          <p:nvPr>
            <p:ph type="sldNum" sz="quarter" idx="12"/>
          </p:nvPr>
        </p:nvSpPr>
        <p:spPr/>
        <p:txBody>
          <a:bodyPr/>
          <a:lstStyle/>
          <a:p>
            <a:fld id="{B285DC58-3C3F-44D1-8DAD-CE9A2FE0DE46}" type="slidenum">
              <a:rPr lang="en-US" smtClean="0"/>
              <a:t>‹#›</a:t>
            </a:fld>
            <a:endParaRPr lang="en-US"/>
          </a:p>
        </p:txBody>
      </p:sp>
    </p:spTree>
    <p:extLst>
      <p:ext uri="{BB962C8B-B14F-4D97-AF65-F5344CB8AC3E}">
        <p14:creationId xmlns:p14="http://schemas.microsoft.com/office/powerpoint/2010/main" val="2487134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66F7E4-18A3-47BF-BAF1-F6C3836447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C530F0-9001-4E41-AE9D-C04FD682B4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886E01-9D34-4D76-90F6-2853404887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64E07-4F8F-42B9-BE69-54B785C6F142}" type="datetimeFigureOut">
              <a:rPr lang="en-US" smtClean="0"/>
              <a:t>1/3/23</a:t>
            </a:fld>
            <a:endParaRPr lang="en-US"/>
          </a:p>
        </p:txBody>
      </p:sp>
      <p:sp>
        <p:nvSpPr>
          <p:cNvPr id="5" name="Footer Placeholder 4">
            <a:extLst>
              <a:ext uri="{FF2B5EF4-FFF2-40B4-BE49-F238E27FC236}">
                <a16:creationId xmlns:a16="http://schemas.microsoft.com/office/drawing/2014/main" id="{A99408FA-A2E1-45F4-A4EB-8A71B1D43F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784470-AC9D-495F-BC0E-36301FA7FE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5DC58-3C3F-44D1-8DAD-CE9A2FE0DE46}" type="slidenum">
              <a:rPr lang="en-US" smtClean="0"/>
              <a:t>‹#›</a:t>
            </a:fld>
            <a:endParaRPr lang="en-US"/>
          </a:p>
        </p:txBody>
      </p:sp>
    </p:spTree>
    <p:extLst>
      <p:ext uri="{BB962C8B-B14F-4D97-AF65-F5344CB8AC3E}">
        <p14:creationId xmlns:p14="http://schemas.microsoft.com/office/powerpoint/2010/main" val="261528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AB1621-6631-4A56-87F3-2810CFDCBDAE}"/>
              </a:ext>
            </a:extLst>
          </p:cNvPr>
          <p:cNvSpPr>
            <a:spLocks noGrp="1"/>
          </p:cNvSpPr>
          <p:nvPr>
            <p:ph type="ctrTitle"/>
          </p:nvPr>
        </p:nvSpPr>
        <p:spPr>
          <a:xfrm>
            <a:off x="642257" y="4525347"/>
            <a:ext cx="6939722" cy="1737360"/>
          </a:xfrm>
        </p:spPr>
        <p:txBody>
          <a:bodyPr anchor="ctr">
            <a:normAutofit/>
          </a:bodyPr>
          <a:lstStyle/>
          <a:p>
            <a:pPr algn="r"/>
            <a:r>
              <a:rPr lang="en-US" b="1" dirty="0" err="1"/>
              <a:t>VinCO</a:t>
            </a:r>
            <a:r>
              <a:rPr lang="en-US" b="1" dirty="0"/>
              <a:t> 2023</a:t>
            </a:r>
            <a:br>
              <a:rPr lang="en-US" b="1" dirty="0"/>
            </a:br>
            <a:r>
              <a:rPr lang="en-US" b="1" dirty="0"/>
              <a:t>Legislative Update</a:t>
            </a:r>
          </a:p>
        </p:txBody>
      </p:sp>
      <p:sp>
        <p:nvSpPr>
          <p:cNvPr id="3" name="Subtitle 2">
            <a:extLst>
              <a:ext uri="{FF2B5EF4-FFF2-40B4-BE49-F238E27FC236}">
                <a16:creationId xmlns:a16="http://schemas.microsoft.com/office/drawing/2014/main" id="{356918D9-D5CA-4C6B-A51C-87D5F9AE6B09}"/>
              </a:ext>
            </a:extLst>
          </p:cNvPr>
          <p:cNvSpPr>
            <a:spLocks noGrp="1"/>
          </p:cNvSpPr>
          <p:nvPr>
            <p:ph type="subTitle" idx="1"/>
          </p:nvPr>
        </p:nvSpPr>
        <p:spPr>
          <a:xfrm>
            <a:off x="8050761" y="4525347"/>
            <a:ext cx="4133215" cy="1737360"/>
          </a:xfrm>
        </p:spPr>
        <p:txBody>
          <a:bodyPr anchor="ctr">
            <a:normAutofit/>
          </a:bodyPr>
          <a:lstStyle/>
          <a:p>
            <a:pPr algn="l"/>
            <a:endParaRPr lang="en-US" dirty="0"/>
          </a:p>
          <a:p>
            <a:pPr algn="l"/>
            <a:r>
              <a:rPr lang="en-US" dirty="0"/>
              <a:t>Stephanie Hicks</a:t>
            </a:r>
          </a:p>
          <a:p>
            <a:pPr algn="l"/>
            <a:r>
              <a:rPr lang="en-US" dirty="0"/>
              <a:t>Fransen Political Strategies, LLC. </a:t>
            </a:r>
          </a:p>
        </p:txBody>
      </p:sp>
      <p:sp>
        <p:nvSpPr>
          <p:cNvPr id="73" name="Oval 72">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rgbClr val="2A53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rgbClr val="C3C8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vineyard">
            <a:extLst>
              <a:ext uri="{FF2B5EF4-FFF2-40B4-BE49-F238E27FC236}">
                <a16:creationId xmlns:a16="http://schemas.microsoft.com/office/drawing/2014/main" id="{FFA79A9F-3632-4006-B5D2-FBD02E1DBE3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041" r="8062"/>
          <a:stretch/>
        </p:blipFill>
        <p:spPr bwMode="auto">
          <a:xfrm>
            <a:off x="5244255" y="10"/>
            <a:ext cx="6947746" cy="4947910"/>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noFill/>
          <a:extLst>
            <a:ext uri="{909E8E84-426E-40DD-AFC4-6F175D3DCCD1}">
              <a14:hiddenFill xmlns:a14="http://schemas.microsoft.com/office/drawing/2010/main">
                <a:solidFill>
                  <a:srgbClr val="FFFFFF"/>
                </a:solidFill>
              </a14:hiddenFill>
            </a:ext>
          </a:extLst>
        </p:spPr>
      </p:pic>
      <p:cxnSp>
        <p:nvCxnSpPr>
          <p:cNvPr id="79" name="Straight Connector 78">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4171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2022 Legislative Session</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fontScale="92500" lnSpcReduction="10000"/>
          </a:bodyPr>
          <a:lstStyle/>
          <a:p>
            <a:pPr marL="0" indent="0" algn="ctr">
              <a:buNone/>
            </a:pPr>
            <a:r>
              <a:rPr lang="en-US" sz="2700" b="1" i="1" dirty="0"/>
              <a:t>HB22-1355 Producer Responsibility Program for Recycling</a:t>
            </a:r>
            <a:br>
              <a:rPr lang="en-US" b="1" i="1" dirty="0"/>
            </a:br>
            <a:endParaRPr lang="en-US" b="1" i="1" dirty="0"/>
          </a:p>
          <a:p>
            <a:pPr>
              <a:buFont typeface="Wingdings" panose="05000000000000000000" pitchFamily="2" charset="2"/>
              <a:buChar char="Ø"/>
            </a:pPr>
            <a:r>
              <a:rPr lang="en-US" sz="2400" b="1" dirty="0">
                <a:solidFill>
                  <a:srgbClr val="000000"/>
                </a:solidFill>
                <a:ea typeface="Verdana" panose="020B0604030504040204" pitchFamily="34" charset="0"/>
                <a:cs typeface="Calibri" panose="020F0502020204030204" pitchFamily="34" charset="0"/>
              </a:rPr>
              <a:t> </a:t>
            </a:r>
            <a:r>
              <a:rPr lang="en-US" sz="2000" dirty="0">
                <a:solidFill>
                  <a:srgbClr val="000000"/>
                </a:solidFill>
                <a:ea typeface="Verdana" panose="020B0604030504040204" pitchFamily="34" charset="0"/>
                <a:cs typeface="Calibri" panose="020F0502020204030204" pitchFamily="34" charset="0"/>
              </a:rPr>
              <a:t>T</a:t>
            </a:r>
            <a:r>
              <a:rPr lang="en-US" sz="2000" dirty="0">
                <a:solidFill>
                  <a:srgbClr val="212121"/>
                </a:solidFill>
                <a:effectLst/>
              </a:rPr>
              <a:t>he bill established a Producer Responsibility Organization, housed within the Colorado Department of Public Health and Environment in order to develop and manage access to recycling services across the state</a:t>
            </a:r>
            <a:r>
              <a:rPr lang="en-US" sz="2000" dirty="0"/>
              <a:t>;</a:t>
            </a:r>
            <a:r>
              <a:rPr lang="en-US" sz="2000" dirty="0">
                <a:solidFill>
                  <a:srgbClr val="000000"/>
                </a:solidFill>
                <a:cs typeface="Calibri" panose="020F0502020204030204" pitchFamily="34" charset="0"/>
              </a:rPr>
              <a:t> </a:t>
            </a:r>
          </a:p>
          <a:p>
            <a:pPr>
              <a:buFont typeface="Wingdings" panose="05000000000000000000" pitchFamily="2" charset="2"/>
              <a:buChar char="Ø"/>
            </a:pPr>
            <a:r>
              <a:rPr lang="en-US" sz="2000" dirty="0"/>
              <a:t> </a:t>
            </a:r>
            <a:r>
              <a:rPr lang="en-US" sz="2000" dirty="0">
                <a:solidFill>
                  <a:srgbClr val="212121"/>
                </a:solidFill>
                <a:effectLst/>
              </a:rPr>
              <a:t>The program will be paid for by dues assessed to the producers of the recyclable packaging materials like plastic and glass</a:t>
            </a:r>
            <a:r>
              <a:rPr lang="en-US" sz="2000" dirty="0"/>
              <a:t>;</a:t>
            </a:r>
            <a:r>
              <a:rPr lang="en-US" sz="2000" b="1" dirty="0">
                <a:solidFill>
                  <a:srgbClr val="000000"/>
                </a:solidFill>
                <a:cs typeface="Calibri" panose="020F0502020204030204" pitchFamily="34" charset="0"/>
              </a:rPr>
              <a:t> </a:t>
            </a:r>
          </a:p>
          <a:p>
            <a:pPr>
              <a:buFont typeface="Wingdings" panose="05000000000000000000" pitchFamily="2" charset="2"/>
              <a:buChar char="Ø"/>
            </a:pPr>
            <a:r>
              <a:rPr lang="en-US" sz="2000" dirty="0"/>
              <a:t> </a:t>
            </a:r>
            <a:r>
              <a:rPr lang="en-US" sz="2000" dirty="0">
                <a:solidFill>
                  <a:srgbClr val="212121"/>
                </a:solidFill>
                <a:effectLst/>
              </a:rPr>
              <a:t>The “producer” is considered the companies that first sell the products in Colorado</a:t>
            </a:r>
            <a:r>
              <a:rPr lang="en-US" sz="2000" dirty="0"/>
              <a:t>;</a:t>
            </a:r>
          </a:p>
          <a:p>
            <a:pPr>
              <a:buFont typeface="Wingdings" panose="05000000000000000000" pitchFamily="2" charset="2"/>
              <a:buChar char="Ø"/>
            </a:pPr>
            <a:r>
              <a:rPr lang="en-US" sz="2000" dirty="0"/>
              <a:t> </a:t>
            </a:r>
            <a:r>
              <a:rPr lang="en-US" sz="2000" dirty="0">
                <a:solidFill>
                  <a:srgbClr val="212121"/>
                </a:solidFill>
              </a:rPr>
              <a:t>Wineries that qualify for either the </a:t>
            </a:r>
            <a:r>
              <a:rPr lang="en-US" sz="2000" dirty="0">
                <a:solidFill>
                  <a:srgbClr val="212121"/>
                </a:solidFill>
                <a:effectLst/>
              </a:rPr>
              <a:t>small producer exemption with $5 million or less in revenue, not including on-premise sales, or the agriculture exemption regarding products that are directly manufactured by the entity, are exempt and not required to pay dues to into the PRO</a:t>
            </a:r>
            <a:r>
              <a:rPr lang="en-US" sz="2000" dirty="0">
                <a:solidFill>
                  <a:srgbClr val="212121"/>
                </a:solidFill>
              </a:rPr>
              <a:t>;</a:t>
            </a:r>
            <a:r>
              <a:rPr lang="en-US" sz="2000" dirty="0">
                <a:solidFill>
                  <a:srgbClr val="212121"/>
                </a:solidFill>
                <a:effectLst/>
              </a:rPr>
              <a:t> </a:t>
            </a:r>
            <a:endParaRPr lang="en-US" sz="2000" dirty="0"/>
          </a:p>
          <a:p>
            <a:pPr>
              <a:buFont typeface="Wingdings" panose="05000000000000000000" pitchFamily="2" charset="2"/>
              <a:buChar char="Ø"/>
            </a:pPr>
            <a:r>
              <a:rPr lang="en-US" sz="2000" dirty="0">
                <a:solidFill>
                  <a:srgbClr val="212121"/>
                </a:solidFill>
                <a:effectLst/>
              </a:rPr>
              <a:t>However, these exemptions from mandatory dues do not protect wineries from the increased fees producers will inevitably pass down once they are required to pay unknown dues to this Producer Responsibility Organization. </a:t>
            </a:r>
          </a:p>
          <a:p>
            <a:pPr>
              <a:buFont typeface="Wingdings" panose="05000000000000000000" pitchFamily="2" charset="2"/>
              <a:buChar char="Ø"/>
            </a:pPr>
            <a:r>
              <a:rPr lang="en-US" sz="2000" dirty="0">
                <a:solidFill>
                  <a:srgbClr val="212121"/>
                </a:solidFill>
                <a:cs typeface="Calibri" panose="020F0502020204030204" pitchFamily="34" charset="0"/>
              </a:rPr>
              <a:t>The bill requires approval by the Joint Budget Committee in order to be implemented. </a:t>
            </a:r>
            <a:br>
              <a:rPr lang="en-US" sz="2400" dirty="0">
                <a:solidFill>
                  <a:srgbClr val="000000"/>
                </a:solidFill>
                <a:cs typeface="Calibri" panose="020F0502020204030204" pitchFamily="34" charset="0"/>
              </a:rPr>
            </a:br>
            <a:endParaRPr lang="en-US" sz="2400" dirty="0">
              <a:solidFill>
                <a:srgbClr val="000000"/>
              </a:solidFill>
              <a:cs typeface="Calibri" panose="020F0502020204030204" pitchFamily="34" charset="0"/>
            </a:endParaRPr>
          </a:p>
          <a:p>
            <a:pPr marL="0" indent="0">
              <a:buNone/>
            </a:pPr>
            <a:endParaRPr lang="en-US" sz="2400" dirty="0">
              <a:solidFill>
                <a:srgbClr val="000000"/>
              </a:solidFill>
              <a:ea typeface="Verdana" panose="020B0604030504040204" pitchFamily="34" charset="0"/>
              <a:cs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3637045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2022 Legislative Session</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a:bodyPr>
          <a:lstStyle/>
          <a:p>
            <a:pPr marL="0" indent="0" algn="ctr">
              <a:buNone/>
            </a:pPr>
            <a:r>
              <a:rPr lang="en-US" sz="3900" b="1" dirty="0"/>
              <a:t>HB22-1406 Qualified Retailer Retain Sales Tax </a:t>
            </a:r>
            <a:br>
              <a:rPr lang="en-US" sz="4500" b="1" i="1" dirty="0"/>
            </a:br>
            <a:r>
              <a:rPr lang="en-US" sz="4500" b="1" i="1" dirty="0"/>
              <a:t> </a:t>
            </a:r>
            <a:endParaRPr lang="en-US" sz="5100" b="1" i="1" dirty="0"/>
          </a:p>
          <a:p>
            <a:pPr>
              <a:buFont typeface="Wingdings" panose="05000000000000000000" pitchFamily="2" charset="2"/>
              <a:buChar char="Ø"/>
            </a:pPr>
            <a:r>
              <a:rPr lang="en-US" sz="2400" b="1" dirty="0">
                <a:solidFill>
                  <a:srgbClr val="000000"/>
                </a:solidFill>
                <a:cs typeface="Calibri" panose="020F0502020204030204" pitchFamily="34" charset="0"/>
              </a:rPr>
              <a:t> </a:t>
            </a:r>
            <a:r>
              <a:rPr lang="en-US" sz="2400" dirty="0">
                <a:solidFill>
                  <a:srgbClr val="212121"/>
                </a:solidFill>
                <a:effectLst/>
              </a:rPr>
              <a:t>This bill was a continuation of two other bills from 2020 and 2021 that allowed qualified retailers to retain a certain amount of sales tax for a specified three month period</a:t>
            </a:r>
            <a:r>
              <a:rPr lang="en-US" sz="2400" dirty="0"/>
              <a:t>;</a:t>
            </a:r>
          </a:p>
          <a:p>
            <a:pPr>
              <a:buFont typeface="Wingdings" panose="05000000000000000000" pitchFamily="2" charset="2"/>
              <a:buChar char="Ø"/>
            </a:pPr>
            <a:r>
              <a:rPr lang="en-US" sz="2400" dirty="0"/>
              <a:t> </a:t>
            </a:r>
            <a:r>
              <a:rPr lang="en-US" sz="2400" dirty="0">
                <a:solidFill>
                  <a:srgbClr val="212121"/>
                </a:solidFill>
                <a:effectLst/>
              </a:rPr>
              <a:t>HB-1406 allowed qualifying retailers such as wineries, restaurants and bars to take a temporary deduction from state net taxable sales for sales made from July to September 2022 and retain the sales tax collected</a:t>
            </a:r>
            <a:r>
              <a:rPr lang="en-US" sz="2400" dirty="0">
                <a:solidFill>
                  <a:srgbClr val="212121"/>
                </a:solidFill>
              </a:rPr>
              <a:t>; </a:t>
            </a:r>
          </a:p>
          <a:p>
            <a:pPr>
              <a:buFont typeface="Wingdings" panose="05000000000000000000" pitchFamily="2" charset="2"/>
              <a:buChar char="Ø"/>
            </a:pPr>
            <a:r>
              <a:rPr lang="en-US" sz="2400" dirty="0">
                <a:solidFill>
                  <a:srgbClr val="212121"/>
                </a:solidFill>
                <a:effectLst/>
              </a:rPr>
              <a:t> The bill allowed retailers to deduct up to $70,000 from net taxable sales, equating to approximately $2,000 in sales tax collection per retailer site. </a:t>
            </a:r>
            <a:r>
              <a:rPr lang="en-US" sz="2400" dirty="0">
                <a:solidFill>
                  <a:srgbClr val="000000"/>
                </a:solidFill>
                <a:cs typeface="Calibri" panose="020F0502020204030204" pitchFamily="34" charset="0"/>
              </a:rPr>
              <a:t>  </a:t>
            </a:r>
            <a:br>
              <a:rPr lang="en-US" sz="3500" dirty="0">
                <a:solidFill>
                  <a:srgbClr val="000000"/>
                </a:solidFill>
                <a:cs typeface="Calibri" panose="020F0502020204030204" pitchFamily="34" charset="0"/>
              </a:rPr>
            </a:br>
            <a:endParaRPr lang="en-US" sz="3500" dirty="0">
              <a:solidFill>
                <a:srgbClr val="000000"/>
              </a:solidFill>
              <a:cs typeface="Calibri" panose="020F0502020204030204" pitchFamily="34" charset="0"/>
            </a:endParaRPr>
          </a:p>
          <a:p>
            <a:pPr marL="0" indent="0">
              <a:buNone/>
            </a:pPr>
            <a:endParaRPr lang="en-US" sz="2400" dirty="0">
              <a:solidFill>
                <a:srgbClr val="000000"/>
              </a:solidFill>
              <a:ea typeface="Verdana" panose="020B0604030504040204" pitchFamily="34" charset="0"/>
              <a:cs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1559394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2022 Legislative Session</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fontScale="25000" lnSpcReduction="20000"/>
          </a:bodyPr>
          <a:lstStyle/>
          <a:p>
            <a:pPr marL="0" indent="0" algn="ctr">
              <a:buNone/>
            </a:pPr>
            <a:r>
              <a:rPr lang="en-US" sz="8600" b="1" dirty="0"/>
              <a:t>HB22-1417 Alcohol Beverage Task Force and Retailer Licenses</a:t>
            </a:r>
            <a:br>
              <a:rPr lang="en-US" sz="5100" b="1" i="1" dirty="0"/>
            </a:br>
            <a:endParaRPr lang="en-US" sz="5100" b="1" i="1" dirty="0"/>
          </a:p>
          <a:p>
            <a:pPr>
              <a:buFont typeface="Wingdings" panose="05000000000000000000" pitchFamily="2" charset="2"/>
              <a:buChar char="Ø"/>
            </a:pPr>
            <a:r>
              <a:rPr lang="en-US" sz="6200" dirty="0"/>
              <a:t> </a:t>
            </a:r>
            <a:r>
              <a:rPr lang="en-US" sz="8800" dirty="0">
                <a:solidFill>
                  <a:srgbClr val="212121"/>
                </a:solidFill>
                <a:effectLst/>
              </a:rPr>
              <a:t>The pre-amended version of HB-1417 accomplished two policy goals. The first established a taskforce within the Department of Revenue to conduct a holistic review of the Colorado Liquor Code and make recommendations on changes and simplifications. The second was an attempt to prevent the impending ballot initiatives from moving forward by addressing wine in grocery stores and limited third party delivery; </a:t>
            </a:r>
            <a:endParaRPr lang="en-US" sz="8800" dirty="0"/>
          </a:p>
          <a:p>
            <a:pPr>
              <a:buFont typeface="Wingdings" panose="05000000000000000000" pitchFamily="2" charset="2"/>
              <a:buChar char="Ø"/>
            </a:pPr>
            <a:r>
              <a:rPr lang="en-US" sz="8800" dirty="0">
                <a:solidFill>
                  <a:srgbClr val="212121"/>
                </a:solidFill>
                <a:effectLst/>
              </a:rPr>
              <a:t>The stakeholders involved were unable to reach an agreement and so the “compromise” language was struck in the first committee hearing, leaving only the taskforce language to move forward </a:t>
            </a:r>
            <a:endParaRPr lang="en-US" sz="8800" dirty="0"/>
          </a:p>
          <a:p>
            <a:pPr>
              <a:buFont typeface="Wingdings" panose="05000000000000000000" pitchFamily="2" charset="2"/>
              <a:buChar char="Ø"/>
            </a:pPr>
            <a:r>
              <a:rPr lang="en-US" sz="8800" dirty="0">
                <a:solidFill>
                  <a:srgbClr val="212121"/>
                </a:solidFill>
                <a:effectLst/>
              </a:rPr>
              <a:t>The introduced version had </a:t>
            </a:r>
            <a:r>
              <a:rPr lang="en-US" sz="8800" dirty="0" err="1">
                <a:solidFill>
                  <a:srgbClr val="212121"/>
                </a:solidFill>
                <a:effectLst/>
              </a:rPr>
              <a:t>twentysix</a:t>
            </a:r>
            <a:r>
              <a:rPr lang="en-US" sz="8800" dirty="0">
                <a:solidFill>
                  <a:srgbClr val="212121"/>
                </a:solidFill>
                <a:effectLst/>
              </a:rPr>
              <a:t> members but after amendments, the taskforce consisted of thirty. Representatives for wineries and cideries made up two seats of the thirty </a:t>
            </a:r>
            <a:endParaRPr lang="en-US" sz="8800" dirty="0"/>
          </a:p>
          <a:p>
            <a:pPr>
              <a:buFont typeface="Wingdings" panose="05000000000000000000" pitchFamily="2" charset="2"/>
              <a:buChar char="Ø"/>
            </a:pPr>
            <a:r>
              <a:rPr lang="en-US" sz="8800" dirty="0">
                <a:solidFill>
                  <a:srgbClr val="212121"/>
                </a:solidFill>
                <a:effectLst/>
              </a:rPr>
              <a:t>The bill encountered pushback on the Senate floor from key Democrats and Republicans in the last two days of session, preventing the bill from moving forward;</a:t>
            </a:r>
            <a:endParaRPr lang="en-US" sz="8800" dirty="0"/>
          </a:p>
          <a:p>
            <a:pPr>
              <a:buFont typeface="Wingdings" panose="05000000000000000000" pitchFamily="2" charset="2"/>
              <a:buChar char="Ø"/>
            </a:pPr>
            <a:r>
              <a:rPr lang="en-US" sz="8800" dirty="0"/>
              <a:t> However, the taskforce was initiated by Executive Order and is currently underway. </a:t>
            </a:r>
            <a:br>
              <a:rPr lang="en-US" sz="2400" dirty="0">
                <a:solidFill>
                  <a:srgbClr val="000000"/>
                </a:solidFill>
                <a:cs typeface="Calibri" panose="020F0502020204030204" pitchFamily="34" charset="0"/>
              </a:rPr>
            </a:br>
            <a:endParaRPr lang="en-US" sz="2400" dirty="0">
              <a:solidFill>
                <a:srgbClr val="000000"/>
              </a:solidFill>
              <a:cs typeface="Calibri" panose="020F0502020204030204" pitchFamily="34" charset="0"/>
            </a:endParaRPr>
          </a:p>
          <a:p>
            <a:pPr marL="0" indent="0">
              <a:buNone/>
            </a:pPr>
            <a:endParaRPr lang="en-US" sz="2400" dirty="0">
              <a:solidFill>
                <a:srgbClr val="000000"/>
              </a:solidFill>
              <a:ea typeface="Verdana" panose="020B0604030504040204" pitchFamily="34" charset="0"/>
              <a:cs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1434549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2022 Legislative Session</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a:bodyPr>
          <a:lstStyle/>
          <a:p>
            <a:pPr marL="0" indent="0" algn="ctr">
              <a:buNone/>
            </a:pPr>
            <a:r>
              <a:rPr lang="en-US" sz="2400" b="1" dirty="0"/>
              <a:t>SB22-132 Allow Vintner’s Restaurants to Deliver to Consumer </a:t>
            </a:r>
            <a:endParaRPr lang="en-US" sz="5100" b="1" i="1" dirty="0"/>
          </a:p>
          <a:p>
            <a:pPr>
              <a:buFont typeface="Wingdings" panose="05000000000000000000" pitchFamily="2" charset="2"/>
              <a:buChar char="Ø"/>
            </a:pPr>
            <a:r>
              <a:rPr lang="en-US" sz="2400" b="1" dirty="0">
                <a:solidFill>
                  <a:srgbClr val="000000"/>
                </a:solidFill>
                <a:cs typeface="Calibri" panose="020F0502020204030204" pitchFamily="34" charset="0"/>
              </a:rPr>
              <a:t> </a:t>
            </a:r>
            <a:r>
              <a:rPr lang="en-US" sz="2400" dirty="0">
                <a:solidFill>
                  <a:srgbClr val="212121"/>
                </a:solidFill>
                <a:effectLst/>
              </a:rPr>
              <a:t>Currently, limited and manufacturing wineries are permitted to ship their products to consumers via a common carrier such as UPS or FedEx in addition to using the business’s own delivery vehicles;</a:t>
            </a:r>
            <a:endParaRPr lang="en-US" sz="2400" dirty="0"/>
          </a:p>
          <a:p>
            <a:pPr>
              <a:buFont typeface="Wingdings" panose="05000000000000000000" pitchFamily="2" charset="2"/>
              <a:buChar char="Ø"/>
            </a:pPr>
            <a:r>
              <a:rPr lang="en-US" sz="2400" dirty="0"/>
              <a:t> </a:t>
            </a:r>
            <a:r>
              <a:rPr lang="en-US" sz="2400" dirty="0">
                <a:solidFill>
                  <a:srgbClr val="212121"/>
                </a:solidFill>
                <a:effectLst/>
              </a:rPr>
              <a:t>Vintner’s restaurant licenses can only deliver their products to Colorado resident using delivery vehicles owned by the business; </a:t>
            </a:r>
            <a:endParaRPr lang="en-US" sz="2400" dirty="0"/>
          </a:p>
          <a:p>
            <a:pPr>
              <a:buFont typeface="Wingdings" panose="05000000000000000000" pitchFamily="2" charset="2"/>
              <a:buChar char="Ø"/>
            </a:pPr>
            <a:r>
              <a:rPr lang="en-US" sz="2400" dirty="0">
                <a:solidFill>
                  <a:srgbClr val="212121"/>
                </a:solidFill>
                <a:effectLst/>
              </a:rPr>
              <a:t>This bill would have allowed vintner’s restaurants to ship only the products they manufacture to Colorado consumers using a common carrier;</a:t>
            </a:r>
          </a:p>
          <a:p>
            <a:pPr>
              <a:buFont typeface="Wingdings" panose="05000000000000000000" pitchFamily="2" charset="2"/>
              <a:buChar char="Ø"/>
            </a:pPr>
            <a:r>
              <a:rPr lang="en-US" sz="2400" dirty="0">
                <a:solidFill>
                  <a:srgbClr val="212121"/>
                </a:solidFill>
                <a:effectLst/>
              </a:rPr>
              <a:t>While this bill generated support from CAVE, the agriculture community and the agritourism industry, it encountered opposition from the liquor stores and wholesalers;</a:t>
            </a:r>
          </a:p>
          <a:p>
            <a:pPr>
              <a:buFont typeface="Wingdings" panose="05000000000000000000" pitchFamily="2" charset="2"/>
              <a:buChar char="Ø"/>
            </a:pPr>
            <a:r>
              <a:rPr lang="en-US" sz="2400" dirty="0">
                <a:solidFill>
                  <a:srgbClr val="212121"/>
                </a:solidFill>
                <a:effectLst/>
              </a:rPr>
              <a:t>The bill failed on a vote of 3-2. </a:t>
            </a:r>
            <a:endParaRPr lang="en-US" sz="2400" dirty="0">
              <a:solidFill>
                <a:srgbClr val="000000"/>
              </a:solidFill>
              <a:ea typeface="Verdana" panose="020B0604030504040204" pitchFamily="34" charset="0"/>
              <a:cs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3429923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2022 Ballot Initiatives</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533236"/>
            <a:ext cx="10805160" cy="5172364"/>
          </a:xfrm>
        </p:spPr>
        <p:txBody>
          <a:bodyPr>
            <a:normAutofit fontScale="25000" lnSpcReduction="20000"/>
          </a:bodyPr>
          <a:lstStyle/>
          <a:p>
            <a:pPr marL="0" indent="0">
              <a:buNone/>
            </a:pPr>
            <a:r>
              <a:rPr lang="en-US" sz="8000" b="1" dirty="0">
                <a:solidFill>
                  <a:srgbClr val="000000"/>
                </a:solidFill>
                <a:ea typeface="Verdana" panose="020B0604030504040204" pitchFamily="34" charset="0"/>
                <a:cs typeface="Calibri" panose="020F0502020204030204" pitchFamily="34" charset="0"/>
              </a:rPr>
              <a:t>Proposition 124: </a:t>
            </a:r>
          </a:p>
          <a:p>
            <a:pPr>
              <a:buFont typeface="Wingdings" panose="05000000000000000000" pitchFamily="2" charset="2"/>
              <a:buChar char="Ø"/>
            </a:pPr>
            <a:r>
              <a:rPr lang="en-US" sz="8000" dirty="0">
                <a:solidFill>
                  <a:srgbClr val="000000"/>
                </a:solidFill>
                <a:ea typeface="Verdana" panose="020B0604030504040204" pitchFamily="34" charset="0"/>
                <a:cs typeface="Calibri" panose="020F0502020204030204" pitchFamily="34" charset="0"/>
              </a:rPr>
              <a:t>Proposition 124 would have incrementally increased the number of retail liquor store licenses an individual may own or hold a share in;</a:t>
            </a:r>
            <a:endParaRPr lang="en-US" sz="8000" dirty="0"/>
          </a:p>
          <a:p>
            <a:pPr>
              <a:buFont typeface="Wingdings" panose="05000000000000000000" pitchFamily="2" charset="2"/>
              <a:buChar char="Ø"/>
            </a:pPr>
            <a:r>
              <a:rPr lang="en-US" sz="8000" dirty="0"/>
              <a:t>The measure was defeated so retailers are still limited to a maximum of three licenses.</a:t>
            </a:r>
          </a:p>
          <a:p>
            <a:pPr marL="0" indent="0">
              <a:buNone/>
            </a:pPr>
            <a:endParaRPr lang="en-US" sz="8000" dirty="0"/>
          </a:p>
          <a:p>
            <a:pPr marL="0" indent="0">
              <a:buNone/>
            </a:pPr>
            <a:r>
              <a:rPr lang="en-US" sz="8000" b="1" dirty="0"/>
              <a:t>Proposition 125:</a:t>
            </a:r>
          </a:p>
          <a:p>
            <a:pPr>
              <a:buFont typeface="Wingdings" panose="05000000000000000000" pitchFamily="2" charset="2"/>
              <a:buChar char="Ø"/>
            </a:pPr>
            <a:r>
              <a:rPr lang="en-US" sz="8000" dirty="0"/>
              <a:t>Proposition 125 creates a new fermented malt beverage and wine retailer license to allow grocery stores, convenience stores and other businesses that are licensed to sell beer to also sell wine for off-site consumption;</a:t>
            </a:r>
            <a:endParaRPr lang="en-US" sz="8000" b="1" dirty="0">
              <a:solidFill>
                <a:srgbClr val="000000"/>
              </a:solidFill>
              <a:ea typeface="Verdana" panose="020B0604030504040204" pitchFamily="34" charset="0"/>
              <a:cs typeface="Calibri" panose="020F0502020204030204" pitchFamily="34" charset="0"/>
            </a:endParaRPr>
          </a:p>
          <a:p>
            <a:pPr>
              <a:buFont typeface="Wingdings" panose="05000000000000000000" pitchFamily="2" charset="2"/>
              <a:buChar char="Ø"/>
            </a:pPr>
            <a:r>
              <a:rPr lang="en-US" sz="8000" dirty="0">
                <a:solidFill>
                  <a:srgbClr val="000000"/>
                </a:solidFill>
                <a:ea typeface="Verdana" panose="020B0604030504040204" pitchFamily="34" charset="0"/>
                <a:cs typeface="Calibri" panose="020F0502020204030204" pitchFamily="34" charset="0"/>
              </a:rPr>
              <a:t>The measure was approved by the voters by a very thin margin</a:t>
            </a:r>
            <a:r>
              <a:rPr lang="en-US" sz="8000" dirty="0"/>
              <a:t>.</a:t>
            </a:r>
          </a:p>
          <a:p>
            <a:pPr>
              <a:buFont typeface="Wingdings" panose="05000000000000000000" pitchFamily="2" charset="2"/>
              <a:buChar char="Ø"/>
            </a:pPr>
            <a:endParaRPr lang="en-US" sz="8000" dirty="0"/>
          </a:p>
          <a:p>
            <a:pPr marL="0" indent="0">
              <a:buNone/>
            </a:pPr>
            <a:r>
              <a:rPr lang="en-US" sz="8000" b="1" dirty="0"/>
              <a:t>Proposition 126:</a:t>
            </a:r>
          </a:p>
          <a:p>
            <a:pPr>
              <a:buFont typeface="Wingdings" pitchFamily="2" charset="2"/>
              <a:buChar char="Ø"/>
            </a:pPr>
            <a:r>
              <a:rPr lang="en-US" sz="8000" dirty="0"/>
              <a:t>Proposition 126 would have allowed a retail establishment licensed to sell alcohol for off-premise consumption to use a third-party delivery service for the delivery of alcohol;</a:t>
            </a:r>
          </a:p>
          <a:p>
            <a:pPr>
              <a:buFont typeface="Wingdings" pitchFamily="2" charset="2"/>
              <a:buChar char="Ø"/>
            </a:pPr>
            <a:r>
              <a:rPr lang="en-US" sz="8000" dirty="0"/>
              <a:t>It would have also allowed restaurants and bars to permanently offer alcohol for takeout and delivery;</a:t>
            </a:r>
          </a:p>
          <a:p>
            <a:pPr>
              <a:buFont typeface="Wingdings" pitchFamily="2" charset="2"/>
              <a:buChar char="Ø"/>
            </a:pPr>
            <a:r>
              <a:rPr lang="en-US" sz="8000" dirty="0"/>
              <a:t>The measure was defeated by a thin margin. </a:t>
            </a:r>
          </a:p>
          <a:p>
            <a:pPr marL="0" indent="0">
              <a:buNone/>
            </a:pPr>
            <a:endParaRPr lang="en-US" sz="10800" b="1" dirty="0"/>
          </a:p>
          <a:p>
            <a:pPr marL="0" indent="0">
              <a:buNone/>
            </a:pPr>
            <a:endParaRPr lang="en-US" sz="6400" b="1" dirty="0">
              <a:solidFill>
                <a:srgbClr val="000000"/>
              </a:solidFill>
              <a:ea typeface="Verdana" panose="020B0604030504040204" pitchFamily="34" charset="0"/>
              <a:cs typeface="Calibri" panose="020F0502020204030204" pitchFamily="34" charset="0"/>
            </a:endParaRPr>
          </a:p>
          <a:p>
            <a:pPr marL="0" indent="0">
              <a:buNone/>
            </a:pPr>
            <a:br>
              <a:rPr lang="en-US" sz="4800" dirty="0"/>
            </a:br>
            <a:r>
              <a:rPr lang="en-US" sz="4800" dirty="0"/>
              <a:t>    </a:t>
            </a:r>
            <a:endParaRPr lang="en-US" sz="6400" b="1" dirty="0">
              <a:solidFill>
                <a:srgbClr val="000000"/>
              </a:solidFill>
              <a:ea typeface="Verdana" panose="020B0604030504040204" pitchFamily="34" charset="0"/>
              <a:cs typeface="Calibri" panose="020F0502020204030204" pitchFamily="34" charset="0"/>
            </a:endParaRPr>
          </a:p>
          <a:p>
            <a:pPr marL="0" indent="0">
              <a:buNone/>
            </a:pPr>
            <a:br>
              <a:rPr lang="en-US" sz="3600" b="1" dirty="0">
                <a:solidFill>
                  <a:srgbClr val="000000"/>
                </a:solidFill>
                <a:ea typeface="Verdana" panose="020B0604030504040204" pitchFamily="34" charset="0"/>
                <a:cs typeface="Calibri" panose="020F0502020204030204" pitchFamily="34" charset="0"/>
              </a:rPr>
            </a:br>
            <a:endParaRPr lang="en-US" sz="3600" b="1" dirty="0">
              <a:solidFill>
                <a:srgbClr val="000000"/>
              </a:solidFill>
              <a:ea typeface="Verdana" panose="020B0604030504040204" pitchFamily="34" charset="0"/>
              <a:cs typeface="Calibri" panose="020F0502020204030204" pitchFamily="34" charset="0"/>
            </a:endParaRPr>
          </a:p>
          <a:p>
            <a:pPr marL="0" indent="0">
              <a:buNone/>
            </a:pPr>
            <a:endParaRPr lang="en-US" sz="3600" dirty="0"/>
          </a:p>
          <a:p>
            <a:pPr marL="0" indent="0">
              <a:buNone/>
            </a:pPr>
            <a:br>
              <a:rPr lang="en-US" sz="3500" dirty="0">
                <a:solidFill>
                  <a:srgbClr val="000000"/>
                </a:solidFill>
                <a:cs typeface="Calibri" panose="020F0502020204030204" pitchFamily="34" charset="0"/>
              </a:rPr>
            </a:br>
            <a:endParaRPr lang="en-US" sz="3500" dirty="0">
              <a:solidFill>
                <a:srgbClr val="000000"/>
              </a:solidFill>
              <a:cs typeface="Calibri" panose="020F0502020204030204" pitchFamily="34" charset="0"/>
            </a:endParaRPr>
          </a:p>
          <a:p>
            <a:pPr marL="0" indent="0">
              <a:buNone/>
            </a:pPr>
            <a:endParaRPr lang="en-US" sz="2400" dirty="0">
              <a:solidFill>
                <a:srgbClr val="000000"/>
              </a:solidFill>
              <a:ea typeface="Verdana" panose="020B0604030504040204" pitchFamily="34" charset="0"/>
              <a:cs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1378573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Festival Permit </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524000"/>
            <a:ext cx="10805160" cy="5181600"/>
          </a:xfrm>
        </p:spPr>
        <p:txBody>
          <a:bodyPr>
            <a:normAutofit fontScale="25000" lnSpcReduction="20000"/>
          </a:bodyPr>
          <a:lstStyle/>
          <a:p>
            <a:pPr marL="0" indent="0">
              <a:buNone/>
            </a:pPr>
            <a:endParaRPr lang="en-US" sz="9600" b="1" dirty="0">
              <a:solidFill>
                <a:srgbClr val="000000"/>
              </a:solidFill>
              <a:ea typeface="Verdana" panose="020B0604030504040204" pitchFamily="34" charset="0"/>
              <a:cs typeface="Calibri" panose="020F0502020204030204" pitchFamily="34" charset="0"/>
            </a:endParaRPr>
          </a:p>
          <a:p>
            <a:pPr>
              <a:buFont typeface="Wingdings" panose="05000000000000000000" pitchFamily="2" charset="2"/>
              <a:buChar char="Ø"/>
            </a:pPr>
            <a:r>
              <a:rPr lang="en-US" sz="9200" dirty="0">
                <a:solidFill>
                  <a:srgbClr val="000000"/>
                </a:solidFill>
                <a:ea typeface="Verdana" panose="020B0604030504040204" pitchFamily="34" charset="0"/>
                <a:cs typeface="Calibri" panose="020F0502020204030204" pitchFamily="34" charset="0"/>
              </a:rPr>
              <a:t>SB99-044 created the wine festival permit which allowed limited and manufacturing wineries to hold and participate in up to nine festivals per a 12-month period;</a:t>
            </a:r>
          </a:p>
          <a:p>
            <a:pPr>
              <a:buFont typeface="Wingdings" panose="05000000000000000000" pitchFamily="2" charset="2"/>
              <a:buChar char="Ø"/>
            </a:pPr>
            <a:r>
              <a:rPr lang="en-US" sz="9200" dirty="0">
                <a:solidFill>
                  <a:srgbClr val="000000"/>
                </a:solidFill>
                <a:ea typeface="Verdana" panose="020B0604030504040204" pitchFamily="34" charset="0"/>
                <a:cs typeface="Calibri" panose="020F0502020204030204" pitchFamily="34" charset="0"/>
              </a:rPr>
              <a:t>The nine festival participation limit provision was never made known to the industry or enforced by the Liquor Enforcement Division since the bill’s passage in 1999; </a:t>
            </a:r>
          </a:p>
          <a:p>
            <a:pPr>
              <a:buFont typeface="Wingdings" panose="05000000000000000000" pitchFamily="2" charset="2"/>
              <a:buChar char="Ø"/>
            </a:pPr>
            <a:r>
              <a:rPr lang="en-US" sz="9200" dirty="0">
                <a:solidFill>
                  <a:srgbClr val="000000"/>
                </a:solidFill>
                <a:ea typeface="Verdana" panose="020B0604030504040204" pitchFamily="34" charset="0"/>
                <a:cs typeface="Calibri" panose="020F0502020204030204" pitchFamily="34" charset="0"/>
              </a:rPr>
              <a:t>SB21-082 expanded the wine festival permit to include a variety of additional licensees such as breweries, distilleries and taverns;</a:t>
            </a:r>
          </a:p>
          <a:p>
            <a:pPr>
              <a:buFont typeface="Wingdings" panose="05000000000000000000" pitchFamily="2" charset="2"/>
              <a:buChar char="Ø"/>
            </a:pPr>
            <a:r>
              <a:rPr lang="en-US" sz="9200" dirty="0">
                <a:solidFill>
                  <a:srgbClr val="000000"/>
                </a:solidFill>
                <a:ea typeface="Verdana" panose="020B0604030504040204" pitchFamily="34" charset="0"/>
                <a:cs typeface="Calibri" panose="020F0502020204030204" pitchFamily="34" charset="0"/>
              </a:rPr>
              <a:t>In addition to expanding the licenses that qualify, SB21-082 also struck the language from SB9-044 that limited wineries from participating in up to nine festivals per a 12-month period;</a:t>
            </a:r>
          </a:p>
          <a:p>
            <a:pPr>
              <a:buFont typeface="Wingdings" panose="05000000000000000000" pitchFamily="2" charset="2"/>
              <a:buChar char="Ø"/>
            </a:pPr>
            <a:r>
              <a:rPr lang="en-US" sz="9200" dirty="0">
                <a:solidFill>
                  <a:srgbClr val="000000"/>
                </a:solidFill>
                <a:ea typeface="Verdana" panose="020B0604030504040204" pitchFamily="34" charset="0"/>
                <a:cs typeface="Calibri" panose="020F0502020204030204" pitchFamily="34" charset="0"/>
              </a:rPr>
              <a:t>However, the passage of SB21-082 shed light on the nine festival participation limit provision to the Liquor Enforcement Division and the division began enforcing the limitation this past season without notice to the industry; </a:t>
            </a:r>
          </a:p>
          <a:p>
            <a:pPr>
              <a:buFont typeface="Wingdings" panose="05000000000000000000" pitchFamily="2" charset="2"/>
              <a:buChar char="Ø"/>
            </a:pPr>
            <a:r>
              <a:rPr lang="en-US" sz="9200" dirty="0">
                <a:solidFill>
                  <a:srgbClr val="000000"/>
                </a:solidFill>
                <a:ea typeface="Verdana" panose="020B0604030504040204" pitchFamily="34" charset="0"/>
                <a:cs typeface="Calibri" panose="020F0502020204030204" pitchFamily="34" charset="0"/>
              </a:rPr>
              <a:t>The Division does not recognize the change in statute and promulgated rules that further enforce the nine festival participation limit;  </a:t>
            </a:r>
          </a:p>
          <a:p>
            <a:pPr>
              <a:buFont typeface="Wingdings" panose="05000000000000000000" pitchFamily="2" charset="2"/>
              <a:buChar char="Ø"/>
            </a:pPr>
            <a:r>
              <a:rPr lang="en-US" sz="9200" dirty="0">
                <a:solidFill>
                  <a:srgbClr val="000000"/>
                </a:solidFill>
                <a:ea typeface="Verdana" panose="020B0604030504040204" pitchFamily="34" charset="0"/>
                <a:cs typeface="Calibri" panose="020F0502020204030204" pitchFamily="34" charset="0"/>
              </a:rPr>
              <a:t>This has caused extreme financial harm and confusion to the industry and to rural wineries in particular. </a:t>
            </a:r>
            <a:br>
              <a:rPr lang="en-US" sz="8800" dirty="0"/>
            </a:br>
            <a:br>
              <a:rPr lang="en-US" sz="8800" dirty="0"/>
            </a:br>
            <a:br>
              <a:rPr lang="en-US" sz="8800" dirty="0"/>
            </a:br>
            <a:r>
              <a:rPr lang="en-US" sz="8800" dirty="0"/>
              <a:t>    </a:t>
            </a:r>
            <a:endParaRPr lang="en-US" sz="8800" b="1" dirty="0">
              <a:solidFill>
                <a:srgbClr val="000000"/>
              </a:solidFill>
              <a:ea typeface="Verdana" panose="020B0604030504040204" pitchFamily="34" charset="0"/>
              <a:cs typeface="Calibri" panose="020F0502020204030204" pitchFamily="34" charset="0"/>
            </a:endParaRPr>
          </a:p>
          <a:p>
            <a:pPr marL="0" indent="0" algn="ctr">
              <a:buNone/>
            </a:pPr>
            <a:br>
              <a:rPr lang="en-US" sz="12800" b="1" dirty="0">
                <a:solidFill>
                  <a:srgbClr val="000000"/>
                </a:solidFill>
                <a:ea typeface="Verdana" panose="020B0604030504040204" pitchFamily="34" charset="0"/>
                <a:cs typeface="Calibri" panose="020F0502020204030204" pitchFamily="34" charset="0"/>
              </a:rPr>
            </a:br>
            <a:endParaRPr lang="en-US" sz="12800" b="1" dirty="0">
              <a:solidFill>
                <a:srgbClr val="000000"/>
              </a:solidFill>
              <a:ea typeface="Verdana" panose="020B0604030504040204" pitchFamily="34" charset="0"/>
              <a:cs typeface="Calibri" panose="020F0502020204030204" pitchFamily="34" charset="0"/>
            </a:endParaRPr>
          </a:p>
          <a:p>
            <a:pPr marL="0" indent="0">
              <a:buNone/>
            </a:pPr>
            <a:endParaRPr lang="en-US" sz="3600" dirty="0"/>
          </a:p>
          <a:p>
            <a:pPr marL="0" indent="0">
              <a:buNone/>
            </a:pPr>
            <a:br>
              <a:rPr lang="en-US" sz="3500" dirty="0">
                <a:solidFill>
                  <a:srgbClr val="000000"/>
                </a:solidFill>
                <a:cs typeface="Calibri" panose="020F0502020204030204" pitchFamily="34" charset="0"/>
              </a:rPr>
            </a:br>
            <a:endParaRPr lang="en-US" sz="3500" dirty="0">
              <a:solidFill>
                <a:srgbClr val="000000"/>
              </a:solidFill>
              <a:cs typeface="Calibri" panose="020F0502020204030204" pitchFamily="34" charset="0"/>
            </a:endParaRPr>
          </a:p>
          <a:p>
            <a:pPr marL="0" indent="0">
              <a:buNone/>
            </a:pPr>
            <a:endParaRPr lang="en-US" sz="2400" dirty="0">
              <a:solidFill>
                <a:srgbClr val="000000"/>
              </a:solidFill>
              <a:ea typeface="Verdana" panose="020B0604030504040204" pitchFamily="34" charset="0"/>
              <a:cs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3004181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Festival Permit </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524000"/>
            <a:ext cx="10805160" cy="5181600"/>
          </a:xfrm>
        </p:spPr>
        <p:txBody>
          <a:bodyPr>
            <a:normAutofit fontScale="25000" lnSpcReduction="20000"/>
          </a:bodyPr>
          <a:lstStyle/>
          <a:p>
            <a:pPr marL="0" indent="0">
              <a:buNone/>
            </a:pPr>
            <a:endParaRPr lang="en-US" sz="9600" b="1" dirty="0">
              <a:solidFill>
                <a:srgbClr val="000000"/>
              </a:solidFill>
              <a:ea typeface="Verdana" panose="020B0604030504040204" pitchFamily="34" charset="0"/>
              <a:cs typeface="Calibri" panose="020F0502020204030204" pitchFamily="34" charset="0"/>
            </a:endParaRPr>
          </a:p>
          <a:p>
            <a:pPr>
              <a:buFont typeface="Wingdings" panose="05000000000000000000" pitchFamily="2" charset="2"/>
              <a:buChar char="Ø"/>
            </a:pPr>
            <a:r>
              <a:rPr lang="en-US" sz="9600" dirty="0">
                <a:solidFill>
                  <a:srgbClr val="000000"/>
                </a:solidFill>
                <a:ea typeface="Verdana" panose="020B0604030504040204" pitchFamily="34" charset="0"/>
                <a:cs typeface="Calibri" panose="020F0502020204030204" pitchFamily="34" charset="0"/>
              </a:rPr>
              <a:t>CAVE worked with a bill sponsor of SB21-082 to obtain a Legal Services memo that supports the bill’s striking of the nine festival participation limit;  </a:t>
            </a:r>
          </a:p>
          <a:p>
            <a:pPr>
              <a:buFont typeface="Wingdings" panose="05000000000000000000" pitchFamily="2" charset="2"/>
              <a:buChar char="Ø"/>
            </a:pPr>
            <a:r>
              <a:rPr lang="en-US" sz="9600" dirty="0">
                <a:solidFill>
                  <a:srgbClr val="000000"/>
                </a:solidFill>
                <a:ea typeface="Verdana" panose="020B0604030504040204" pitchFamily="34" charset="0"/>
                <a:cs typeface="Calibri" panose="020F0502020204030204" pitchFamily="34" charset="0"/>
              </a:rPr>
              <a:t>Using the Legal Services memo, Senator Bob Gardner (R, Colorado Springs) has initiated an out-of-cycle rule review through the Committee on Legal Services (Sen. Gardner is the Vice Chair of the committee);</a:t>
            </a:r>
          </a:p>
          <a:p>
            <a:pPr>
              <a:buFont typeface="Wingdings" panose="05000000000000000000" pitchFamily="2" charset="2"/>
              <a:buChar char="Ø"/>
            </a:pPr>
            <a:r>
              <a:rPr lang="en-US" sz="9600" dirty="0">
                <a:solidFill>
                  <a:srgbClr val="000000"/>
                </a:solidFill>
                <a:ea typeface="Verdana" panose="020B0604030504040204" pitchFamily="34" charset="0"/>
                <a:cs typeface="Calibri" panose="020F0502020204030204" pitchFamily="34" charset="0"/>
              </a:rPr>
              <a:t>The Committee on Legal Services is the year-round oversight committee for the Office of Legislative Legal Services and oversees the review of executive branch agency rules;</a:t>
            </a:r>
          </a:p>
          <a:p>
            <a:pPr>
              <a:buFont typeface="Wingdings" panose="05000000000000000000" pitchFamily="2" charset="2"/>
              <a:buChar char="Ø"/>
            </a:pPr>
            <a:r>
              <a:rPr lang="en-US" sz="9600" dirty="0">
                <a:solidFill>
                  <a:srgbClr val="000000"/>
                </a:solidFill>
                <a:ea typeface="Verdana" panose="020B0604030504040204" pitchFamily="34" charset="0"/>
                <a:cs typeface="Calibri" panose="020F0502020204030204" pitchFamily="34" charset="0"/>
              </a:rPr>
              <a:t>This means that the Legal Services Committee will review the rule and determine if the Department of Revenue is acting outside of it’s authority by enforcing this rule; </a:t>
            </a:r>
          </a:p>
          <a:p>
            <a:pPr>
              <a:buFont typeface="Wingdings" panose="05000000000000000000" pitchFamily="2" charset="2"/>
              <a:buChar char="Ø"/>
            </a:pPr>
            <a:r>
              <a:rPr lang="en-US" sz="9600" dirty="0">
                <a:solidFill>
                  <a:srgbClr val="000000"/>
                </a:solidFill>
                <a:ea typeface="Verdana" panose="020B0604030504040204" pitchFamily="34" charset="0"/>
                <a:cs typeface="Calibri" panose="020F0502020204030204" pitchFamily="34" charset="0"/>
              </a:rPr>
              <a:t>CAVE is also working with Senator Robert Rodriguez (D, Denver), chairman of the Business, Labor and Technology Committee and Senator Gardner to obtain a late bill that will fix the nine festival participation limit; </a:t>
            </a:r>
          </a:p>
          <a:p>
            <a:pPr>
              <a:buFont typeface="Wingdings" panose="05000000000000000000" pitchFamily="2" charset="2"/>
              <a:buChar char="Ø"/>
            </a:pPr>
            <a:r>
              <a:rPr lang="en-US" sz="9600" dirty="0">
                <a:solidFill>
                  <a:srgbClr val="000000"/>
                </a:solidFill>
                <a:ea typeface="Verdana" panose="020B0604030504040204" pitchFamily="34" charset="0"/>
                <a:cs typeface="Calibri" panose="020F0502020204030204" pitchFamily="34" charset="0"/>
              </a:rPr>
              <a:t>Late bills need to be approved by majority leadership in the chamber of origin so it remains to be seen if the bill will be approved for the 2023 legislative session;  </a:t>
            </a:r>
          </a:p>
          <a:p>
            <a:pPr marL="0" indent="0">
              <a:buNone/>
            </a:pPr>
            <a:br>
              <a:rPr lang="en-US" sz="8800" dirty="0"/>
            </a:br>
            <a:br>
              <a:rPr lang="en-US" sz="8800" dirty="0"/>
            </a:br>
            <a:br>
              <a:rPr lang="en-US" sz="8800" dirty="0"/>
            </a:br>
            <a:r>
              <a:rPr lang="en-US" sz="8800" dirty="0"/>
              <a:t>    </a:t>
            </a:r>
            <a:endParaRPr lang="en-US" sz="8800" b="1" dirty="0">
              <a:solidFill>
                <a:srgbClr val="000000"/>
              </a:solidFill>
              <a:ea typeface="Verdana" panose="020B0604030504040204" pitchFamily="34" charset="0"/>
              <a:cs typeface="Calibri" panose="020F0502020204030204" pitchFamily="34" charset="0"/>
            </a:endParaRPr>
          </a:p>
          <a:p>
            <a:pPr marL="0" indent="0" algn="ctr">
              <a:buNone/>
            </a:pPr>
            <a:br>
              <a:rPr lang="en-US" sz="12800" b="1" dirty="0">
                <a:solidFill>
                  <a:srgbClr val="000000"/>
                </a:solidFill>
                <a:ea typeface="Verdana" panose="020B0604030504040204" pitchFamily="34" charset="0"/>
                <a:cs typeface="Calibri" panose="020F0502020204030204" pitchFamily="34" charset="0"/>
              </a:rPr>
            </a:br>
            <a:endParaRPr lang="en-US" sz="12800" b="1" dirty="0">
              <a:solidFill>
                <a:srgbClr val="000000"/>
              </a:solidFill>
              <a:ea typeface="Verdana" panose="020B0604030504040204" pitchFamily="34" charset="0"/>
              <a:cs typeface="Calibri" panose="020F0502020204030204" pitchFamily="34" charset="0"/>
            </a:endParaRPr>
          </a:p>
          <a:p>
            <a:pPr marL="0" indent="0">
              <a:buNone/>
            </a:pPr>
            <a:endParaRPr lang="en-US" sz="3600" dirty="0"/>
          </a:p>
          <a:p>
            <a:pPr marL="0" indent="0">
              <a:buNone/>
            </a:pPr>
            <a:br>
              <a:rPr lang="en-US" sz="3500" dirty="0">
                <a:solidFill>
                  <a:srgbClr val="000000"/>
                </a:solidFill>
                <a:cs typeface="Calibri" panose="020F0502020204030204" pitchFamily="34" charset="0"/>
              </a:rPr>
            </a:br>
            <a:endParaRPr lang="en-US" sz="3500" dirty="0">
              <a:solidFill>
                <a:srgbClr val="000000"/>
              </a:solidFill>
              <a:cs typeface="Calibri" panose="020F0502020204030204" pitchFamily="34" charset="0"/>
            </a:endParaRPr>
          </a:p>
          <a:p>
            <a:pPr marL="0" indent="0">
              <a:buNone/>
            </a:pPr>
            <a:endParaRPr lang="en-US" sz="2400" dirty="0">
              <a:solidFill>
                <a:srgbClr val="000000"/>
              </a:solidFill>
              <a:ea typeface="Verdana" panose="020B0604030504040204" pitchFamily="34" charset="0"/>
              <a:cs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377562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Liquor Advisory Group</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fontScale="85000" lnSpcReduction="20000"/>
          </a:bodyPr>
          <a:lstStyle/>
          <a:p>
            <a:pPr marL="0" indent="0" algn="ctr">
              <a:buNone/>
            </a:pPr>
            <a:r>
              <a:rPr lang="en-US" sz="4500" b="1" i="1" dirty="0"/>
              <a:t> </a:t>
            </a:r>
            <a:endParaRPr lang="en-US" sz="5100" b="1" i="1" dirty="0"/>
          </a:p>
          <a:p>
            <a:pPr>
              <a:buFont typeface="Wingdings" panose="05000000000000000000" pitchFamily="2" charset="2"/>
              <a:buChar char="Ø"/>
            </a:pPr>
            <a:r>
              <a:rPr lang="en-US" sz="3600" dirty="0"/>
              <a:t>HB22-1417 failed to pass the legislature but the Liquor Advisory Group was still initiated through Executive Order; </a:t>
            </a:r>
          </a:p>
          <a:p>
            <a:pPr>
              <a:buFont typeface="Wingdings" panose="05000000000000000000" pitchFamily="2" charset="2"/>
              <a:buChar char="Ø"/>
            </a:pPr>
            <a:r>
              <a:rPr lang="en-US" sz="3600" dirty="0"/>
              <a:t>The advisory group is comprised of 34 members with one representing a local vinous manufacturer, one representing a national manufacturer and one representing hard cider;</a:t>
            </a:r>
          </a:p>
          <a:p>
            <a:pPr>
              <a:buFont typeface="Wingdings" panose="05000000000000000000" pitchFamily="2" charset="2"/>
              <a:buChar char="Ø"/>
            </a:pPr>
            <a:r>
              <a:rPr lang="en-US" sz="3600" dirty="0">
                <a:solidFill>
                  <a:srgbClr val="000000"/>
                </a:solidFill>
                <a:cs typeface="Calibri" panose="020F0502020204030204" pitchFamily="34" charset="0"/>
              </a:rPr>
              <a:t>The group is tasked with reviewing the liquor code through the lenses of public safety, consumer protection and equal marketplace access;</a:t>
            </a:r>
          </a:p>
          <a:p>
            <a:pPr>
              <a:buFont typeface="Wingdings" panose="05000000000000000000" pitchFamily="2" charset="2"/>
              <a:buChar char="Ø"/>
            </a:pPr>
            <a:r>
              <a:rPr lang="en-US" sz="3600" dirty="0"/>
              <a:t>The group will meet monthly for a year and generate a report to the legislature by December 1, 2023.</a:t>
            </a:r>
            <a:r>
              <a:rPr lang="en-US" dirty="0">
                <a:solidFill>
                  <a:srgbClr val="000000"/>
                </a:solidFill>
                <a:cs typeface="Calibri" panose="020F0502020204030204" pitchFamily="34" charset="0"/>
              </a:rPr>
              <a:t>  </a:t>
            </a:r>
            <a:br>
              <a:rPr lang="en-US" sz="3500" dirty="0">
                <a:solidFill>
                  <a:srgbClr val="000000"/>
                </a:solidFill>
                <a:cs typeface="Calibri" panose="020F0502020204030204" pitchFamily="34" charset="0"/>
              </a:rPr>
            </a:br>
            <a:endParaRPr lang="en-US" sz="3500" dirty="0">
              <a:solidFill>
                <a:srgbClr val="000000"/>
              </a:solidFill>
              <a:cs typeface="Calibri" panose="020F0502020204030204" pitchFamily="34" charset="0"/>
            </a:endParaRPr>
          </a:p>
          <a:p>
            <a:pPr marL="0" indent="0">
              <a:buNone/>
            </a:pPr>
            <a:endParaRPr lang="en-US" sz="2400" dirty="0">
              <a:solidFill>
                <a:srgbClr val="000000"/>
              </a:solidFill>
              <a:ea typeface="Verdana" panose="020B0604030504040204" pitchFamily="34" charset="0"/>
              <a:cs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2132072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Colorado General Assembly</a:t>
            </a:r>
          </a:p>
        </p:txBody>
      </p:sp>
      <p:graphicFrame>
        <p:nvGraphicFramePr>
          <p:cNvPr id="6" name="Content Placeholder 5">
            <a:extLst>
              <a:ext uri="{FF2B5EF4-FFF2-40B4-BE49-F238E27FC236}">
                <a16:creationId xmlns:a16="http://schemas.microsoft.com/office/drawing/2014/main" id="{D4D7AE7D-E4C6-482A-BF6D-BD5CC6989FF5}"/>
              </a:ext>
            </a:extLst>
          </p:cNvPr>
          <p:cNvGraphicFramePr>
            <a:graphicFrameLocks noGrp="1"/>
          </p:cNvGraphicFramePr>
          <p:nvPr>
            <p:ph idx="1"/>
            <p:extLst>
              <p:ext uri="{D42A27DB-BD31-4B8C-83A1-F6EECF244321}">
                <p14:modId xmlns:p14="http://schemas.microsoft.com/office/powerpoint/2010/main" val="1666603541"/>
              </p:ext>
            </p:extLst>
          </p:nvPr>
        </p:nvGraphicFramePr>
        <p:xfrm>
          <a:off x="1132840" y="1464945"/>
          <a:ext cx="4485640" cy="46107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5">
            <a:extLst>
              <a:ext uri="{FF2B5EF4-FFF2-40B4-BE49-F238E27FC236}">
                <a16:creationId xmlns:a16="http://schemas.microsoft.com/office/drawing/2014/main" id="{8FA64CA1-E521-489C-A863-65EBF6153738}"/>
              </a:ext>
            </a:extLst>
          </p:cNvPr>
          <p:cNvGraphicFramePr>
            <a:graphicFrameLocks/>
          </p:cNvGraphicFramePr>
          <p:nvPr>
            <p:extLst>
              <p:ext uri="{D42A27DB-BD31-4B8C-83A1-F6EECF244321}">
                <p14:modId xmlns:p14="http://schemas.microsoft.com/office/powerpoint/2010/main" val="1549700809"/>
              </p:ext>
            </p:extLst>
          </p:nvPr>
        </p:nvGraphicFramePr>
        <p:xfrm>
          <a:off x="6385560" y="1464944"/>
          <a:ext cx="4485640" cy="46107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55753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10"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The Basics</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a:bodyPr>
          <a:lstStyle/>
          <a:p>
            <a:r>
              <a:rPr lang="en-US" sz="3500" b="1" i="1" dirty="0"/>
              <a:t>Session Lasts Up to 120 Days </a:t>
            </a:r>
          </a:p>
          <a:p>
            <a:endParaRPr lang="en-US" sz="3500" b="1" i="1" dirty="0"/>
          </a:p>
          <a:p>
            <a:r>
              <a:rPr lang="en-US" sz="3500" b="1" i="1" dirty="0"/>
              <a:t>There are 100 Legislators: 65 Representatives and 35 Senators </a:t>
            </a:r>
          </a:p>
          <a:p>
            <a:endParaRPr lang="en-US" sz="3500" b="1" i="1" dirty="0"/>
          </a:p>
          <a:p>
            <a:r>
              <a:rPr lang="en-US" sz="3500" b="1" i="1" dirty="0"/>
              <a:t>It takes 33 votes in the House, 18 votes in the Senate and the Governor’s signature to pass a bill </a:t>
            </a:r>
          </a:p>
          <a:p>
            <a:pPr marL="0" indent="0">
              <a:buNone/>
            </a:pPr>
            <a:endParaRPr lang="en-US" b="1" i="1" dirty="0"/>
          </a:p>
          <a:p>
            <a:pPr marL="0" indent="0">
              <a:buNone/>
            </a:pPr>
            <a:endParaRPr lang="en-US" b="1" i="1" dirty="0"/>
          </a:p>
        </p:txBody>
      </p:sp>
    </p:spTree>
    <p:extLst>
      <p:ext uri="{BB962C8B-B14F-4D97-AF65-F5344CB8AC3E}">
        <p14:creationId xmlns:p14="http://schemas.microsoft.com/office/powerpoint/2010/main" val="2416968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CAVE Legislative Victories</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a:bodyPr>
          <a:lstStyle/>
          <a:p>
            <a:pPr marL="0" indent="0" algn="ctr">
              <a:buNone/>
            </a:pPr>
            <a:r>
              <a:rPr lang="en-US" b="1" dirty="0"/>
              <a:t>HB16-1271 </a:t>
            </a:r>
            <a:r>
              <a:rPr lang="en-US" b="1" i="1" dirty="0"/>
              <a:t>Limited Winery Direct Delivery Personal Consumers</a:t>
            </a:r>
            <a:br>
              <a:rPr lang="en-US" b="1" i="1" dirty="0"/>
            </a:br>
            <a:endParaRPr lang="en-US" b="1" i="1" dirty="0"/>
          </a:p>
          <a:p>
            <a:pPr>
              <a:buFont typeface="Wingdings" panose="05000000000000000000" pitchFamily="2" charset="2"/>
              <a:buChar char="Ø"/>
            </a:pPr>
            <a:r>
              <a:rPr lang="en-US" b="1" i="1" dirty="0"/>
              <a:t> </a:t>
            </a:r>
            <a:r>
              <a:rPr lang="en-US" dirty="0"/>
              <a:t>Prior to HB16-1271, it was illegal for limited wineries to deliver product directly to consumers;</a:t>
            </a:r>
          </a:p>
          <a:p>
            <a:pPr>
              <a:buFont typeface="Wingdings" panose="05000000000000000000" pitchFamily="2" charset="2"/>
              <a:buChar char="Ø"/>
            </a:pPr>
            <a:r>
              <a:rPr lang="en-US" dirty="0"/>
              <a:t>The</a:t>
            </a:r>
            <a:r>
              <a:rPr lang="en-US" i="1" dirty="0"/>
              <a:t> </a:t>
            </a:r>
            <a:r>
              <a:rPr lang="en-US" dirty="0"/>
              <a:t>law now allows a limited winery that holds a direct shipper’s permit to deliver product directly to personal consumers in addition to using a common carrier;</a:t>
            </a:r>
          </a:p>
          <a:p>
            <a:pPr>
              <a:buFont typeface="Wingdings" panose="05000000000000000000" pitchFamily="2" charset="2"/>
              <a:buChar char="Ø"/>
            </a:pPr>
            <a:r>
              <a:rPr lang="en-US" dirty="0"/>
              <a:t>This legislation created an additional avenue for wineries to promote and sell their products while remaining compliant with the law;</a:t>
            </a:r>
          </a:p>
          <a:p>
            <a:pPr>
              <a:buFont typeface="Wingdings" panose="05000000000000000000" pitchFamily="2" charset="2"/>
              <a:buChar char="Ø"/>
            </a:pPr>
            <a:r>
              <a:rPr lang="en-US" dirty="0"/>
              <a:t>Countless wineries have taken advantage of this ability and continue to benefit.</a:t>
            </a:r>
            <a:endParaRPr lang="en-US" b="1" i="1" dirty="0"/>
          </a:p>
        </p:txBody>
      </p:sp>
    </p:spTree>
    <p:extLst>
      <p:ext uri="{BB962C8B-B14F-4D97-AF65-F5344CB8AC3E}">
        <p14:creationId xmlns:p14="http://schemas.microsoft.com/office/powerpoint/2010/main" val="3119513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CAVE Legislative Victories</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a:bodyPr>
          <a:lstStyle/>
          <a:p>
            <a:pPr marL="0" indent="0" algn="ctr">
              <a:buNone/>
            </a:pPr>
            <a:r>
              <a:rPr lang="en-US" b="1" dirty="0"/>
              <a:t>HB17-1145 </a:t>
            </a:r>
            <a:r>
              <a:rPr lang="en-US" b="1" i="1" dirty="0"/>
              <a:t>Amateur Wine Making Contests and Judging</a:t>
            </a:r>
            <a:br>
              <a:rPr lang="en-US" b="1" i="1" dirty="0"/>
            </a:br>
            <a:endParaRPr lang="en-US" b="1" i="1" dirty="0"/>
          </a:p>
          <a:p>
            <a:pPr>
              <a:buFont typeface="Wingdings" panose="05000000000000000000" pitchFamily="2" charset="2"/>
              <a:buChar char="Ø"/>
            </a:pPr>
            <a:r>
              <a:rPr lang="en-US" b="1" i="1" dirty="0"/>
              <a:t> </a:t>
            </a:r>
            <a:r>
              <a:rPr lang="en-US" dirty="0"/>
              <a:t>Prior to HB-1145, amateur wine making competitions could only be held at non-liquor licensed locations;</a:t>
            </a:r>
            <a:r>
              <a:rPr lang="en-US" b="1" i="1" dirty="0"/>
              <a:t>   </a:t>
            </a:r>
          </a:p>
          <a:p>
            <a:pPr>
              <a:buFont typeface="Wingdings" panose="05000000000000000000" pitchFamily="2" charset="2"/>
              <a:buChar char="Ø"/>
            </a:pPr>
            <a:r>
              <a:rPr lang="en-US" dirty="0"/>
              <a:t>The passage of this legislation allows for amateur wine making competitions to be held on a liquor licensed premise such as a limited winery or hotel venue;</a:t>
            </a:r>
            <a:r>
              <a:rPr lang="en-US" b="1" i="1" dirty="0"/>
              <a:t>   </a:t>
            </a:r>
          </a:p>
          <a:p>
            <a:pPr>
              <a:buFont typeface="Wingdings" panose="05000000000000000000" pitchFamily="2" charset="2"/>
              <a:buChar char="Ø"/>
            </a:pPr>
            <a:r>
              <a:rPr lang="en-US" dirty="0"/>
              <a:t>The passage of this legislation has made Colorado an attractive candidate for national wine conventions and has provided parity for Colorado’s blossoming craft wine industry as well as keep Colorado at the forefront of agricultural innovation and economic development.</a:t>
            </a:r>
            <a:endParaRPr lang="en-US" b="1" i="1" dirty="0"/>
          </a:p>
        </p:txBody>
      </p:sp>
    </p:spTree>
    <p:extLst>
      <p:ext uri="{BB962C8B-B14F-4D97-AF65-F5344CB8AC3E}">
        <p14:creationId xmlns:p14="http://schemas.microsoft.com/office/powerpoint/2010/main" val="12243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CAVE Legislative Victories</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a:bodyPr>
          <a:lstStyle/>
          <a:p>
            <a:pPr marL="0" indent="0" algn="ctr">
              <a:buNone/>
            </a:pPr>
            <a:r>
              <a:rPr lang="en-US" b="1" dirty="0"/>
              <a:t>SB18-173</a:t>
            </a:r>
            <a:r>
              <a:rPr lang="en-US" dirty="0"/>
              <a:t> </a:t>
            </a:r>
            <a:r>
              <a:rPr lang="en-US" b="1" i="1" dirty="0"/>
              <a:t>Removal of Vinous Liquor from Licensed Premises </a:t>
            </a:r>
            <a:br>
              <a:rPr lang="en-US" b="1" i="1" dirty="0"/>
            </a:br>
            <a:r>
              <a:rPr lang="en-US" b="1" i="1" dirty="0"/>
              <a:t>   </a:t>
            </a:r>
          </a:p>
          <a:p>
            <a:pPr>
              <a:buFont typeface="Wingdings" panose="05000000000000000000" pitchFamily="2" charset="2"/>
              <a:buChar char="Ø"/>
            </a:pPr>
            <a:r>
              <a:rPr lang="en-US" dirty="0"/>
              <a:t> The original “cork and carry” law permits a licensed premise that serves full meals to allow a customer to leave with one opened, partially consumed bottle of wine;</a:t>
            </a:r>
            <a:endParaRPr lang="en-US" b="1" i="1" dirty="0"/>
          </a:p>
          <a:p>
            <a:pPr>
              <a:buFont typeface="Wingdings" panose="05000000000000000000" pitchFamily="2" charset="2"/>
              <a:buChar char="Ø"/>
            </a:pPr>
            <a:r>
              <a:rPr lang="en-US" dirty="0"/>
              <a:t> The law expands the food requirement to include “sandwiches and light snacks”, which now allows limited wineries that fulfill that food requirement to “cork and carry”;</a:t>
            </a:r>
            <a:endParaRPr lang="en-US" b="1" i="1" dirty="0"/>
          </a:p>
          <a:p>
            <a:pPr>
              <a:buFont typeface="Wingdings" panose="05000000000000000000" pitchFamily="2" charset="2"/>
              <a:buChar char="Ø"/>
            </a:pPr>
            <a:r>
              <a:rPr lang="en-US" b="1" i="1" dirty="0"/>
              <a:t> </a:t>
            </a:r>
            <a:r>
              <a:rPr lang="en-US" dirty="0"/>
              <a:t>This bill is a step forward in ensuring Colorado’s wineries continue to sell their exceptional products while avoiding over consumption and promoting public safety.</a:t>
            </a:r>
            <a:endParaRPr lang="en-US" b="1" i="1" dirty="0"/>
          </a:p>
        </p:txBody>
      </p:sp>
    </p:spTree>
    <p:extLst>
      <p:ext uri="{BB962C8B-B14F-4D97-AF65-F5344CB8AC3E}">
        <p14:creationId xmlns:p14="http://schemas.microsoft.com/office/powerpoint/2010/main" val="3819334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CAVE Legislative Victories</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a:bodyPr>
          <a:lstStyle/>
          <a:p>
            <a:pPr marL="0" indent="0" algn="ctr">
              <a:buNone/>
            </a:pPr>
            <a:r>
              <a:rPr lang="en-US" sz="2900" b="1" dirty="0"/>
              <a:t>HB21-1044 </a:t>
            </a:r>
            <a:r>
              <a:rPr lang="en-US" sz="2900" b="1" i="1" dirty="0"/>
              <a:t>Winery License Include Noncontiguous Areas </a:t>
            </a:r>
            <a:br>
              <a:rPr lang="en-US" sz="2900" b="1" i="1" dirty="0"/>
            </a:br>
            <a:endParaRPr lang="en-US" sz="2900" b="1" i="1" dirty="0"/>
          </a:p>
          <a:p>
            <a:pPr>
              <a:buFont typeface="Wingdings" panose="05000000000000000000" pitchFamily="2" charset="2"/>
              <a:buChar char="Ø"/>
            </a:pPr>
            <a:r>
              <a:rPr lang="en-US" sz="2600" i="1" dirty="0">
                <a:solidFill>
                  <a:srgbClr val="000000"/>
                </a:solidFill>
                <a:cs typeface="Calibri" panose="020F0502020204030204" pitchFamily="34" charset="0"/>
              </a:rPr>
              <a:t> HB-1044 was CAVE’s proactive bill of the 2021 session; </a:t>
            </a:r>
          </a:p>
          <a:p>
            <a:pPr>
              <a:buFont typeface="Wingdings" panose="05000000000000000000" pitchFamily="2" charset="2"/>
              <a:buChar char="Ø"/>
            </a:pPr>
            <a:r>
              <a:rPr lang="en-US" sz="2600" i="1" dirty="0">
                <a:solidFill>
                  <a:srgbClr val="000000"/>
                </a:solidFill>
                <a:cs typeface="Calibri" panose="020F0502020204030204" pitchFamily="34" charset="0"/>
              </a:rPr>
              <a:t> </a:t>
            </a:r>
            <a:r>
              <a:rPr lang="en-US" sz="2600" dirty="0"/>
              <a:t>Prior to the bill’s passage, the licensed premises of a limited or manufacturing winery must be contiguous, meaning it must be a single space or an adjacent space sharing a wall;</a:t>
            </a:r>
            <a:endParaRPr lang="en-US" sz="2600" b="1" i="1" dirty="0"/>
          </a:p>
          <a:p>
            <a:pPr>
              <a:buFont typeface="Wingdings" panose="05000000000000000000" pitchFamily="2" charset="2"/>
              <a:buChar char="Ø"/>
            </a:pPr>
            <a:r>
              <a:rPr lang="en-US" sz="2600" b="1" i="1" dirty="0"/>
              <a:t> </a:t>
            </a:r>
            <a:r>
              <a:rPr lang="en-US" sz="2600" dirty="0"/>
              <a:t>This presents a problem if the space directly adjacent is not available;</a:t>
            </a:r>
          </a:p>
          <a:p>
            <a:pPr>
              <a:buFont typeface="Wingdings" panose="05000000000000000000" pitchFamily="2" charset="2"/>
              <a:buChar char="Ø"/>
            </a:pPr>
            <a:r>
              <a:rPr lang="en-US" sz="2600" dirty="0"/>
              <a:t> This bill allows a winery to expand their premises to up to two noncontiguous spaces within a ten-mile radius;</a:t>
            </a:r>
          </a:p>
          <a:p>
            <a:pPr>
              <a:buFont typeface="Wingdings" panose="05000000000000000000" pitchFamily="2" charset="2"/>
              <a:buChar char="Ø"/>
            </a:pPr>
            <a:r>
              <a:rPr lang="en-US" sz="2600" dirty="0"/>
              <a:t> This allows a winery to expand their business under a single license while retaining the investment of their existing location.</a:t>
            </a:r>
          </a:p>
        </p:txBody>
      </p:sp>
    </p:spTree>
    <p:extLst>
      <p:ext uri="{BB962C8B-B14F-4D97-AF65-F5344CB8AC3E}">
        <p14:creationId xmlns:p14="http://schemas.microsoft.com/office/powerpoint/2010/main" val="4090654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2022 Legislative Session</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fontScale="92500" lnSpcReduction="10000"/>
          </a:bodyPr>
          <a:lstStyle/>
          <a:p>
            <a:pPr marL="0" indent="0" algn="ctr">
              <a:buNone/>
            </a:pPr>
            <a:r>
              <a:rPr lang="en-US" sz="3500" b="1" dirty="0"/>
              <a:t>HB21-1308 Agricultural Workforce Services Program</a:t>
            </a:r>
            <a:br>
              <a:rPr lang="en-US" sz="4500" b="1" i="1" dirty="0"/>
            </a:br>
            <a:r>
              <a:rPr lang="en-US" sz="4500" b="1" i="1" dirty="0"/>
              <a:t> </a:t>
            </a:r>
            <a:endParaRPr lang="en-US" sz="5100" b="1" i="1" dirty="0"/>
          </a:p>
          <a:p>
            <a:pPr>
              <a:buFont typeface="Wingdings" panose="05000000000000000000" pitchFamily="2" charset="2"/>
              <a:buChar char="Ø"/>
            </a:pPr>
            <a:r>
              <a:rPr lang="en-US" sz="2500" dirty="0"/>
              <a:t> </a:t>
            </a:r>
            <a:r>
              <a:rPr lang="en-US" sz="3000" dirty="0">
                <a:solidFill>
                  <a:srgbClr val="212121"/>
                </a:solidFill>
                <a:effectLst/>
              </a:rPr>
              <a:t>The passage of SB21-087, the Agriculture Workers’ Rights Bill, made it very complicated for employers to comply with the new regulations and requirements</a:t>
            </a:r>
            <a:r>
              <a:rPr lang="en-US" sz="3000" dirty="0"/>
              <a:t>;</a:t>
            </a:r>
          </a:p>
          <a:p>
            <a:pPr>
              <a:buFont typeface="Wingdings" panose="05000000000000000000" pitchFamily="2" charset="2"/>
              <a:buChar char="Ø"/>
            </a:pPr>
            <a:r>
              <a:rPr lang="en-US" sz="3000" dirty="0"/>
              <a:t> </a:t>
            </a:r>
            <a:r>
              <a:rPr lang="en-US" sz="3000" dirty="0">
                <a:solidFill>
                  <a:srgbClr val="212121"/>
                </a:solidFill>
                <a:effectLst/>
              </a:rPr>
              <a:t>HB-1308 created a grant program for training within the Department of Agriculture and required the department create and maintain an online resource portal for ag employers and employees to comply with labor and workplace standards</a:t>
            </a:r>
            <a:r>
              <a:rPr lang="en-US" sz="3000" dirty="0"/>
              <a:t>; </a:t>
            </a:r>
          </a:p>
          <a:p>
            <a:pPr>
              <a:buFont typeface="Wingdings" panose="05000000000000000000" pitchFamily="2" charset="2"/>
              <a:buChar char="Ø"/>
            </a:pPr>
            <a:r>
              <a:rPr lang="en-US" sz="3000" dirty="0"/>
              <a:t> The bill only allows entities that provide services to agriculture employers access to the funds;</a:t>
            </a:r>
            <a:br>
              <a:rPr lang="en-US" sz="3500" dirty="0">
                <a:solidFill>
                  <a:srgbClr val="000000"/>
                </a:solidFill>
                <a:cs typeface="Calibri" panose="020F0502020204030204" pitchFamily="34" charset="0"/>
              </a:rPr>
            </a:br>
            <a:endParaRPr lang="en-US" sz="3500" dirty="0">
              <a:solidFill>
                <a:srgbClr val="000000"/>
              </a:solidFill>
              <a:cs typeface="Calibri" panose="020F0502020204030204" pitchFamily="34" charset="0"/>
            </a:endParaRPr>
          </a:p>
          <a:p>
            <a:pPr marL="0" indent="0">
              <a:buNone/>
            </a:pPr>
            <a:endParaRPr lang="en-US" sz="2400" dirty="0">
              <a:solidFill>
                <a:srgbClr val="000000"/>
              </a:solidFill>
              <a:ea typeface="Verdana" panose="020B0604030504040204" pitchFamily="34" charset="0"/>
              <a:cs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1959038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92D-DD86-4C67-9F86-5E161B6F45FE}"/>
              </a:ext>
            </a:extLst>
          </p:cNvPr>
          <p:cNvSpPr>
            <a:spLocks noGrp="1"/>
          </p:cNvSpPr>
          <p:nvPr>
            <p:ph type="title"/>
          </p:nvPr>
        </p:nvSpPr>
        <p:spPr/>
        <p:txBody>
          <a:bodyPr/>
          <a:lstStyle/>
          <a:p>
            <a:pPr algn="ctr"/>
            <a:r>
              <a:rPr lang="en-US" b="1" i="1" dirty="0"/>
              <a:t>2022 Legislative Session </a:t>
            </a:r>
          </a:p>
        </p:txBody>
      </p:sp>
      <p:sp>
        <p:nvSpPr>
          <p:cNvPr id="3" name="Content Placeholder 2">
            <a:extLst>
              <a:ext uri="{FF2B5EF4-FFF2-40B4-BE49-F238E27FC236}">
                <a16:creationId xmlns:a16="http://schemas.microsoft.com/office/drawing/2014/main" id="{7D4F6EB7-E691-4C35-B3CD-6BEFB13A5A53}"/>
              </a:ext>
            </a:extLst>
          </p:cNvPr>
          <p:cNvSpPr>
            <a:spLocks noGrp="1"/>
          </p:cNvSpPr>
          <p:nvPr>
            <p:ph idx="1"/>
          </p:nvPr>
        </p:nvSpPr>
        <p:spPr>
          <a:xfrm>
            <a:off x="838200" y="1825624"/>
            <a:ext cx="10805160" cy="4879975"/>
          </a:xfrm>
        </p:spPr>
        <p:txBody>
          <a:bodyPr>
            <a:normAutofit/>
          </a:bodyPr>
          <a:lstStyle/>
          <a:p>
            <a:pPr marL="0" indent="0" algn="ctr">
              <a:buNone/>
            </a:pPr>
            <a:r>
              <a:rPr lang="en-US" sz="2900" b="1" dirty="0"/>
              <a:t>HB22-1313 Agriculture Housing Public Health Covid-19 Emergency</a:t>
            </a:r>
            <a:endParaRPr lang="en-US" sz="2900" b="1" i="1" dirty="0"/>
          </a:p>
          <a:p>
            <a:pPr marL="0" indent="0" algn="ctr">
              <a:buNone/>
            </a:pPr>
            <a:endParaRPr lang="en-US" sz="2900" b="1" i="1" dirty="0"/>
          </a:p>
          <a:p>
            <a:pPr>
              <a:buFont typeface="Wingdings" panose="05000000000000000000" pitchFamily="2" charset="2"/>
              <a:buChar char="Ø"/>
            </a:pPr>
            <a:r>
              <a:rPr lang="en-US" sz="3600" b="1" i="1" dirty="0"/>
              <a:t> </a:t>
            </a:r>
            <a:r>
              <a:rPr lang="en-US" sz="3200" dirty="0">
                <a:solidFill>
                  <a:srgbClr val="212121"/>
                </a:solidFill>
                <a:effectLst/>
              </a:rPr>
              <a:t>The passage of SB21-087, the Agriculture Workers’ Rights Bill, put in place very strict requirements that are to be instituted during any public health emergency</a:t>
            </a:r>
            <a:r>
              <a:rPr lang="en-US" sz="3200" dirty="0"/>
              <a:t>;</a:t>
            </a:r>
          </a:p>
          <a:p>
            <a:pPr>
              <a:buFont typeface="Wingdings" panose="05000000000000000000" pitchFamily="2" charset="2"/>
              <a:buChar char="Ø"/>
            </a:pPr>
            <a:r>
              <a:rPr lang="en-US" sz="3200" dirty="0"/>
              <a:t> </a:t>
            </a:r>
            <a:r>
              <a:rPr lang="en-US" sz="3200" dirty="0">
                <a:solidFill>
                  <a:srgbClr val="212121"/>
                </a:solidFill>
                <a:effectLst/>
              </a:rPr>
              <a:t>The bill clarified these requirements apply only to public health emergencies concerning Covid-19 and any other communicable diseases that are transmissible from person to person. </a:t>
            </a:r>
            <a:endParaRPr lang="en-US" sz="3200" dirty="0"/>
          </a:p>
          <a:p>
            <a:pPr marL="0" indent="0">
              <a:buNone/>
            </a:pPr>
            <a:endParaRPr lang="en-US" sz="2200" dirty="0"/>
          </a:p>
        </p:txBody>
      </p:sp>
    </p:spTree>
    <p:extLst>
      <p:ext uri="{BB962C8B-B14F-4D97-AF65-F5344CB8AC3E}">
        <p14:creationId xmlns:p14="http://schemas.microsoft.com/office/powerpoint/2010/main" val="4079220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4400</TotalTime>
  <Words>1862</Words>
  <Application>Microsoft Macintosh PowerPoint</Application>
  <PresentationFormat>Widescreen</PresentationFormat>
  <Paragraphs>126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VinCO 2023 Legislative Update</vt:lpstr>
      <vt:lpstr>Colorado General Assembly</vt:lpstr>
      <vt:lpstr>The Basics</vt:lpstr>
      <vt:lpstr>CAVE Legislative Victories</vt:lpstr>
      <vt:lpstr>CAVE Legislative Victories</vt:lpstr>
      <vt:lpstr>CAVE Legislative Victories</vt:lpstr>
      <vt:lpstr>CAVE Legislative Victories</vt:lpstr>
      <vt:lpstr>2022 Legislative Session</vt:lpstr>
      <vt:lpstr>2022 Legislative Session </vt:lpstr>
      <vt:lpstr>2022 Legislative Session</vt:lpstr>
      <vt:lpstr>2022 Legislative Session</vt:lpstr>
      <vt:lpstr>2022 Legislative Session</vt:lpstr>
      <vt:lpstr>2022 Legislative Session</vt:lpstr>
      <vt:lpstr>2022 Ballot Initiatives</vt:lpstr>
      <vt:lpstr>Festival Permit </vt:lpstr>
      <vt:lpstr>Festival Permit </vt:lpstr>
      <vt:lpstr>Liquor Advisory Group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VinCO 2019 Lobbying Update</dc:title>
  <dc:creator>Stephanie Fransen</dc:creator>
  <cp:lastModifiedBy>Stephanie Fransen</cp:lastModifiedBy>
  <cp:revision>85</cp:revision>
  <dcterms:created xsi:type="dcterms:W3CDTF">2019-01-14T03:07:03Z</dcterms:created>
  <dcterms:modified xsi:type="dcterms:W3CDTF">2023-01-07T01:04:21Z</dcterms:modified>
</cp:coreProperties>
</file>