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yiGT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3" r:id="rId5"/>
    <p:sldId id="257" r:id="rId6"/>
    <p:sldId id="258" r:id="rId7"/>
    <p:sldId id="259" r:id="rId8"/>
    <p:sldId id="262" r:id="rId9"/>
    <p:sldId id="263" r:id="rId10"/>
    <p:sldId id="265" r:id="rId11"/>
    <p:sldId id="264" r:id="rId12"/>
    <p:sldId id="260" r:id="rId13"/>
    <p:sldId id="261" r:id="rId14"/>
    <p:sldId id="266" r:id="rId15"/>
    <p:sldId id="267" r:id="rId16"/>
    <p:sldId id="268" r:id="rId17"/>
    <p:sldId id="269" r:id="rId18"/>
    <p:sldId id="277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B820-3276-1F45-B6B5-0483DF6ED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43D76-E30E-63FB-6C2D-F0C48AA7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8528D-980D-5042-F160-21B2B424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2D660-056B-6012-637A-846351A9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7B6D-31F2-C13F-51FB-EB5B67E3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D850-907A-B528-353F-DE5A8B40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12C78-4994-0222-3D6B-42F5E1ED6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0452B-4FA5-FE88-F02B-2FE78702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8FD6B-AC68-1986-11D3-1F5FD7D6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7F7B-09DF-203A-FC04-C78506F5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58003-E46C-83D4-1D80-0B51A5B15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A9748-5843-49A1-95C0-94A446E2E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F52C-BD7F-1E21-826B-CB125726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60D50-0F78-D3A1-0457-6FCAF0CF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2BC21-3ABD-34EE-BC55-4591A7A9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5EAA-C13B-2146-2F2C-B2B4B550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395F-11AB-4C01-164F-220FD2FB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FA61-0D9E-3E56-6F55-34269377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84EC-3070-EE32-F138-F503AAEA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DF1-8CD1-0669-40CF-A55574CC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16CB-8493-BEA2-F1B5-009900B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D679B-05D3-61D3-CC9D-08CEC9F3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40B1-27FD-F7EC-1C02-3AF2B954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77AF3-A547-062D-D271-418005A9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BC9E4-99FA-0ABE-1701-800FACFE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F80A-3030-8D74-E500-B9B7545B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38BA-CAFE-5D21-FF5C-55F771207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6EE4-645D-9799-2D68-90D98D04D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4A6CC-88B9-5377-0831-0F434790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86021-710E-E17A-7D90-6270BFF0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25C4D-CDD0-8E7A-FEBC-16A3D143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DF2D-E0F5-6ED9-C4FF-E15B467B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DFEFB-AB49-324E-8002-AF9E42FB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51092-5D06-A001-9C52-DC0A27953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D9590-1514-0CCA-E24A-AC783876C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5F206-0E56-3B07-DA49-10F0B22D0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8ABE8-BE92-4577-7FE8-62FDF84C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34DF5-9BFB-A560-0A38-8A1CA084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2BBFB-F1E3-C5D5-21BF-938421A7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4501-E829-661C-80BE-C83F2D7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9AA3C-1903-864E-2381-5DDF4EA5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75AC-9EB9-ED19-C97F-AFB959A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FE42D-28E8-0B4C-B4D3-6E4374BF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04721-D3AD-026A-E3F8-F7EF81BC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BCB44-A947-999B-33C0-58FA2F4D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08409-04F4-4ADF-2643-8351CE50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1B-FA7E-DF43-AC64-53EE4876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1DE0-8E84-81F6-42C0-5FFA7B48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30418-FDED-CBB1-DDB6-5C5201A09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3F270-5131-2A52-10D2-6F3293B1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17797-DB5C-9B41-DA1C-08B4F0D9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00756-C626-7289-D7F5-D9C22F7E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B939-50A6-0104-1C18-4750F707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779B3-0AE6-3C2B-5D77-02AB7AA77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C2F86-8A22-F69A-22E0-994B1278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38174-33C9-F61E-8DF9-259FE4D1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994DD-D0A2-0408-1195-0CA93F78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E6FB1-B3D8-5946-09F5-48135A11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ADDF1-03F7-1249-F4BD-0FCB8187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ADF31-5681-4D88-A148-1334C51A1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B9776-324D-02C6-F772-65CD33EC5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85D-B080-4310-BB95-40062650D6EF}" type="datetimeFigureOut">
              <a:rPr lang="en-US" smtClean="0"/>
              <a:t>01/13/23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03A4E-577B-58B6-5740-0BA928687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6E0E-82F1-4A3A-D604-5F1F21520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5CFB-03DD-42A7-9F2C-E5BE3BE4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6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chaeljzealot/6110302267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ataradrac/10256611716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racom/1688683355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tshaker.net/20070321/the-wine-lineup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ollinatl/art/calendar-clipart-115688405" TargetMode="External"/><Relationship Id="rId2" Type="http://schemas.openxmlformats.org/officeDocument/2006/relationships/image" Target="../media/image23.yiGTm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ography.com/2006/05/highlights_from_the_loire_val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18/08/ten-reasons-teachers-can-struggle-to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dlasica/5092384387/" TargetMode="External"/><Relationship Id="rId5" Type="http://schemas.openxmlformats.org/officeDocument/2006/relationships/image" Target="../media/image27.jpg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sangil.blogspot.com/2017/11/movember-educando-en-la-salud-masculina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30478819@N08/50847211501/" TargetMode="Externa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handwriting/c/customer-loyalt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Colorad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7612A.B14775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natelefonija.net/mobilna/vip-174-udela-na-trzistu/" TargetMode="External"/><Relationship Id="rId7" Type="http://schemas.openxmlformats.org/officeDocument/2006/relationships/hyperlink" Target="https://coloring-nicole.blogspot.com/2010/06/rainy-day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jualbelisulawesi.blogspot.com/2015/08/jual-batu-akik-murah.html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melgalvin.info/2016/05/keeping-up-with-trove-newspapers.html" TargetMode="External"/><Relationship Id="rId7" Type="http://schemas.openxmlformats.org/officeDocument/2006/relationships/hyperlink" Target="https://afiftabsh.com/2010/06/19/international-clubs-rotary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s://theconversation.com/cant-our-teachers-even-be-trusted-to-dress-appropriately-24765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2E164-9A8E-AF3A-86D0-A9E25C2AC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r="19447" b="-1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02542-D47B-ACE8-4CE1-28F3DB969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233" y="2101755"/>
            <a:ext cx="4298178" cy="266922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Tidbits – from an adult with undiagnosed ADHD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96363-81B5-DF81-3AE0-A996EC227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517" y="4863054"/>
            <a:ext cx="3624471" cy="811604"/>
          </a:xfrm>
        </p:spPr>
        <p:txBody>
          <a:bodyPr>
            <a:normAutofit fontScale="70000" lnSpcReduction="20000"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[Sort of like drinking out of a firehose.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Please ask questions as we go along]</a:t>
            </a: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4DEB6-17FC-C350-5AE8-FC541E700698}"/>
              </a:ext>
            </a:extLst>
          </p:cNvPr>
          <p:cNvSpPr txBox="1"/>
          <p:nvPr/>
        </p:nvSpPr>
        <p:spPr>
          <a:xfrm>
            <a:off x="7260299" y="5059017"/>
            <a:ext cx="3990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Donniella Winchell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dwinchell@OhioWines.org</a:t>
            </a:r>
          </a:p>
        </p:txBody>
      </p:sp>
    </p:spTree>
    <p:extLst>
      <p:ext uri="{BB962C8B-B14F-4D97-AF65-F5344CB8AC3E}">
        <p14:creationId xmlns:p14="http://schemas.microsoft.com/office/powerpoint/2010/main" val="869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EA72-877C-2B64-E530-735CA087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6" y="192793"/>
            <a:ext cx="4249006" cy="1325563"/>
          </a:xfrm>
        </p:spPr>
        <p:txBody>
          <a:bodyPr>
            <a:normAutofit/>
          </a:bodyPr>
          <a:lstStyle/>
          <a:p>
            <a:r>
              <a:rPr lang="en-US" b="1" dirty="0"/>
              <a:t>Experiential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0E0A-13DF-CB09-82C9-76252405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93" y="1679713"/>
            <a:ext cx="6069184" cy="5178285"/>
          </a:xfrm>
        </p:spPr>
        <p:txBody>
          <a:bodyPr anchor="t">
            <a:normAutofit/>
          </a:bodyPr>
          <a:lstStyle/>
          <a:p>
            <a:r>
              <a:rPr lang="en-US" sz="1800" dirty="0"/>
              <a:t>Walk through the vineyards</a:t>
            </a:r>
          </a:p>
          <a:p>
            <a:r>
              <a:rPr lang="en-US" sz="1800" dirty="0"/>
              <a:t>Harvest ‘experiences’</a:t>
            </a:r>
          </a:p>
          <a:p>
            <a:r>
              <a:rPr lang="en-US" sz="1800" dirty="0"/>
              <a:t>Winemaker for a day</a:t>
            </a:r>
          </a:p>
          <a:p>
            <a:r>
              <a:rPr lang="en-US" sz="1800" dirty="0"/>
              <a:t>Vertical tastings</a:t>
            </a:r>
          </a:p>
          <a:p>
            <a:r>
              <a:rPr lang="en-US" sz="1800" dirty="0"/>
              <a:t>Library tastings</a:t>
            </a:r>
          </a:p>
          <a:p>
            <a:r>
              <a:rPr lang="en-US" sz="1800" dirty="0"/>
              <a:t>Riedel events [we are doing Schott </a:t>
            </a:r>
            <a:r>
              <a:rPr lang="en-US" sz="1800" dirty="0" err="1"/>
              <a:t>Zwiesel</a:t>
            </a:r>
            <a:r>
              <a:rPr lang="en-US" sz="1800" dirty="0"/>
              <a:t> ones too]</a:t>
            </a:r>
          </a:p>
          <a:p>
            <a:r>
              <a:rPr lang="en-US" sz="1800" dirty="0"/>
              <a:t>Movie nights: Sideways, Bottle Shock</a:t>
            </a:r>
          </a:p>
          <a:p>
            <a:r>
              <a:rPr lang="en-US" sz="1800" dirty="0"/>
              <a:t>Pairings:</a:t>
            </a:r>
          </a:p>
          <a:p>
            <a:pPr lvl="1"/>
            <a:r>
              <a:rPr lang="en-US" sz="1400" dirty="0"/>
              <a:t>Chocolate</a:t>
            </a:r>
          </a:p>
          <a:p>
            <a:pPr lvl="1"/>
            <a:r>
              <a:rPr lang="en-US" sz="1400" dirty="0"/>
              <a:t>Spicy foods</a:t>
            </a:r>
          </a:p>
          <a:p>
            <a:pPr lvl="1"/>
            <a:r>
              <a:rPr lang="en-US" sz="1400" dirty="0"/>
              <a:t>Desserts </a:t>
            </a:r>
          </a:p>
          <a:p>
            <a:pPr lvl="1"/>
            <a:r>
              <a:rPr lang="en-US" sz="1400" dirty="0"/>
              <a:t>Fish and red wine</a:t>
            </a:r>
          </a:p>
          <a:p>
            <a:pPr lvl="1"/>
            <a:r>
              <a:rPr lang="en-US" sz="1400" dirty="0"/>
              <a:t>Coffee</a:t>
            </a:r>
          </a:p>
          <a:p>
            <a:r>
              <a:rPr lang="en-US" sz="1800" dirty="0"/>
              <a:t>Take your wines to a local cooking school</a:t>
            </a:r>
          </a:p>
          <a:p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people walking on a path in the woods&#10;&#10;Description automatically generated with medium confidence">
            <a:extLst>
              <a:ext uri="{FF2B5EF4-FFF2-40B4-BE49-F238E27FC236}">
                <a16:creationId xmlns:a16="http://schemas.microsoft.com/office/drawing/2014/main" id="{FC337160-35CA-A7B9-B55A-F847C0CDE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35" b="1396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picture containing wine, glasses, beverage, alcohol&#10;&#10;Description automatically generated">
            <a:extLst>
              <a:ext uri="{FF2B5EF4-FFF2-40B4-BE49-F238E27FC236}">
                <a16:creationId xmlns:a16="http://schemas.microsoft.com/office/drawing/2014/main" id="{6B706C34-59F9-3B77-FA5F-AE1DBA5835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" b="479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248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items, different, arranged&#10;&#10;Description automatically generated">
            <a:extLst>
              <a:ext uri="{FF2B5EF4-FFF2-40B4-BE49-F238E27FC236}">
                <a16:creationId xmlns:a16="http://schemas.microsoft.com/office/drawing/2014/main" id="{351439CF-6E15-503C-5988-1FB023847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" r="1" b="14495"/>
          <a:stretch/>
        </p:blipFill>
        <p:spPr>
          <a:xfrm>
            <a:off x="606971" y="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C7167-773B-1EC5-6FBA-252392F5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82" y="205531"/>
            <a:ext cx="3820317" cy="19478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Reaching out to the media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ACD9-520D-FB22-0C23-B3D3A1B0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611" y="1828392"/>
            <a:ext cx="3883723" cy="4737947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THE 25</a:t>
            </a:r>
          </a:p>
          <a:p>
            <a:r>
              <a:rPr lang="en-US" sz="1800" dirty="0">
                <a:solidFill>
                  <a:schemeClr val="bg1"/>
                </a:solidFill>
              </a:rPr>
              <a:t>VIP tours 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Thank you cards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Beat-specific releases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 wary of deadlines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Know the publications’ special columns and opportunities for you </a:t>
            </a:r>
          </a:p>
          <a:p>
            <a:r>
              <a:rPr lang="en-US" sz="1800" dirty="0">
                <a:solidFill>
                  <a:schemeClr val="bg1"/>
                </a:solidFill>
              </a:rPr>
              <a:t>Wine minutes [sponsors]</a:t>
            </a:r>
          </a:p>
          <a:p>
            <a:r>
              <a:rPr lang="en-US" sz="1800" dirty="0">
                <a:solidFill>
                  <a:schemeClr val="bg1"/>
                </a:solidFill>
              </a:rPr>
              <a:t>Gift baskets as gifts or for trade 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 THE SOURCE for every subject </a:t>
            </a:r>
          </a:p>
          <a:p>
            <a:r>
              <a:rPr lang="en-US" sz="1800" dirty="0">
                <a:solidFill>
                  <a:schemeClr val="bg1"/>
                </a:solidFill>
              </a:rPr>
              <a:t>Don’t waste your first launch </a:t>
            </a:r>
          </a:p>
          <a:p>
            <a:r>
              <a:rPr lang="en-US" sz="1800" dirty="0">
                <a:solidFill>
                  <a:schemeClr val="bg1"/>
                </a:solidFill>
              </a:rPr>
              <a:t>Spend your money with those that give you freebees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DF240-832F-98F7-C6B4-58AC2FAE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Selling tickets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0253-91A6-7B48-DD3F-A426D1429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78504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Eventbrite and others </a:t>
            </a:r>
          </a:p>
          <a:p>
            <a:r>
              <a:rPr lang="en-US" sz="2200" dirty="0" err="1"/>
              <a:t>Fareharbor</a:t>
            </a:r>
            <a:r>
              <a:rPr lang="en-US" sz="2200" dirty="0"/>
              <a:t> and others</a:t>
            </a:r>
          </a:p>
          <a:p>
            <a:r>
              <a:rPr lang="en-US" sz="2200" dirty="0"/>
              <a:t>Groupon – maybe not, but if so, VERY carefully</a:t>
            </a:r>
          </a:p>
          <a:p>
            <a:r>
              <a:rPr lang="en-US" sz="2200" dirty="0"/>
              <a:t>Coding for discounts and tracking for future ads </a:t>
            </a:r>
          </a:p>
          <a:p>
            <a:r>
              <a:rPr lang="en-US" sz="2200" dirty="0"/>
              <a:t>Make your advance purchases worthwhile </a:t>
            </a:r>
          </a:p>
          <a:p>
            <a:r>
              <a:rPr lang="en-US" sz="2200" dirty="0"/>
              <a:t>Sell 50% advance or more vs. rain insurance</a:t>
            </a:r>
          </a:p>
          <a:p>
            <a:r>
              <a:rPr lang="en-US" sz="2200" dirty="0"/>
              <a:t>Consignment at Lodging and livery supporters? Other outlets? </a:t>
            </a:r>
          </a:p>
          <a:p>
            <a:endParaRPr lang="en-US" sz="22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127FC66-C8CA-3495-4231-40E09B65B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16" r="95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96C4C-F888-F113-B165-17CD41DCFC51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dracom/168868335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3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BA7AC-724F-1E51-4B26-ECDD0072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Virtual tastings</a:t>
            </a:r>
          </a:p>
        </p:txBody>
      </p:sp>
      <p:pic>
        <p:nvPicPr>
          <p:cNvPr id="5" name="Picture 4" descr="A group of people sitting around a table with wine glasses">
            <a:extLst>
              <a:ext uri="{FF2B5EF4-FFF2-40B4-BE49-F238E27FC236}">
                <a16:creationId xmlns:a16="http://schemas.microsoft.com/office/drawing/2014/main" id="{0D190466-192A-ACDC-4AB5-F87567CF8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65" r="19576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0033-8049-1A3D-02D1-65F681B5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148525"/>
            <a:ext cx="3803904" cy="436200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Live and virtual</a:t>
            </a:r>
          </a:p>
          <a:p>
            <a:r>
              <a:rPr lang="en-US" sz="1700" dirty="0"/>
              <a:t>For the ex-pats</a:t>
            </a:r>
          </a:p>
          <a:p>
            <a:pPr lvl="1"/>
            <a:r>
              <a:rPr lang="en-US" sz="1700" dirty="0"/>
              <a:t>Shipping issues </a:t>
            </a:r>
          </a:p>
          <a:p>
            <a:r>
              <a:rPr lang="en-US" sz="1700" dirty="0"/>
              <a:t>Holiday gatherings </a:t>
            </a:r>
          </a:p>
          <a:p>
            <a:r>
              <a:rPr lang="en-US" sz="1700" dirty="0"/>
              <a:t>Regional identity – Finger Lakes </a:t>
            </a:r>
          </a:p>
          <a:p>
            <a:r>
              <a:rPr lang="en-US" sz="1700" dirty="0"/>
              <a:t>Docs, Lawyers, Accountants </a:t>
            </a:r>
          </a:p>
          <a:p>
            <a:r>
              <a:rPr lang="en-US" sz="1700" dirty="0"/>
              <a:t>Use winemakers and chefs</a:t>
            </a:r>
          </a:p>
          <a:p>
            <a:r>
              <a:rPr lang="en-US" sz="1700" dirty="0"/>
              <a:t>Be authentic – practice – make them fun and informational</a:t>
            </a:r>
          </a:p>
          <a:p>
            <a:pPr lvl="1"/>
            <a:r>
              <a:rPr lang="en-US" sz="1700" dirty="0"/>
              <a:t>Scott Harvey video </a:t>
            </a:r>
          </a:p>
          <a:p>
            <a:r>
              <a:rPr lang="en-US" sz="1700" dirty="0"/>
              <a:t>Offer discounts and sell to go where allowed </a:t>
            </a:r>
          </a:p>
        </p:txBody>
      </p:sp>
    </p:spTree>
    <p:extLst>
      <p:ext uri="{BB962C8B-B14F-4D97-AF65-F5344CB8AC3E}">
        <p14:creationId xmlns:p14="http://schemas.microsoft.com/office/powerpoint/2010/main" val="292210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9983D-1D6D-A655-1783-0D0F3D42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3" y="365125"/>
            <a:ext cx="404594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</a:t>
            </a:r>
            <a:r>
              <a:rPr lang="en-US" b="1" dirty="0"/>
              <a:t>sletter hints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509EFAB1-8064-C0D3-5111-FD2ADC010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" y="2396690"/>
            <a:ext cx="3425957" cy="2064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F1A8-CBBF-8C1F-F7E9-66809DF29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365126"/>
            <a:ext cx="7161017" cy="63303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Work on great subject line</a:t>
            </a:r>
          </a:p>
          <a:p>
            <a:r>
              <a:rPr lang="en-US" sz="2000" dirty="0"/>
              <a:t>Small images on the top</a:t>
            </a:r>
          </a:p>
          <a:p>
            <a:r>
              <a:rPr lang="en-US" sz="2000" dirty="0"/>
              <a:t>San serf or Tahoma fonts</a:t>
            </a:r>
          </a:p>
          <a:p>
            <a:r>
              <a:rPr lang="en-US" sz="2000" dirty="0"/>
              <a:t>EDUCATE FIRST – build trust </a:t>
            </a:r>
          </a:p>
          <a:p>
            <a:pPr lvl="1"/>
            <a:r>
              <a:rPr lang="en-US" sz="2000" dirty="0"/>
              <a:t>25% information, 25% your stories, 25% evergreen, 25% sales – make it valuable to THEM </a:t>
            </a:r>
          </a:p>
          <a:p>
            <a:pPr lvl="1"/>
            <a:r>
              <a:rPr lang="en-US" sz="2000" dirty="0"/>
              <a:t>Limit </a:t>
            </a:r>
            <a:r>
              <a:rPr lang="en-US" sz="2000"/>
              <a:t>the numbers </a:t>
            </a:r>
            <a:r>
              <a:rPr lang="en-US" sz="2000" dirty="0"/>
              <a:t>of things to sell </a:t>
            </a:r>
            <a:r>
              <a:rPr lang="en-US" sz="2000"/>
              <a:t>per issue</a:t>
            </a:r>
            <a:endParaRPr lang="en-US" sz="2000" dirty="0"/>
          </a:p>
          <a:p>
            <a:r>
              <a:rPr lang="en-US" sz="2000" dirty="0"/>
              <a:t>Multiple contact lists by interests</a:t>
            </a:r>
          </a:p>
          <a:p>
            <a:r>
              <a:rPr lang="en-US" sz="2000" dirty="0"/>
              <a:t>Frequency monthly or bi- monthly  -- Consistent day and time </a:t>
            </a:r>
          </a:p>
          <a:p>
            <a:r>
              <a:rPr lang="en-US" sz="2000" dirty="0"/>
              <a:t>Tuesday and Wednesday mid afternoon:  for information and education</a:t>
            </a:r>
          </a:p>
          <a:p>
            <a:r>
              <a:rPr lang="en-US" sz="2000" dirty="0"/>
              <a:t>Thursday mid day – for weekend events</a:t>
            </a:r>
          </a:p>
          <a:p>
            <a:r>
              <a:rPr lang="en-US" sz="2000" dirty="0"/>
              <a:t>Saturday mid morning for upcoming week events</a:t>
            </a:r>
          </a:p>
          <a:p>
            <a:r>
              <a:rPr lang="en-US" sz="2000" dirty="0"/>
              <a:t>Monday early morning for B to B</a:t>
            </a:r>
          </a:p>
          <a:p>
            <a:r>
              <a:rPr lang="en-US" sz="2000" dirty="0"/>
              <a:t>Check open rates and test </a:t>
            </a:r>
          </a:p>
          <a:p>
            <a:r>
              <a:rPr lang="en-US" sz="2000" dirty="0"/>
              <a:t>Use only authorized names</a:t>
            </a:r>
          </a:p>
          <a:p>
            <a:r>
              <a:rPr lang="en-US" sz="2000" dirty="0"/>
              <a:t>Edit content for social media posts  </a:t>
            </a:r>
          </a:p>
        </p:txBody>
      </p:sp>
    </p:spTree>
    <p:extLst>
      <p:ext uri="{BB962C8B-B14F-4D97-AF65-F5344CB8AC3E}">
        <p14:creationId xmlns:p14="http://schemas.microsoft.com/office/powerpoint/2010/main" val="415917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7E76C-DA30-B659-25ED-209AFBC6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365125"/>
            <a:ext cx="10957560" cy="1325563"/>
          </a:xfrm>
        </p:spPr>
        <p:txBody>
          <a:bodyPr>
            <a:normAutofit/>
          </a:bodyPr>
          <a:lstStyle/>
          <a:p>
            <a:r>
              <a:rPr lang="en-US" b="1" dirty="0"/>
              <a:t>Staffing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07D1-4F96-1502-F7BD-FB5EE815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351280"/>
            <a:ext cx="6988534" cy="5278119"/>
          </a:xfrm>
        </p:spPr>
        <p:txBody>
          <a:bodyPr>
            <a:normAutofit/>
          </a:bodyPr>
          <a:lstStyle/>
          <a:p>
            <a:r>
              <a:rPr lang="en-US" sz="2000" dirty="0"/>
              <a:t>5%-90%-5% hiring formula</a:t>
            </a:r>
          </a:p>
          <a:p>
            <a:r>
              <a:rPr lang="en-US" sz="2000" dirty="0"/>
              <a:t>Hire nice, teach wine</a:t>
            </a:r>
          </a:p>
          <a:p>
            <a:r>
              <a:rPr lang="en-US" sz="2000" dirty="0"/>
              <a:t>10 second greeting rule</a:t>
            </a:r>
          </a:p>
          <a:p>
            <a:r>
              <a:rPr lang="en-US" sz="2000" dirty="0"/>
              <a:t>2 questions to create customer comfort and assess wine knowledge </a:t>
            </a:r>
          </a:p>
          <a:p>
            <a:r>
              <a:rPr lang="en-US" sz="2000" dirty="0"/>
              <a:t>Various ages</a:t>
            </a:r>
          </a:p>
          <a:p>
            <a:r>
              <a:rPr lang="en-US" sz="2000" dirty="0"/>
              <a:t>Recognition:  parking slot? </a:t>
            </a:r>
          </a:p>
          <a:p>
            <a:r>
              <a:rPr lang="en-US" sz="2000" dirty="0"/>
              <a:t>School teachers, students [juniors in college?] </a:t>
            </a:r>
          </a:p>
          <a:p>
            <a:r>
              <a:rPr lang="en-US" sz="2000" dirty="0"/>
              <a:t>Reading library in lunchroom</a:t>
            </a:r>
          </a:p>
          <a:p>
            <a:r>
              <a:rPr lang="en-US" sz="2000" dirty="0"/>
              <a:t>Name tags and ‘uniforms’</a:t>
            </a:r>
          </a:p>
          <a:p>
            <a:r>
              <a:rPr lang="en-US" sz="2000" dirty="0"/>
              <a:t>Incentive programs by shifts</a:t>
            </a:r>
          </a:p>
          <a:p>
            <a:r>
              <a:rPr lang="en-US" sz="2400" dirty="0"/>
              <a:t>Send them to other wineries and events on your tab</a:t>
            </a:r>
          </a:p>
        </p:txBody>
      </p:sp>
      <p:pic>
        <p:nvPicPr>
          <p:cNvPr id="5" name="Picture 4" descr="A group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9A9EBB3B-82E7-9D61-B99A-8AD394512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628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894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getables on display at a market">
            <a:extLst>
              <a:ext uri="{FF2B5EF4-FFF2-40B4-BE49-F238E27FC236}">
                <a16:creationId xmlns:a16="http://schemas.microsoft.com/office/drawing/2014/main" id="{0B3113B5-CB99-5896-04F6-435D14C3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55BEB-D7FE-493E-B059-2A96C010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78" y="365125"/>
            <a:ext cx="4274312" cy="1483553"/>
          </a:xfrm>
        </p:spPr>
        <p:txBody>
          <a:bodyPr>
            <a:normAutofit/>
          </a:bodyPr>
          <a:lstStyle/>
          <a:p>
            <a:r>
              <a:rPr lang="en-US" sz="4000" b="1" dirty="0"/>
              <a:t>Farmers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B47E-99A5-8BA4-3781-04AA16D9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574800"/>
            <a:ext cx="4805680" cy="46021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Target audiences:  Z’s, </a:t>
            </a:r>
            <a:r>
              <a:rPr lang="en-US" sz="2000" dirty="0" err="1"/>
              <a:t>Milennials</a:t>
            </a:r>
            <a:r>
              <a:rPr lang="en-US" sz="2000" dirty="0"/>
              <a:t>, Birkenstock crowd </a:t>
            </a:r>
          </a:p>
          <a:p>
            <a:r>
              <a:rPr lang="en-US" sz="2000" dirty="0"/>
              <a:t>Create recipes with vendors</a:t>
            </a:r>
          </a:p>
          <a:p>
            <a:r>
              <a:rPr lang="en-US" sz="2000" dirty="0"/>
              <a:t>Host them</a:t>
            </a:r>
          </a:p>
          <a:p>
            <a:r>
              <a:rPr lang="en-US" sz="2000" dirty="0"/>
              <a:t>Be a pickup location for weekly food services [CSA – community sourced agriculture]</a:t>
            </a:r>
          </a:p>
          <a:p>
            <a:r>
              <a:rPr lang="en-US" sz="2000" dirty="0"/>
              <a:t>College students [future employees?]</a:t>
            </a:r>
          </a:p>
          <a:p>
            <a:r>
              <a:rPr lang="en-US" sz="2000" dirty="0"/>
              <a:t>Distribute ‘educational’ materials </a:t>
            </a:r>
          </a:p>
          <a:p>
            <a:r>
              <a:rPr lang="en-US" sz="2000" dirty="0"/>
              <a:t>Motorcycle van</a:t>
            </a:r>
          </a:p>
          <a:p>
            <a:pPr lvl="1"/>
            <a:r>
              <a:rPr lang="en-US" sz="1600" dirty="0"/>
              <a:t>Wine in first </a:t>
            </a:r>
          </a:p>
          <a:p>
            <a:pPr lvl="1"/>
            <a:r>
              <a:rPr lang="en-US" sz="1600" dirty="0"/>
              <a:t>Tent/decorations in last</a:t>
            </a:r>
          </a:p>
          <a:p>
            <a:pPr lvl="1"/>
            <a:r>
              <a:rPr lang="en-US" sz="1600" dirty="0"/>
              <a:t>Then …..</a:t>
            </a:r>
          </a:p>
          <a:p>
            <a:pPr lvl="1"/>
            <a:r>
              <a:rPr lang="en-US" sz="1600" dirty="0"/>
              <a:t>tent decorations in first</a:t>
            </a:r>
          </a:p>
          <a:p>
            <a:pPr lvl="1"/>
            <a:r>
              <a:rPr lang="en-US" sz="1600" dirty="0"/>
              <a:t>wine in last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229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5ACAD-167E-4462-C391-F98C1E4C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365125"/>
            <a:ext cx="6987208" cy="1513371"/>
          </a:xfrm>
        </p:spPr>
        <p:txBody>
          <a:bodyPr>
            <a:normAutofit/>
          </a:bodyPr>
          <a:lstStyle/>
          <a:p>
            <a:r>
              <a:rPr lang="en-US" sz="4100" b="1" dirty="0"/>
              <a:t>Non-traditional partnerships – affinity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F25D-D029-F8AA-6526-E52161A37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75" y="2082800"/>
            <a:ext cx="5962785" cy="4094163"/>
          </a:xfrm>
        </p:spPr>
        <p:txBody>
          <a:bodyPr>
            <a:normAutofit/>
          </a:bodyPr>
          <a:lstStyle/>
          <a:p>
            <a:r>
              <a:rPr lang="en-US" sz="1700" dirty="0"/>
              <a:t>Mark Penn’s books:  Micro trends </a:t>
            </a:r>
          </a:p>
          <a:p>
            <a:pPr lvl="1"/>
            <a:r>
              <a:rPr lang="en-US" sz="1700" dirty="0"/>
              <a:t>Dog and cat lovers</a:t>
            </a:r>
          </a:p>
          <a:p>
            <a:pPr lvl="1"/>
            <a:r>
              <a:rPr lang="en-US" sz="1700" dirty="0"/>
              <a:t>Boaters</a:t>
            </a:r>
          </a:p>
          <a:p>
            <a:pPr lvl="1"/>
            <a:r>
              <a:rPr lang="en-US" sz="1700" dirty="0"/>
              <a:t>Aspiring authors and artists</a:t>
            </a:r>
          </a:p>
          <a:p>
            <a:pPr lvl="1"/>
            <a:r>
              <a:rPr lang="en-US" sz="1700" dirty="0"/>
              <a:t>Garden clubs</a:t>
            </a:r>
          </a:p>
          <a:p>
            <a:pPr lvl="1"/>
            <a:r>
              <a:rPr lang="en-US" sz="1700" dirty="0"/>
              <a:t>Parent-teacher groups</a:t>
            </a:r>
          </a:p>
          <a:p>
            <a:pPr lvl="1"/>
            <a:r>
              <a:rPr lang="en-US" sz="1700" dirty="0"/>
              <a:t>Birders/ Natural history museums </a:t>
            </a:r>
          </a:p>
          <a:p>
            <a:pPr lvl="1"/>
            <a:r>
              <a:rPr lang="en-US" sz="1700" dirty="0"/>
              <a:t>Crafters, scrapbookers, knitters, quilters, flower arrangers, card clubs, board gamers, cake decorating, candle making </a:t>
            </a:r>
          </a:p>
          <a:p>
            <a:pPr lvl="1"/>
            <a:r>
              <a:rPr lang="en-US" sz="1700" dirty="0"/>
              <a:t>Football widows</a:t>
            </a:r>
          </a:p>
          <a:p>
            <a:pPr lvl="1"/>
            <a:r>
              <a:rPr lang="en-US" sz="1700" dirty="0"/>
              <a:t>Small second weddings</a:t>
            </a:r>
          </a:p>
          <a:p>
            <a:pPr lvl="1"/>
            <a:r>
              <a:rPr lang="en-US" sz="1700" dirty="0"/>
              <a:t>Ethnic chefs </a:t>
            </a:r>
          </a:p>
          <a:p>
            <a:pPr lvl="1"/>
            <a:r>
              <a:rPr lang="en-US" sz="1700" dirty="0"/>
              <a:t>Adult ed:  Computer classes,  interior design, travel planning, fly-fishing tying, wedding planners 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5" name="Picture 4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6E8EA1AF-081B-E741-0AE9-5DED6D87B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02" r="3033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3A0F8-9C66-C64B-56C6-BFE97043DE57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cherlund.blogspot.com/2018/08/ten-reasons-teachers-can-struggle-t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8" name="Picture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56155A4-819D-20DF-DE95-9ACFD2EF6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73288" y="1982788"/>
            <a:ext cx="2182640" cy="14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2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A94E-06C2-B765-6692-4D76A172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284481"/>
            <a:ext cx="5537332" cy="1717039"/>
          </a:xfrm>
        </p:spPr>
        <p:txBody>
          <a:bodyPr>
            <a:normAutofit/>
          </a:bodyPr>
          <a:lstStyle/>
          <a:p>
            <a:r>
              <a:rPr lang="en-US" b="1" dirty="0"/>
              <a:t>Do good to do good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721018D-9915-1156-1080-DCBD734D4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6" r="650" b="2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16F6FB3A-2581-4608-EC81-1500FE1F8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655" r="3628" b="3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4EBA1-856A-70FF-BA5B-17CD48C9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0" y="1615440"/>
            <a:ext cx="6177412" cy="4438226"/>
          </a:xfrm>
        </p:spPr>
        <p:txBody>
          <a:bodyPr anchor="t">
            <a:noAutofit/>
          </a:bodyPr>
          <a:lstStyle/>
          <a:p>
            <a:r>
              <a:rPr lang="en-US" sz="2400" dirty="0"/>
              <a:t>Be authentic and fulfill your promises </a:t>
            </a:r>
          </a:p>
          <a:p>
            <a:r>
              <a:rPr lang="en-US" sz="2400" dirty="0"/>
              <a:t>Pick charities that have a personal or local connection</a:t>
            </a:r>
          </a:p>
          <a:p>
            <a:r>
              <a:rPr lang="en-US" sz="2400" dirty="0"/>
              <a:t>Upcharge a bottle of wine for Breast Cancer month or </a:t>
            </a:r>
            <a:r>
              <a:rPr lang="en-US" sz="2400" dirty="0" err="1"/>
              <a:t>MoVember</a:t>
            </a:r>
            <a:endParaRPr lang="en-US" sz="2400" dirty="0"/>
          </a:p>
          <a:p>
            <a:r>
              <a:rPr lang="en-US" sz="2400" dirty="0"/>
              <a:t>Pay the charity by the number of volunteers who help out</a:t>
            </a:r>
          </a:p>
          <a:p>
            <a:r>
              <a:rPr lang="en-US" sz="2400" dirty="0"/>
              <a:t>Host youth athletic teams for pasta dinners </a:t>
            </a:r>
          </a:p>
          <a:p>
            <a:r>
              <a:rPr lang="en-US" sz="2400" dirty="0"/>
              <a:t>Publicize your efforts</a:t>
            </a:r>
          </a:p>
          <a:p>
            <a:r>
              <a:rPr lang="en-US" sz="2400" dirty="0"/>
              <a:t>Donate ‘experiences’ for 6-8 people vs a couple or instead of wine </a:t>
            </a:r>
          </a:p>
        </p:txBody>
      </p:sp>
    </p:spTree>
    <p:extLst>
      <p:ext uri="{BB962C8B-B14F-4D97-AF65-F5344CB8AC3E}">
        <p14:creationId xmlns:p14="http://schemas.microsoft.com/office/powerpoint/2010/main" val="2321458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P rope barrier">
            <a:extLst>
              <a:ext uri="{FF2B5EF4-FFF2-40B4-BE49-F238E27FC236}">
                <a16:creationId xmlns:a16="http://schemas.microsoft.com/office/drawing/2014/main" id="{263EBD4B-8AB5-6FE9-CA1C-EFA1BD9A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7" r="9091" b="1422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37699-2EEE-C478-3C33-35D79741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640263"/>
            <a:ext cx="7110396" cy="1344975"/>
          </a:xfrm>
        </p:spPr>
        <p:txBody>
          <a:bodyPr>
            <a:normAutofit/>
          </a:bodyPr>
          <a:lstStyle/>
          <a:p>
            <a:r>
              <a:rPr lang="en-US" sz="2500" b="1" dirty="0"/>
              <a:t>Events beyond the ordinary– building special loyalties </a:t>
            </a:r>
            <a:br>
              <a:rPr lang="en-US" sz="2500" dirty="0"/>
            </a:br>
            <a:r>
              <a:rPr lang="en-US" sz="1800" i="1" dirty="0"/>
              <a:t>  [be sure to comply with licensing restrictions]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6FB6-8D07-C641-1DEE-D38AB190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5" y="1717040"/>
            <a:ext cx="7016356" cy="417773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After hours events at museums’ tastings and for fund raisers</a:t>
            </a:r>
          </a:p>
          <a:p>
            <a:r>
              <a:rPr lang="en-US" sz="2400" dirty="0"/>
              <a:t>Invitation only events for VIP’s and favorite fund raisers</a:t>
            </a:r>
          </a:p>
          <a:p>
            <a:r>
              <a:rPr lang="en-US" sz="2400" dirty="0"/>
              <a:t>Wine club receptions</a:t>
            </a:r>
          </a:p>
          <a:p>
            <a:r>
              <a:rPr lang="en-US" sz="2400" dirty="0"/>
              <a:t>Wedding, anniversary and special closed events</a:t>
            </a:r>
          </a:p>
          <a:p>
            <a:r>
              <a:rPr lang="en-US" sz="2400" dirty="0"/>
              <a:t>Private labels </a:t>
            </a:r>
          </a:p>
          <a:p>
            <a:r>
              <a:rPr lang="en-US" sz="2400" dirty="0"/>
              <a:t>Pictures on the wall and TV scrolls [get releases]</a:t>
            </a:r>
          </a:p>
          <a:p>
            <a:r>
              <a:rPr lang="en-US" sz="2400" dirty="0"/>
              <a:t>Tasting panels to release new wines </a:t>
            </a:r>
          </a:p>
          <a:p>
            <a:r>
              <a:rPr lang="en-US" sz="2400" dirty="0"/>
              <a:t>Reserved seating areas </a:t>
            </a:r>
          </a:p>
          <a:p>
            <a:r>
              <a:rPr lang="en-US" sz="2400" dirty="0"/>
              <a:t>Social media recognition [get releases]</a:t>
            </a:r>
          </a:p>
          <a:p>
            <a:r>
              <a:rPr lang="en-US" sz="2400" dirty="0"/>
              <a:t>Picture ‘spots’ </a:t>
            </a:r>
          </a:p>
          <a:p>
            <a:r>
              <a:rPr lang="en-US" sz="2400" dirty="0"/>
              <a:t>Spread sheet of personal stories of best customers for staff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51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9D7F-6391-1E43-31D1-C1AED7C4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What are the two most important words to any business owner?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E99F4-F2F1-0CA4-226E-2B5563B07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12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5965-EEDF-89EA-DA5C-CFEA5676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Questions?</a:t>
            </a:r>
            <a:br>
              <a:rPr lang="en-US" sz="5400" dirty="0"/>
            </a:br>
            <a:r>
              <a:rPr lang="en-US" sz="2200" dirty="0"/>
              <a:t>Sign up for Tuesday Tidbits?</a:t>
            </a:r>
            <a:br>
              <a:rPr lang="en-US" sz="2200" dirty="0"/>
            </a:br>
            <a:r>
              <a:rPr lang="en-US" sz="5400" dirty="0"/>
              <a:t>      And</a:t>
            </a:r>
            <a:br>
              <a:rPr lang="en-US" sz="5400" dirty="0"/>
            </a:br>
            <a:r>
              <a:rPr lang="en-US" sz="5400" dirty="0"/>
              <a:t>Thank you …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2716402D-10AF-D928-87CA-1FB36C64C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386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8407F-923D-04A6-FD2E-2BF68C72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The key to everything below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D4804BCE-4F37-749C-52A3-68FB18E1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0018" y="1756303"/>
            <a:ext cx="5025525" cy="33545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84349-52A9-D3D9-6C45-12B193C85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ANSWER:  Your customer’s first and last name ….</a:t>
            </a:r>
          </a:p>
          <a:p>
            <a:endParaRPr lang="en-US" sz="2000" dirty="0"/>
          </a:p>
          <a:p>
            <a:r>
              <a:rPr lang="en-US" sz="2000" dirty="0"/>
              <a:t>Remember it is not about you, you wine or your bottom line.</a:t>
            </a:r>
          </a:p>
          <a:p>
            <a:endParaRPr lang="en-US" sz="2000" dirty="0"/>
          </a:p>
          <a:p>
            <a:r>
              <a:rPr lang="en-US" sz="2000" dirty="0"/>
              <a:t>Everything you do and offer needs to be customer centric [and that will allow your business to benefit and grow well beyond your expectations] </a:t>
            </a:r>
          </a:p>
        </p:txBody>
      </p:sp>
    </p:spTree>
    <p:extLst>
      <p:ext uri="{BB962C8B-B14F-4D97-AF65-F5344CB8AC3E}">
        <p14:creationId xmlns:p14="http://schemas.microsoft.com/office/powerpoint/2010/main" val="411751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02331-CF8C-6D44-70E9-13EA3446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Wine livery business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0A43-075F-1784-BD77-17A6B1CD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2703871"/>
            <a:ext cx="4866967" cy="3953944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18-20 passenger vans</a:t>
            </a:r>
          </a:p>
          <a:p>
            <a:r>
              <a:rPr lang="en-US" sz="1600" dirty="0"/>
              <a:t>Entrepreneurs? </a:t>
            </a:r>
          </a:p>
          <a:p>
            <a:r>
              <a:rPr lang="en-US" sz="1600" dirty="0"/>
              <a:t>Hotels with airport shuttles</a:t>
            </a:r>
          </a:p>
          <a:p>
            <a:pPr lvl="1"/>
            <a:r>
              <a:rPr lang="en-US" sz="1600" dirty="0"/>
              <a:t>Provide in room gifts as a part of a package </a:t>
            </a:r>
          </a:p>
          <a:p>
            <a:r>
              <a:rPr lang="en-US" sz="1600" dirty="0"/>
              <a:t>Set standards</a:t>
            </a:r>
          </a:p>
          <a:p>
            <a:pPr lvl="1"/>
            <a:r>
              <a:rPr lang="en-US" sz="1600" dirty="0"/>
              <a:t>Driver training</a:t>
            </a:r>
          </a:p>
          <a:p>
            <a:pPr lvl="1"/>
            <a:r>
              <a:rPr lang="en-US" sz="1600" dirty="0"/>
              <a:t>Management ‘rules’</a:t>
            </a:r>
          </a:p>
          <a:p>
            <a:r>
              <a:rPr lang="en-US" sz="1600" dirty="0"/>
              <a:t>Transportation only vs. inclusive tastings?</a:t>
            </a:r>
          </a:p>
          <a:p>
            <a:r>
              <a:rPr lang="en-US" sz="1600" dirty="0"/>
              <a:t>DO NOT end in a parking lot</a:t>
            </a:r>
          </a:p>
          <a:p>
            <a:r>
              <a:rPr lang="en-US" sz="1600" dirty="0"/>
              <a:t>No more than 3 alcohol stops</a:t>
            </a:r>
          </a:p>
          <a:p>
            <a:r>
              <a:rPr lang="en-US" sz="1600" dirty="0"/>
              <a:t>Bus greeters </a:t>
            </a:r>
          </a:p>
          <a:p>
            <a:r>
              <a:rPr lang="en-US" sz="1600" dirty="0"/>
              <a:t>Gifts? Left over labels, used corks, key chain, pens</a:t>
            </a:r>
          </a:p>
          <a:p>
            <a:r>
              <a:rPr lang="en-US" sz="1600" dirty="0"/>
              <a:t>Do not shuttle them off in a corner except maybe the  ‘Woo-Woo Girls’????</a:t>
            </a:r>
          </a:p>
          <a:p>
            <a:endParaRPr lang="en-US" sz="1200" dirty="0"/>
          </a:p>
        </p:txBody>
      </p:sp>
      <p:pic>
        <p:nvPicPr>
          <p:cNvPr id="5" name="Picture 4" descr="A parking lot full of cars&#10;&#10;Description automatically generated with medium confidence">
            <a:extLst>
              <a:ext uri="{FF2B5EF4-FFF2-40B4-BE49-F238E27FC236}">
                <a16:creationId xmlns:a16="http://schemas.microsoft.com/office/drawing/2014/main" id="{52C706D1-E285-3A79-063B-FA77315E4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r="85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860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370D3-6B6E-5AA7-6E76-9AC9169B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Map with pins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6057-3FCD-4498-7678-BA7BDF85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 quilting straight pins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People like to comment that there are folks from their hometown</a:t>
            </a:r>
          </a:p>
          <a:p>
            <a:r>
              <a:rPr lang="en-US" sz="2000" dirty="0">
                <a:solidFill>
                  <a:schemeClr val="bg1"/>
                </a:solidFill>
              </a:rPr>
              <a:t>It tells you where to spend your ad dollars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8596617-BEB6-D13A-67C5-EC3DF8E1C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3856" y="1540841"/>
            <a:ext cx="5051320" cy="3775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044EA-A2BB-DD0E-EA75-9087D8C21F53}"/>
              </a:ext>
            </a:extLst>
          </p:cNvPr>
          <p:cNvSpPr txBox="1"/>
          <p:nvPr/>
        </p:nvSpPr>
        <p:spPr>
          <a:xfrm>
            <a:off x="9388134" y="511664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ikitravel.org/en/Colorad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27DE66-36D0-67E1-B209-0C3B2836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9" y="1487286"/>
            <a:ext cx="4220967" cy="1717090"/>
          </a:xfrm>
        </p:spPr>
        <p:txBody>
          <a:bodyPr anchor="b">
            <a:normAutofit/>
          </a:bodyPr>
          <a:lstStyle/>
          <a:p>
            <a:r>
              <a:rPr lang="en-US" sz="3900" b="1" dirty="0">
                <a:solidFill>
                  <a:schemeClr val="bg1"/>
                </a:solidFill>
              </a:rPr>
              <a:t>Books to read – beyond the ones mentioned</a:t>
            </a:r>
          </a:p>
        </p:txBody>
      </p:sp>
      <p:pic>
        <p:nvPicPr>
          <p:cNvPr id="9" name="Picture 8" descr="Diagram, text&#10;&#10;Description automatically generated">
            <a:extLst>
              <a:ext uri="{FF2B5EF4-FFF2-40B4-BE49-F238E27FC236}">
                <a16:creationId xmlns:a16="http://schemas.microsoft.com/office/drawing/2014/main" id="{952D2FA5-6BA8-6F3B-6BD0-810673F0B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" b="7071"/>
          <a:stretch/>
        </p:blipFill>
        <p:spPr>
          <a:xfrm>
            <a:off x="6952725" y="1199535"/>
            <a:ext cx="1507409" cy="1917291"/>
          </a:xfrm>
          <a:prstGeom prst="rect">
            <a:avLst/>
          </a:prstGeom>
        </p:spPr>
      </p:pic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B6B1235-0BF8-DE8F-DDC6-EA5980311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90" y="1119891"/>
            <a:ext cx="1654331" cy="2140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D8A6-B7FC-EA63-673A-58396AED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anchor="t">
            <a:normAutofit lnSpcReduction="10000"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Mark Penn – Micro trends --affinity groups – superimpose your passion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Blue Ocean Strategy – finding new blue water when competition turns the sea  bloody red </a:t>
            </a:r>
          </a:p>
          <a:p>
            <a:r>
              <a:rPr lang="en-US" sz="1600" dirty="0">
                <a:solidFill>
                  <a:schemeClr val="bg1"/>
                </a:solidFill>
              </a:rPr>
              <a:t>Malcomb Gladwell – Blink – first impressions for hiring for you and engaging your customers as they walk into your tasting room</a:t>
            </a:r>
          </a:p>
          <a:p>
            <a:r>
              <a:rPr lang="en-US" sz="1600" dirty="0">
                <a:solidFill>
                  <a:schemeClr val="bg1"/>
                </a:solidFill>
              </a:rPr>
              <a:t>Seth Godin:  All Marketers are Liars/Tell Stories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6AA46EA-053D-482F-BB23-87A6EEB21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18" y="3589866"/>
            <a:ext cx="1460247" cy="2164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0CB2C-7CB2-8FFB-88FD-2958FA9B2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819" y="3562066"/>
            <a:ext cx="1445514" cy="21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144B-43FB-99DC-E8BA-FE2B986E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en-US" b="1" dirty="0"/>
              <a:t>For wine festivals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29F61-14D6-3FA2-C22F-DC955BF5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" r="2" b="2857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D41AC-FC1F-159F-0500-49E9D471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1679714"/>
            <a:ext cx="4884189" cy="3747692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Bus pan and </a:t>
            </a:r>
            <a:r>
              <a:rPr lang="en-US" dirty="0" err="1"/>
              <a:t>pvc</a:t>
            </a:r>
            <a:r>
              <a:rPr lang="en-US" dirty="0"/>
              <a:t> pipe</a:t>
            </a:r>
          </a:p>
          <a:p>
            <a:r>
              <a:rPr lang="en-US" dirty="0"/>
              <a:t>Signage via </a:t>
            </a:r>
            <a:r>
              <a:rPr lang="en-US" dirty="0" err="1"/>
              <a:t>pvc</a:t>
            </a:r>
            <a:r>
              <a:rPr lang="en-US" dirty="0"/>
              <a:t> pipe</a:t>
            </a:r>
          </a:p>
          <a:p>
            <a:r>
              <a:rPr lang="en-US" dirty="0"/>
              <a:t>Table height via </a:t>
            </a:r>
            <a:r>
              <a:rPr lang="en-US" dirty="0" err="1"/>
              <a:t>pvc</a:t>
            </a:r>
            <a:r>
              <a:rPr lang="en-US" dirty="0"/>
              <a:t> pipe</a:t>
            </a:r>
          </a:p>
          <a:p>
            <a:r>
              <a:rPr lang="en-US" dirty="0"/>
              <a:t>Engaging the neighbors</a:t>
            </a:r>
          </a:p>
          <a:p>
            <a:r>
              <a:rPr lang="en-US" dirty="0"/>
              <a:t>Sports teams for charity and labor</a:t>
            </a:r>
          </a:p>
          <a:p>
            <a:r>
              <a:rPr lang="en-US" dirty="0"/>
              <a:t>Sign-up-genius for volunteers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195F7-7CED-8487-F3CC-82DC696B7BCD}"/>
              </a:ext>
            </a:extLst>
          </p:cNvPr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4" r="-2" b="3965"/>
          <a:stretch>
            <a:fillRect/>
          </a:stretch>
        </p:blipFill>
        <p:spPr bwMode="auto"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2915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1A71-644C-0004-790A-4874A2D4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238049"/>
            <a:ext cx="6467592" cy="1325563"/>
          </a:xfrm>
        </p:spPr>
        <p:txBody>
          <a:bodyPr>
            <a:normAutofit/>
          </a:bodyPr>
          <a:lstStyle/>
          <a:p>
            <a:r>
              <a:rPr lang="en-US" b="1" dirty="0"/>
              <a:t>In the tasting room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6E48040-F101-2415-3AD4-B6DA137FB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512" r="7735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5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223B0AB9-4B37-8DD3-8132-49FC235394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530" r="21340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DC5349-6BA3-C555-C233-BABD7A8FA5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6251" r="-1" b="1711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AD97-1F66-3E8B-D3E6-86DD5F84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1290320"/>
            <a:ext cx="5068824" cy="5171440"/>
          </a:xfrm>
        </p:spPr>
        <p:txBody>
          <a:bodyPr anchor="t">
            <a:normAutofit lnSpcReduction="10000"/>
          </a:bodyPr>
          <a:lstStyle/>
          <a:p>
            <a:r>
              <a:rPr lang="en-US" sz="1800" dirty="0"/>
              <a:t>2 questions for general public</a:t>
            </a:r>
          </a:p>
          <a:p>
            <a:r>
              <a:rPr lang="en-US" sz="1800" dirty="0"/>
              <a:t>Coloring books and table for kids </a:t>
            </a:r>
          </a:p>
          <a:p>
            <a:r>
              <a:rPr lang="en-US" sz="1800" dirty="0"/>
              <a:t>Baskets for carry out </a:t>
            </a:r>
          </a:p>
          <a:p>
            <a:r>
              <a:rPr lang="en-US" sz="1800" dirty="0"/>
              <a:t>Dual pricing</a:t>
            </a:r>
          </a:p>
          <a:p>
            <a:pPr lvl="1"/>
            <a:r>
              <a:rPr lang="en-US" sz="1800" dirty="0"/>
              <a:t>Standard wine – premium wine</a:t>
            </a:r>
          </a:p>
          <a:p>
            <a:pPr lvl="1"/>
            <a:r>
              <a:rPr lang="en-US" sz="1800" dirty="0"/>
              <a:t>In house – to go </a:t>
            </a:r>
          </a:p>
          <a:p>
            <a:r>
              <a:rPr lang="en-US" sz="1800" dirty="0"/>
              <a:t>Consistent hours</a:t>
            </a:r>
          </a:p>
          <a:p>
            <a:r>
              <a:rPr lang="en-US" sz="1800" dirty="0"/>
              <a:t>Open area to the right of the door </a:t>
            </a:r>
          </a:p>
          <a:p>
            <a:r>
              <a:rPr lang="en-US" sz="1800" dirty="0"/>
              <a:t>Movable tables and chairs </a:t>
            </a:r>
          </a:p>
          <a:p>
            <a:r>
              <a:rPr lang="en-US" sz="1800" dirty="0"/>
              <a:t>Interruption table for specials </a:t>
            </a:r>
          </a:p>
          <a:p>
            <a:r>
              <a:rPr lang="en-US" sz="1800" dirty="0"/>
              <a:t>Reading materials </a:t>
            </a:r>
          </a:p>
          <a:p>
            <a:r>
              <a:rPr lang="en-US" sz="1800" dirty="0"/>
              <a:t>VIP seated tastings – by appointment only -- extra charge – quality stemware - sells lots more – well versed staff -- pays for itself</a:t>
            </a:r>
          </a:p>
          <a:p>
            <a:r>
              <a:rPr lang="en-US" sz="1800" dirty="0"/>
              <a:t>Secret Shopper assessments 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00365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C2EDC8E-AE5E-2DAC-BD98-24D36D8AE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36" r="14335"/>
          <a:stretch/>
        </p:blipFill>
        <p:spPr>
          <a:xfrm>
            <a:off x="19344" y="10"/>
            <a:ext cx="12182474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2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B297C-A4A9-7B71-3184-E365BE26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Reaching out to the general public </a:t>
            </a:r>
            <a:br>
              <a:rPr lang="en-US" b="1" dirty="0"/>
            </a:br>
            <a:r>
              <a:rPr lang="en-US" sz="2000" dirty="0"/>
              <a:t>[beyond ‘paint and sip’!!]                                     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352" y="0"/>
            <a:ext cx="6089647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person, sport, athletic game&#10;&#10;Description automatically generated">
            <a:extLst>
              <a:ext uri="{FF2B5EF4-FFF2-40B4-BE49-F238E27FC236}">
                <a16:creationId xmlns:a16="http://schemas.microsoft.com/office/drawing/2014/main" id="{AB313BF2-901B-19B7-521F-7463D7C610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295" r="18789" b="-2"/>
          <a:stretch/>
        </p:blipFill>
        <p:spPr>
          <a:xfrm>
            <a:off x="6739260" y="286124"/>
            <a:ext cx="2312987" cy="237744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BB2BA2D-75E8-1205-6D31-4EB9024B28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642" r="-2" b="-2"/>
          <a:stretch/>
        </p:blipFill>
        <p:spPr>
          <a:xfrm>
            <a:off x="9216506" y="287808"/>
            <a:ext cx="2312987" cy="23757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E9EE0-4288-B7F5-752A-D990CEE36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819" y="2949677"/>
            <a:ext cx="5869857" cy="374609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Service club talks</a:t>
            </a:r>
          </a:p>
          <a:p>
            <a:r>
              <a:rPr lang="en-US" sz="1800" dirty="0"/>
              <a:t>Newspaper columns – especially for weeklies</a:t>
            </a:r>
          </a:p>
          <a:p>
            <a:r>
              <a:rPr lang="en-US" sz="1800" dirty="0"/>
              <a:t>Church bulletins</a:t>
            </a:r>
          </a:p>
          <a:p>
            <a:r>
              <a:rPr lang="en-US" sz="1800" dirty="0"/>
              <a:t>Teacher Fridays</a:t>
            </a:r>
          </a:p>
          <a:p>
            <a:r>
              <a:rPr lang="en-US" sz="1800" dirty="0"/>
              <a:t>Work at home Mom’s Mondays</a:t>
            </a:r>
          </a:p>
          <a:p>
            <a:r>
              <a:rPr lang="en-US" sz="1800" dirty="0"/>
              <a:t>‘Weekends” for service and safety workers </a:t>
            </a:r>
          </a:p>
          <a:p>
            <a:r>
              <a:rPr lang="en-US" sz="1800" dirty="0"/>
              <a:t>“Medical Friends of Wine”</a:t>
            </a:r>
          </a:p>
          <a:p>
            <a:r>
              <a:rPr lang="en-US" sz="1800" dirty="0"/>
              <a:t>Discounts or happy hours for military and safety forces</a:t>
            </a:r>
          </a:p>
          <a:p>
            <a:r>
              <a:rPr lang="en-US" sz="1800" dirty="0"/>
              <a:t>Charity fund raisers for local groups [band, sports, academic] on off nights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706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1191</Words>
  <Application>Microsoft Office PowerPoint</Application>
  <PresentationFormat>Widescreen</PresentationFormat>
  <Paragraphs>193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Office Theme</vt:lpstr>
      <vt:lpstr>Tidbits – from an adult with undiagnosed ADHD </vt:lpstr>
      <vt:lpstr>What are the two most important words to any business owner?</vt:lpstr>
      <vt:lpstr>The key to everything below</vt:lpstr>
      <vt:lpstr>Wine livery business</vt:lpstr>
      <vt:lpstr>Map with pins</vt:lpstr>
      <vt:lpstr>Books to read – beyond the ones mentioned</vt:lpstr>
      <vt:lpstr>For wine festivals </vt:lpstr>
      <vt:lpstr>In the tasting room</vt:lpstr>
      <vt:lpstr>Reaching out to the general public  [beyond ‘paint and sip’!!]                                       </vt:lpstr>
      <vt:lpstr>Experiential programs</vt:lpstr>
      <vt:lpstr>Reaching out to the media</vt:lpstr>
      <vt:lpstr>Selling tickets</vt:lpstr>
      <vt:lpstr>Virtual tastings</vt:lpstr>
      <vt:lpstr>Newsletter hints</vt:lpstr>
      <vt:lpstr>Staffing </vt:lpstr>
      <vt:lpstr>Farmers Markets</vt:lpstr>
      <vt:lpstr>Non-traditional partnerships – affinity groups</vt:lpstr>
      <vt:lpstr>Do good to do good</vt:lpstr>
      <vt:lpstr>Events beyond the ordinary– building special loyalties    [be sure to comply with licensing restrictions]</vt:lpstr>
      <vt:lpstr>Questions? Sign up for Tuesday Tidbits?       And Thank you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Tidbits – from an undiagnosed adult with ADHD </dc:title>
  <dc:creator>Donniella</dc:creator>
  <cp:lastModifiedBy>Donniella</cp:lastModifiedBy>
  <cp:revision>35</cp:revision>
  <dcterms:created xsi:type="dcterms:W3CDTF">2022-11-15T21:36:55Z</dcterms:created>
  <dcterms:modified xsi:type="dcterms:W3CDTF">2023-01-13T17:37:56Z</dcterms:modified>
</cp:coreProperties>
</file>