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77" r:id="rId4"/>
    <p:sldId id="263" r:id="rId5"/>
    <p:sldId id="279" r:id="rId6"/>
    <p:sldId id="257" r:id="rId7"/>
    <p:sldId id="258" r:id="rId8"/>
    <p:sldId id="281" r:id="rId9"/>
    <p:sldId id="282" r:id="rId10"/>
    <p:sldId id="280" r:id="rId11"/>
    <p:sldId id="283" r:id="rId12"/>
    <p:sldId id="260" r:id="rId13"/>
    <p:sldId id="266" r:id="rId14"/>
    <p:sldId id="267" r:id="rId15"/>
    <p:sldId id="268" r:id="rId16"/>
    <p:sldId id="269" r:id="rId17"/>
    <p:sldId id="270" r:id="rId18"/>
    <p:sldId id="271" r:id="rId19"/>
    <p:sldId id="286" r:id="rId20"/>
    <p:sldId id="272" r:id="rId21"/>
    <p:sldId id="273" r:id="rId22"/>
    <p:sldId id="274" r:id="rId23"/>
    <p:sldId id="275" r:id="rId24"/>
    <p:sldId id="278" r:id="rId25"/>
    <p:sldId id="284"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4660"/>
  </p:normalViewPr>
  <p:slideViewPr>
    <p:cSldViewPr snapToGrid="0">
      <p:cViewPr varScale="1">
        <p:scale>
          <a:sx n="84" d="100"/>
          <a:sy n="84" d="100"/>
        </p:scale>
        <p:origin x="106"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1ED82-7686-4B0E-A67D-08D7A0E2BF22}"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776FD335-4A1E-4123-8A69-2201E3E07A94}">
      <dgm:prSet/>
      <dgm:spPr/>
      <dgm:t>
        <a:bodyPr/>
        <a:lstStyle/>
        <a:p>
          <a:r>
            <a:rPr lang="en-US" dirty="0"/>
            <a:t>Even in the finest restaurants, food is secondary                                                                                                                                                                                                          WINE TOO?                       </a:t>
          </a:r>
        </a:p>
      </dgm:t>
    </dgm:pt>
    <dgm:pt modelId="{FF92B383-5C6A-4C9D-B7BF-ED9A4B58FBB2}" type="parTrans" cxnId="{3235310D-F721-4922-A29A-0D14A57AD19F}">
      <dgm:prSet/>
      <dgm:spPr/>
      <dgm:t>
        <a:bodyPr/>
        <a:lstStyle/>
        <a:p>
          <a:endParaRPr lang="en-US"/>
        </a:p>
      </dgm:t>
    </dgm:pt>
    <dgm:pt modelId="{3B40B2FC-F7EF-409C-9074-52520721FF61}" type="sibTrans" cxnId="{3235310D-F721-4922-A29A-0D14A57AD19F}">
      <dgm:prSet/>
      <dgm:spPr/>
      <dgm:t>
        <a:bodyPr/>
        <a:lstStyle/>
        <a:p>
          <a:endParaRPr lang="en-US"/>
        </a:p>
      </dgm:t>
    </dgm:pt>
    <dgm:pt modelId="{E43FE9AC-A55F-4F94-8E25-E9F3EDC00782}">
      <dgm:prSet/>
      <dgm:spPr/>
      <dgm:t>
        <a:bodyPr/>
        <a:lstStyle/>
        <a:p>
          <a:r>
            <a:rPr lang="en-US"/>
            <a:t>For the owners</a:t>
          </a:r>
        </a:p>
      </dgm:t>
    </dgm:pt>
    <dgm:pt modelId="{D32FB256-526C-4DAE-9DE8-3BBD7080287C}" type="parTrans" cxnId="{65742AA5-4DE6-4732-84D4-5751CFB019F2}">
      <dgm:prSet/>
      <dgm:spPr/>
      <dgm:t>
        <a:bodyPr/>
        <a:lstStyle/>
        <a:p>
          <a:endParaRPr lang="en-US"/>
        </a:p>
      </dgm:t>
    </dgm:pt>
    <dgm:pt modelId="{321A465D-CCB9-4330-93B9-072E9E476A01}" type="sibTrans" cxnId="{65742AA5-4DE6-4732-84D4-5751CFB019F2}">
      <dgm:prSet/>
      <dgm:spPr/>
      <dgm:t>
        <a:bodyPr/>
        <a:lstStyle/>
        <a:p>
          <a:endParaRPr lang="en-US"/>
        </a:p>
      </dgm:t>
    </dgm:pt>
    <dgm:pt modelId="{BC1D6D0E-CA60-4D4C-8322-AFC26F35F7F8}">
      <dgm:prSet/>
      <dgm:spPr/>
      <dgm:t>
        <a:bodyPr/>
        <a:lstStyle/>
        <a:p>
          <a:r>
            <a:rPr lang="en-US"/>
            <a:t>For the employees</a:t>
          </a:r>
        </a:p>
      </dgm:t>
    </dgm:pt>
    <dgm:pt modelId="{BD7AE43B-D899-4956-B0F3-4BD3716A28A9}" type="parTrans" cxnId="{1605B88A-802B-4B0F-8ECE-767E79AEC995}">
      <dgm:prSet/>
      <dgm:spPr/>
      <dgm:t>
        <a:bodyPr/>
        <a:lstStyle/>
        <a:p>
          <a:endParaRPr lang="en-US"/>
        </a:p>
      </dgm:t>
    </dgm:pt>
    <dgm:pt modelId="{7155789F-A9F1-4B6E-8F56-70103F444C20}" type="sibTrans" cxnId="{1605B88A-802B-4B0F-8ECE-767E79AEC995}">
      <dgm:prSet/>
      <dgm:spPr/>
      <dgm:t>
        <a:bodyPr/>
        <a:lstStyle/>
        <a:p>
          <a:endParaRPr lang="en-US"/>
        </a:p>
      </dgm:t>
    </dgm:pt>
    <dgm:pt modelId="{B2924670-6A54-4EED-8821-2D55CEC9989E}">
      <dgm:prSet/>
      <dgm:spPr/>
      <dgm:t>
        <a:bodyPr/>
        <a:lstStyle/>
        <a:p>
          <a:r>
            <a:rPr lang="en-US"/>
            <a:t>For the customers </a:t>
          </a:r>
        </a:p>
      </dgm:t>
    </dgm:pt>
    <dgm:pt modelId="{FA7C7691-BDBF-40D0-9141-D45DDA94F612}" type="parTrans" cxnId="{EA5E827C-493A-48C8-A61E-87910E0C5F1E}">
      <dgm:prSet/>
      <dgm:spPr/>
      <dgm:t>
        <a:bodyPr/>
        <a:lstStyle/>
        <a:p>
          <a:endParaRPr lang="en-US"/>
        </a:p>
      </dgm:t>
    </dgm:pt>
    <dgm:pt modelId="{2FDA6EA1-5D92-4352-9365-E49DA862D272}" type="sibTrans" cxnId="{EA5E827C-493A-48C8-A61E-87910E0C5F1E}">
      <dgm:prSet/>
      <dgm:spPr/>
      <dgm:t>
        <a:bodyPr/>
        <a:lstStyle/>
        <a:p>
          <a:endParaRPr lang="en-US"/>
        </a:p>
      </dgm:t>
    </dgm:pt>
    <dgm:pt modelId="{57C58784-0C17-468B-809F-7EFF679EDDD7}">
      <dgm:prSet/>
      <dgm:spPr/>
      <dgm:t>
        <a:bodyPr/>
        <a:lstStyle/>
        <a:p>
          <a:r>
            <a:rPr lang="en-US"/>
            <a:t>Some keys</a:t>
          </a:r>
        </a:p>
      </dgm:t>
    </dgm:pt>
    <dgm:pt modelId="{BE1C0777-31A3-40B6-BD9E-ECB397D8348C}" type="parTrans" cxnId="{6C4A72A1-28AA-4DB8-B3ED-0CB80FE36CB6}">
      <dgm:prSet/>
      <dgm:spPr/>
      <dgm:t>
        <a:bodyPr/>
        <a:lstStyle/>
        <a:p>
          <a:endParaRPr lang="en-US"/>
        </a:p>
      </dgm:t>
    </dgm:pt>
    <dgm:pt modelId="{A7CD3C9F-9521-455B-BA0E-C37C5AB3B994}" type="sibTrans" cxnId="{6C4A72A1-28AA-4DB8-B3ED-0CB80FE36CB6}">
      <dgm:prSet/>
      <dgm:spPr/>
      <dgm:t>
        <a:bodyPr/>
        <a:lstStyle/>
        <a:p>
          <a:endParaRPr lang="en-US"/>
        </a:p>
      </dgm:t>
    </dgm:pt>
    <dgm:pt modelId="{086836B0-ACF6-4E76-AA54-4E910E1D17A0}">
      <dgm:prSet/>
      <dgm:spPr/>
      <dgm:t>
        <a:bodyPr/>
        <a:lstStyle/>
        <a:p>
          <a:r>
            <a:rPr lang="en-US"/>
            <a:t>Eye contact</a:t>
          </a:r>
        </a:p>
      </dgm:t>
    </dgm:pt>
    <dgm:pt modelId="{4EC7AB5A-D5AE-4388-8318-4148E06E4290}" type="parTrans" cxnId="{6DB0DB39-FD55-4182-A8E7-D3DF2FBC772F}">
      <dgm:prSet/>
      <dgm:spPr/>
      <dgm:t>
        <a:bodyPr/>
        <a:lstStyle/>
        <a:p>
          <a:endParaRPr lang="en-US"/>
        </a:p>
      </dgm:t>
    </dgm:pt>
    <dgm:pt modelId="{517BAE86-A43D-41CA-8A3D-0BF95D327755}" type="sibTrans" cxnId="{6DB0DB39-FD55-4182-A8E7-D3DF2FBC772F}">
      <dgm:prSet/>
      <dgm:spPr/>
      <dgm:t>
        <a:bodyPr/>
        <a:lstStyle/>
        <a:p>
          <a:endParaRPr lang="en-US"/>
        </a:p>
      </dgm:t>
    </dgm:pt>
    <dgm:pt modelId="{2332D794-040D-44B0-A73D-A54DCEE1EBC5}">
      <dgm:prSet/>
      <dgm:spPr/>
      <dgm:t>
        <a:bodyPr/>
        <a:lstStyle/>
        <a:p>
          <a:r>
            <a:rPr lang="en-US"/>
            <a:t>Smile</a:t>
          </a:r>
        </a:p>
      </dgm:t>
    </dgm:pt>
    <dgm:pt modelId="{8D3F089A-6215-4B96-A222-E22EA9E261DC}" type="parTrans" cxnId="{8375B1E4-CE14-40D1-A6B0-4EE4664E358C}">
      <dgm:prSet/>
      <dgm:spPr/>
      <dgm:t>
        <a:bodyPr/>
        <a:lstStyle/>
        <a:p>
          <a:endParaRPr lang="en-US"/>
        </a:p>
      </dgm:t>
    </dgm:pt>
    <dgm:pt modelId="{F4C7103D-BB57-4B4F-925A-0B204B552CBE}" type="sibTrans" cxnId="{8375B1E4-CE14-40D1-A6B0-4EE4664E358C}">
      <dgm:prSet/>
      <dgm:spPr/>
      <dgm:t>
        <a:bodyPr/>
        <a:lstStyle/>
        <a:p>
          <a:endParaRPr lang="en-US"/>
        </a:p>
      </dgm:t>
    </dgm:pt>
    <dgm:pt modelId="{0B4BA838-3157-4DD1-9E4D-3FDC03C3EF66}">
      <dgm:prSet/>
      <dgm:spPr/>
      <dgm:t>
        <a:bodyPr/>
        <a:lstStyle/>
        <a:p>
          <a:r>
            <a:rPr lang="en-US"/>
            <a:t>Greeting </a:t>
          </a:r>
        </a:p>
      </dgm:t>
    </dgm:pt>
    <dgm:pt modelId="{8EF21B30-84B4-4643-95B3-8033017BA829}" type="parTrans" cxnId="{C1B3A535-1BB9-4D30-9197-30315A46D5E5}">
      <dgm:prSet/>
      <dgm:spPr/>
      <dgm:t>
        <a:bodyPr/>
        <a:lstStyle/>
        <a:p>
          <a:endParaRPr lang="en-US"/>
        </a:p>
      </dgm:t>
    </dgm:pt>
    <dgm:pt modelId="{CEBDE527-2174-4B43-9567-81ACC9B5903E}" type="sibTrans" cxnId="{C1B3A535-1BB9-4D30-9197-30315A46D5E5}">
      <dgm:prSet/>
      <dgm:spPr/>
      <dgm:t>
        <a:bodyPr/>
        <a:lstStyle/>
        <a:p>
          <a:endParaRPr lang="en-US"/>
        </a:p>
      </dgm:t>
    </dgm:pt>
    <dgm:pt modelId="{4EADA677-C070-4447-A9EA-55834414DB09}">
      <dgm:prSet/>
      <dgm:spPr/>
      <dgm:t>
        <a:bodyPr/>
        <a:lstStyle/>
        <a:p>
          <a:r>
            <a:rPr lang="en-US" dirty="0"/>
            <a:t>Perhaps even an occasional hug where appropriate</a:t>
          </a:r>
        </a:p>
        <a:p>
          <a:r>
            <a:rPr lang="en-US" dirty="0"/>
            <a:t>Even the ‘Dollar’ store</a:t>
          </a:r>
        </a:p>
      </dgm:t>
    </dgm:pt>
    <dgm:pt modelId="{ED55341E-E6B1-404C-BA24-6BD78545CA92}" type="parTrans" cxnId="{B1A8FA9D-BE2C-4730-B002-2E501E058885}">
      <dgm:prSet/>
      <dgm:spPr/>
      <dgm:t>
        <a:bodyPr/>
        <a:lstStyle/>
        <a:p>
          <a:endParaRPr lang="en-US"/>
        </a:p>
      </dgm:t>
    </dgm:pt>
    <dgm:pt modelId="{511645AC-F054-4CE7-BC41-6376A8F7F507}" type="sibTrans" cxnId="{B1A8FA9D-BE2C-4730-B002-2E501E058885}">
      <dgm:prSet/>
      <dgm:spPr/>
      <dgm:t>
        <a:bodyPr/>
        <a:lstStyle/>
        <a:p>
          <a:endParaRPr lang="en-US"/>
        </a:p>
      </dgm:t>
    </dgm:pt>
    <dgm:pt modelId="{6BD602F9-AB04-4C78-91ED-88CAE740F401}">
      <dgm:prSet/>
      <dgm:spPr/>
      <dgm:t>
        <a:bodyPr/>
        <a:lstStyle/>
        <a:p>
          <a:r>
            <a:rPr lang="en-US"/>
            <a:t>Thus to win….. Wine is a given, hospitality is the differentiating component</a:t>
          </a:r>
        </a:p>
      </dgm:t>
    </dgm:pt>
    <dgm:pt modelId="{FAB83618-A104-4EF2-9D6E-24CB196AC401}" type="parTrans" cxnId="{F64824BD-4841-422E-86D6-516C20D68D73}">
      <dgm:prSet/>
      <dgm:spPr/>
      <dgm:t>
        <a:bodyPr/>
        <a:lstStyle/>
        <a:p>
          <a:endParaRPr lang="en-US"/>
        </a:p>
      </dgm:t>
    </dgm:pt>
    <dgm:pt modelId="{F05F01A6-2128-4567-B4FC-0856C48AB592}" type="sibTrans" cxnId="{F64824BD-4841-422E-86D6-516C20D68D73}">
      <dgm:prSet/>
      <dgm:spPr/>
      <dgm:t>
        <a:bodyPr/>
        <a:lstStyle/>
        <a:p>
          <a:endParaRPr lang="en-US"/>
        </a:p>
      </dgm:t>
    </dgm:pt>
    <dgm:pt modelId="{E9A1E4B0-6A29-4D17-BE94-4ABEFC805B98}" type="pres">
      <dgm:prSet presAssocID="{7191ED82-7686-4B0E-A67D-08D7A0E2BF22}" presName="Name0" presStyleCnt="0">
        <dgm:presLayoutVars>
          <dgm:dir/>
          <dgm:resizeHandles val="exact"/>
        </dgm:presLayoutVars>
      </dgm:prSet>
      <dgm:spPr/>
    </dgm:pt>
    <dgm:pt modelId="{681BF854-5927-4363-B632-BF1D7ED0E1DF}" type="pres">
      <dgm:prSet presAssocID="{776FD335-4A1E-4123-8A69-2201E3E07A94}" presName="parAndChTx" presStyleLbl="node1" presStyleIdx="0" presStyleCnt="3">
        <dgm:presLayoutVars>
          <dgm:bulletEnabled val="1"/>
        </dgm:presLayoutVars>
      </dgm:prSet>
      <dgm:spPr/>
    </dgm:pt>
    <dgm:pt modelId="{15E3397B-4D60-4092-8E19-A241570A19BB}" type="pres">
      <dgm:prSet presAssocID="{3B40B2FC-F7EF-409C-9074-52520721FF61}" presName="parAndChSpace" presStyleCnt="0"/>
      <dgm:spPr/>
    </dgm:pt>
    <dgm:pt modelId="{860C6554-7543-4EA8-A43D-E21DB178F3CF}" type="pres">
      <dgm:prSet presAssocID="{57C58784-0C17-468B-809F-7EFF679EDDD7}" presName="parAndChTx" presStyleLbl="node1" presStyleIdx="1" presStyleCnt="3">
        <dgm:presLayoutVars>
          <dgm:bulletEnabled val="1"/>
        </dgm:presLayoutVars>
      </dgm:prSet>
      <dgm:spPr/>
    </dgm:pt>
    <dgm:pt modelId="{00B90E5A-4F35-4361-8977-442A085C09B9}" type="pres">
      <dgm:prSet presAssocID="{A7CD3C9F-9521-455B-BA0E-C37C5AB3B994}" presName="parAndChSpace" presStyleCnt="0"/>
      <dgm:spPr/>
    </dgm:pt>
    <dgm:pt modelId="{C4F625C4-47CC-4C0B-ACA1-12CE9DD8494A}" type="pres">
      <dgm:prSet presAssocID="{6BD602F9-AB04-4C78-91ED-88CAE740F401}" presName="parAndChTx" presStyleLbl="node1" presStyleIdx="2" presStyleCnt="3">
        <dgm:presLayoutVars>
          <dgm:bulletEnabled val="1"/>
        </dgm:presLayoutVars>
      </dgm:prSet>
      <dgm:spPr/>
    </dgm:pt>
  </dgm:ptLst>
  <dgm:cxnLst>
    <dgm:cxn modelId="{469D020D-FF83-45BD-AFF6-B4AA4627A953}" type="presOf" srcId="{BC1D6D0E-CA60-4D4C-8322-AFC26F35F7F8}" destId="{681BF854-5927-4363-B632-BF1D7ED0E1DF}" srcOrd="0" destOrd="2" presId="urn:microsoft.com/office/officeart/2005/8/layout/hChevron3"/>
    <dgm:cxn modelId="{3235310D-F721-4922-A29A-0D14A57AD19F}" srcId="{7191ED82-7686-4B0E-A67D-08D7A0E2BF22}" destId="{776FD335-4A1E-4123-8A69-2201E3E07A94}" srcOrd="0" destOrd="0" parTransId="{FF92B383-5C6A-4C9D-B7BF-ED9A4B58FBB2}" sibTransId="{3B40B2FC-F7EF-409C-9074-52520721FF61}"/>
    <dgm:cxn modelId="{A9248334-2F68-4BF9-B2E1-64509114C9BA}" type="presOf" srcId="{6BD602F9-AB04-4C78-91ED-88CAE740F401}" destId="{C4F625C4-47CC-4C0B-ACA1-12CE9DD8494A}" srcOrd="0" destOrd="0" presId="urn:microsoft.com/office/officeart/2005/8/layout/hChevron3"/>
    <dgm:cxn modelId="{C1B3A535-1BB9-4D30-9197-30315A46D5E5}" srcId="{57C58784-0C17-468B-809F-7EFF679EDDD7}" destId="{0B4BA838-3157-4DD1-9E4D-3FDC03C3EF66}" srcOrd="2" destOrd="0" parTransId="{8EF21B30-84B4-4643-95B3-8033017BA829}" sibTransId="{CEBDE527-2174-4B43-9567-81ACC9B5903E}"/>
    <dgm:cxn modelId="{6DB0DB39-FD55-4182-A8E7-D3DF2FBC772F}" srcId="{57C58784-0C17-468B-809F-7EFF679EDDD7}" destId="{086836B0-ACF6-4E76-AA54-4E910E1D17A0}" srcOrd="0" destOrd="0" parTransId="{4EC7AB5A-D5AE-4388-8318-4148E06E4290}" sibTransId="{517BAE86-A43D-41CA-8A3D-0BF95D327755}"/>
    <dgm:cxn modelId="{C2AE9D40-95C9-439A-B7C0-291DC6E60530}" type="presOf" srcId="{2332D794-040D-44B0-A73D-A54DCEE1EBC5}" destId="{860C6554-7543-4EA8-A43D-E21DB178F3CF}" srcOrd="0" destOrd="2" presId="urn:microsoft.com/office/officeart/2005/8/layout/hChevron3"/>
    <dgm:cxn modelId="{2AACE25D-071C-4E54-8024-1298D096F84B}" type="presOf" srcId="{E43FE9AC-A55F-4F94-8E25-E9F3EDC00782}" destId="{681BF854-5927-4363-B632-BF1D7ED0E1DF}" srcOrd="0" destOrd="1" presId="urn:microsoft.com/office/officeart/2005/8/layout/hChevron3"/>
    <dgm:cxn modelId="{7D4B4259-7C3B-40D9-802F-5EED381B35BD}" type="presOf" srcId="{776FD335-4A1E-4123-8A69-2201E3E07A94}" destId="{681BF854-5927-4363-B632-BF1D7ED0E1DF}" srcOrd="0" destOrd="0" presId="urn:microsoft.com/office/officeart/2005/8/layout/hChevron3"/>
    <dgm:cxn modelId="{BF39D35A-F716-4EE1-BEFB-ED20025D2C5D}" type="presOf" srcId="{7191ED82-7686-4B0E-A67D-08D7A0E2BF22}" destId="{E9A1E4B0-6A29-4D17-BE94-4ABEFC805B98}" srcOrd="0" destOrd="0" presId="urn:microsoft.com/office/officeart/2005/8/layout/hChevron3"/>
    <dgm:cxn modelId="{EA5E827C-493A-48C8-A61E-87910E0C5F1E}" srcId="{776FD335-4A1E-4123-8A69-2201E3E07A94}" destId="{B2924670-6A54-4EED-8821-2D55CEC9989E}" srcOrd="2" destOrd="0" parTransId="{FA7C7691-BDBF-40D0-9141-D45DDA94F612}" sibTransId="{2FDA6EA1-5D92-4352-9365-E49DA862D272}"/>
    <dgm:cxn modelId="{1605B88A-802B-4B0F-8ECE-767E79AEC995}" srcId="{776FD335-4A1E-4123-8A69-2201E3E07A94}" destId="{BC1D6D0E-CA60-4D4C-8322-AFC26F35F7F8}" srcOrd="1" destOrd="0" parTransId="{BD7AE43B-D899-4956-B0F3-4BD3716A28A9}" sibTransId="{7155789F-A9F1-4B6E-8F56-70103F444C20}"/>
    <dgm:cxn modelId="{B1A8FA9D-BE2C-4730-B002-2E501E058885}" srcId="{57C58784-0C17-468B-809F-7EFF679EDDD7}" destId="{4EADA677-C070-4447-A9EA-55834414DB09}" srcOrd="3" destOrd="0" parTransId="{ED55341E-E6B1-404C-BA24-6BD78545CA92}" sibTransId="{511645AC-F054-4CE7-BC41-6376A8F7F507}"/>
    <dgm:cxn modelId="{6C4A72A1-28AA-4DB8-B3ED-0CB80FE36CB6}" srcId="{7191ED82-7686-4B0E-A67D-08D7A0E2BF22}" destId="{57C58784-0C17-468B-809F-7EFF679EDDD7}" srcOrd="1" destOrd="0" parTransId="{BE1C0777-31A3-40B6-BD9E-ECB397D8348C}" sibTransId="{A7CD3C9F-9521-455B-BA0E-C37C5AB3B994}"/>
    <dgm:cxn modelId="{65742AA5-4DE6-4732-84D4-5751CFB019F2}" srcId="{776FD335-4A1E-4123-8A69-2201E3E07A94}" destId="{E43FE9AC-A55F-4F94-8E25-E9F3EDC00782}" srcOrd="0" destOrd="0" parTransId="{D32FB256-526C-4DAE-9DE8-3BBD7080287C}" sibTransId="{321A465D-CCB9-4330-93B9-072E9E476A01}"/>
    <dgm:cxn modelId="{563755B7-A566-417C-A929-50FBE7CBEC0E}" type="presOf" srcId="{086836B0-ACF6-4E76-AA54-4E910E1D17A0}" destId="{860C6554-7543-4EA8-A43D-E21DB178F3CF}" srcOrd="0" destOrd="1" presId="urn:microsoft.com/office/officeart/2005/8/layout/hChevron3"/>
    <dgm:cxn modelId="{F64824BD-4841-422E-86D6-516C20D68D73}" srcId="{7191ED82-7686-4B0E-A67D-08D7A0E2BF22}" destId="{6BD602F9-AB04-4C78-91ED-88CAE740F401}" srcOrd="2" destOrd="0" parTransId="{FAB83618-A104-4EF2-9D6E-24CB196AC401}" sibTransId="{F05F01A6-2128-4567-B4FC-0856C48AB592}"/>
    <dgm:cxn modelId="{BF861CCB-737E-4534-BE06-5E6DAE35F12B}" type="presOf" srcId="{4EADA677-C070-4447-A9EA-55834414DB09}" destId="{860C6554-7543-4EA8-A43D-E21DB178F3CF}" srcOrd="0" destOrd="4" presId="urn:microsoft.com/office/officeart/2005/8/layout/hChevron3"/>
    <dgm:cxn modelId="{92F4FFCE-DD2D-4D0F-BD50-97D7D7A73A9E}" type="presOf" srcId="{0B4BA838-3157-4DD1-9E4D-3FDC03C3EF66}" destId="{860C6554-7543-4EA8-A43D-E21DB178F3CF}" srcOrd="0" destOrd="3" presId="urn:microsoft.com/office/officeart/2005/8/layout/hChevron3"/>
    <dgm:cxn modelId="{8375B1E4-CE14-40D1-A6B0-4EE4664E358C}" srcId="{57C58784-0C17-468B-809F-7EFF679EDDD7}" destId="{2332D794-040D-44B0-A73D-A54DCEE1EBC5}" srcOrd="1" destOrd="0" parTransId="{8D3F089A-6215-4B96-A222-E22EA9E261DC}" sibTransId="{F4C7103D-BB57-4B4F-925A-0B204B552CBE}"/>
    <dgm:cxn modelId="{B7FEF7E4-54C3-48FD-93B4-276FCF2961C1}" type="presOf" srcId="{57C58784-0C17-468B-809F-7EFF679EDDD7}" destId="{860C6554-7543-4EA8-A43D-E21DB178F3CF}" srcOrd="0" destOrd="0" presId="urn:microsoft.com/office/officeart/2005/8/layout/hChevron3"/>
    <dgm:cxn modelId="{F3EACCE5-1CB3-4C45-8789-F12FCCB5BD11}" type="presOf" srcId="{B2924670-6A54-4EED-8821-2D55CEC9989E}" destId="{681BF854-5927-4363-B632-BF1D7ED0E1DF}" srcOrd="0" destOrd="3" presId="urn:microsoft.com/office/officeart/2005/8/layout/hChevron3"/>
    <dgm:cxn modelId="{A3DD5AFE-4BF2-4526-804C-F11DBBE31143}" type="presParOf" srcId="{E9A1E4B0-6A29-4D17-BE94-4ABEFC805B98}" destId="{681BF854-5927-4363-B632-BF1D7ED0E1DF}" srcOrd="0" destOrd="0" presId="urn:microsoft.com/office/officeart/2005/8/layout/hChevron3"/>
    <dgm:cxn modelId="{E7B89FC0-FCF7-4F1F-93B1-0C7E69C77289}" type="presParOf" srcId="{E9A1E4B0-6A29-4D17-BE94-4ABEFC805B98}" destId="{15E3397B-4D60-4092-8E19-A241570A19BB}" srcOrd="1" destOrd="0" presId="urn:microsoft.com/office/officeart/2005/8/layout/hChevron3"/>
    <dgm:cxn modelId="{D8EBD754-8C45-413F-89C1-6FBA22E1B166}" type="presParOf" srcId="{E9A1E4B0-6A29-4D17-BE94-4ABEFC805B98}" destId="{860C6554-7543-4EA8-A43D-E21DB178F3CF}" srcOrd="2" destOrd="0" presId="urn:microsoft.com/office/officeart/2005/8/layout/hChevron3"/>
    <dgm:cxn modelId="{4F8BEDE5-CEA1-4407-AD2F-3C0ECB7E44EF}" type="presParOf" srcId="{E9A1E4B0-6A29-4D17-BE94-4ABEFC805B98}" destId="{00B90E5A-4F35-4361-8977-442A085C09B9}" srcOrd="3" destOrd="0" presId="urn:microsoft.com/office/officeart/2005/8/layout/hChevron3"/>
    <dgm:cxn modelId="{F861B70B-AFE5-4ACD-83FA-BC72ED927E47}" type="presParOf" srcId="{E9A1E4B0-6A29-4D17-BE94-4ABEFC805B98}" destId="{C4F625C4-47CC-4C0B-ACA1-12CE9DD8494A}"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442007-5E41-4919-9CBA-7607D9328852}"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5FE995AC-A245-49F5-8DF2-DC3BA33158DB}">
      <dgm:prSet custT="1"/>
      <dgm:spPr/>
      <dgm:t>
        <a:bodyPr/>
        <a:lstStyle/>
        <a:p>
          <a:r>
            <a:rPr lang="en-US" sz="2000" dirty="0"/>
            <a:t>Local is critical [written in 2006 well before the locavore movements took hold]</a:t>
          </a:r>
        </a:p>
      </dgm:t>
    </dgm:pt>
    <dgm:pt modelId="{2FE7C931-AA98-4B84-A052-D803F7DAE632}" type="parTrans" cxnId="{C165FB27-3480-4113-90CC-3695D19CE4A5}">
      <dgm:prSet/>
      <dgm:spPr/>
      <dgm:t>
        <a:bodyPr/>
        <a:lstStyle/>
        <a:p>
          <a:endParaRPr lang="en-US"/>
        </a:p>
      </dgm:t>
    </dgm:pt>
    <dgm:pt modelId="{555AFB14-B57A-4847-AC2B-9CBB434CAE63}" type="sibTrans" cxnId="{C165FB27-3480-4113-90CC-3695D19CE4A5}">
      <dgm:prSet/>
      <dgm:spPr/>
      <dgm:t>
        <a:bodyPr/>
        <a:lstStyle/>
        <a:p>
          <a:endParaRPr lang="en-US"/>
        </a:p>
      </dgm:t>
    </dgm:pt>
    <dgm:pt modelId="{262B05F3-17A0-4D93-B8EB-6A93D2E7F16B}">
      <dgm:prSet/>
      <dgm:spPr/>
      <dgm:t>
        <a:bodyPr/>
        <a:lstStyle/>
        <a:p>
          <a:r>
            <a:rPr lang="en-US"/>
            <a:t>Food: to be enjoyed with your eyes, nose and stomach [wine? palate?]</a:t>
          </a:r>
        </a:p>
      </dgm:t>
    </dgm:pt>
    <dgm:pt modelId="{F768BB05-C913-440F-AD07-582EF873598A}" type="parTrans" cxnId="{1FFB0312-F013-4827-9F0B-A5DDFA24A973}">
      <dgm:prSet/>
      <dgm:spPr/>
      <dgm:t>
        <a:bodyPr/>
        <a:lstStyle/>
        <a:p>
          <a:endParaRPr lang="en-US"/>
        </a:p>
      </dgm:t>
    </dgm:pt>
    <dgm:pt modelId="{B5B06575-C7CE-4CB1-B02C-A47AFC4C419B}" type="sibTrans" cxnId="{1FFB0312-F013-4827-9F0B-A5DDFA24A973}">
      <dgm:prSet/>
      <dgm:spPr/>
      <dgm:t>
        <a:bodyPr/>
        <a:lstStyle/>
        <a:p>
          <a:endParaRPr lang="en-US"/>
        </a:p>
      </dgm:t>
    </dgm:pt>
    <dgm:pt modelId="{239F8ED8-3B2A-4697-AA13-A82A78E26FCB}">
      <dgm:prSet/>
      <dgm:spPr/>
      <dgm:t>
        <a:bodyPr/>
        <a:lstStyle/>
        <a:p>
          <a:r>
            <a:rPr lang="en-US"/>
            <a:t>He observed everything, collected those things that matched what MIGHT be needed in the future</a:t>
          </a:r>
        </a:p>
      </dgm:t>
    </dgm:pt>
    <dgm:pt modelId="{FE03B651-AE2D-4199-B27D-AF63FFABF13A}" type="parTrans" cxnId="{229CF87D-F2BE-4B44-B089-949A6D459D15}">
      <dgm:prSet/>
      <dgm:spPr/>
      <dgm:t>
        <a:bodyPr/>
        <a:lstStyle/>
        <a:p>
          <a:endParaRPr lang="en-US"/>
        </a:p>
      </dgm:t>
    </dgm:pt>
    <dgm:pt modelId="{725C76E1-693F-432B-90A1-37B86F494C17}" type="sibTrans" cxnId="{229CF87D-F2BE-4B44-B089-949A6D459D15}">
      <dgm:prSet/>
      <dgm:spPr/>
      <dgm:t>
        <a:bodyPr/>
        <a:lstStyle/>
        <a:p>
          <a:endParaRPr lang="en-US"/>
        </a:p>
      </dgm:t>
    </dgm:pt>
    <dgm:pt modelId="{09A35FCC-1EE5-4BE2-8A2A-6C7B1CDAC139}">
      <dgm:prSet/>
      <dgm:spPr/>
      <dgm:t>
        <a:bodyPr/>
        <a:lstStyle/>
        <a:p>
          <a:r>
            <a:rPr lang="en-US"/>
            <a:t>For you ….. Use the secret shopper project toward that end</a:t>
          </a:r>
        </a:p>
      </dgm:t>
    </dgm:pt>
    <dgm:pt modelId="{DF0CF585-CC2C-4E53-B957-2748D0677FD6}" type="parTrans" cxnId="{3FFC018F-BFF5-480A-AAE7-20BC8F2D87CA}">
      <dgm:prSet/>
      <dgm:spPr/>
      <dgm:t>
        <a:bodyPr/>
        <a:lstStyle/>
        <a:p>
          <a:endParaRPr lang="en-US"/>
        </a:p>
      </dgm:t>
    </dgm:pt>
    <dgm:pt modelId="{DCC36D2D-DAF3-4671-854A-D529B79871A4}" type="sibTrans" cxnId="{3FFC018F-BFF5-480A-AAE7-20BC8F2D87CA}">
      <dgm:prSet/>
      <dgm:spPr/>
      <dgm:t>
        <a:bodyPr/>
        <a:lstStyle/>
        <a:p>
          <a:endParaRPr lang="en-US"/>
        </a:p>
      </dgm:t>
    </dgm:pt>
    <dgm:pt modelId="{9DD02006-484A-4805-9F73-4C5CF4CA5731}">
      <dgm:prSet custT="1"/>
      <dgm:spPr/>
      <dgm:t>
        <a:bodyPr/>
        <a:lstStyle/>
        <a:p>
          <a:r>
            <a:rPr lang="en-US" sz="1600" dirty="0"/>
            <a:t>“</a:t>
          </a:r>
          <a:r>
            <a:rPr lang="en-US" sz="1800" dirty="0"/>
            <a:t>Hospitality is the foundation of my business philosophy.  Virtually nothing else is as important as how one is made to feel in any business transaction.  Hospitality exists when you believe the other person is on your side.  The converse is just as true.  Hospitality is present when something happens FOR you.  It is absent when something happens TO you.”</a:t>
          </a:r>
        </a:p>
      </dgm:t>
    </dgm:pt>
    <dgm:pt modelId="{4296B0BD-3A16-417A-9B85-84C2B7380C51}" type="parTrans" cxnId="{85D57A26-DDB8-4585-A044-97D5D546DB5E}">
      <dgm:prSet/>
      <dgm:spPr/>
      <dgm:t>
        <a:bodyPr/>
        <a:lstStyle/>
        <a:p>
          <a:endParaRPr lang="en-US"/>
        </a:p>
      </dgm:t>
    </dgm:pt>
    <dgm:pt modelId="{FA3E9502-D568-4D73-8985-7DE0465CCB97}" type="sibTrans" cxnId="{85D57A26-DDB8-4585-A044-97D5D546DB5E}">
      <dgm:prSet/>
      <dgm:spPr/>
      <dgm:t>
        <a:bodyPr/>
        <a:lstStyle/>
        <a:p>
          <a:endParaRPr lang="en-US"/>
        </a:p>
      </dgm:t>
    </dgm:pt>
    <dgm:pt modelId="{4F52C62A-9564-4063-A3BD-68BC8FDDCD42}" type="pres">
      <dgm:prSet presAssocID="{A5442007-5E41-4919-9CBA-7607D9328852}" presName="Name0" presStyleCnt="0">
        <dgm:presLayoutVars>
          <dgm:dir/>
          <dgm:resizeHandles val="exact"/>
        </dgm:presLayoutVars>
      </dgm:prSet>
      <dgm:spPr/>
    </dgm:pt>
    <dgm:pt modelId="{52DA650F-C925-404A-AD9F-2FE7075FCFCF}" type="pres">
      <dgm:prSet presAssocID="{5FE995AC-A245-49F5-8DF2-DC3BA33158DB}" presName="node" presStyleLbl="node1" presStyleIdx="0" presStyleCnt="9">
        <dgm:presLayoutVars>
          <dgm:bulletEnabled val="1"/>
        </dgm:presLayoutVars>
      </dgm:prSet>
      <dgm:spPr/>
    </dgm:pt>
    <dgm:pt modelId="{951875C2-D6AE-43D8-AC14-28727EA9527A}" type="pres">
      <dgm:prSet presAssocID="{555AFB14-B57A-4847-AC2B-9CBB434CAE63}" presName="sibTransSpacerBeforeConnector" presStyleCnt="0"/>
      <dgm:spPr/>
    </dgm:pt>
    <dgm:pt modelId="{53273D9A-4782-43B3-8F88-956009BAD254}" type="pres">
      <dgm:prSet presAssocID="{555AFB14-B57A-4847-AC2B-9CBB434CAE63}" presName="sibTrans" presStyleLbl="node1" presStyleIdx="1" presStyleCnt="9"/>
      <dgm:spPr/>
    </dgm:pt>
    <dgm:pt modelId="{881499AD-2BBA-463D-81D4-42E4719DA06D}" type="pres">
      <dgm:prSet presAssocID="{555AFB14-B57A-4847-AC2B-9CBB434CAE63}" presName="sibTransSpacerAfterConnector" presStyleCnt="0"/>
      <dgm:spPr/>
    </dgm:pt>
    <dgm:pt modelId="{48F3049A-0B0D-41EB-878C-EC8F582D81BF}" type="pres">
      <dgm:prSet presAssocID="{262B05F3-17A0-4D93-B8EB-6A93D2E7F16B}" presName="node" presStyleLbl="node1" presStyleIdx="2" presStyleCnt="9">
        <dgm:presLayoutVars>
          <dgm:bulletEnabled val="1"/>
        </dgm:presLayoutVars>
      </dgm:prSet>
      <dgm:spPr/>
    </dgm:pt>
    <dgm:pt modelId="{4CC95440-BEE7-4CDF-A057-3AE914A1BB28}" type="pres">
      <dgm:prSet presAssocID="{B5B06575-C7CE-4CB1-B02C-A47AFC4C419B}" presName="sibTransSpacerBeforeConnector" presStyleCnt="0"/>
      <dgm:spPr/>
    </dgm:pt>
    <dgm:pt modelId="{3D0E1CF9-D4DF-48F0-AADF-EB4C43B621AE}" type="pres">
      <dgm:prSet presAssocID="{B5B06575-C7CE-4CB1-B02C-A47AFC4C419B}" presName="sibTrans" presStyleLbl="node1" presStyleIdx="3" presStyleCnt="9"/>
      <dgm:spPr/>
    </dgm:pt>
    <dgm:pt modelId="{E65BFFE7-FCDE-4AC1-AB1E-00F3BE72B42D}" type="pres">
      <dgm:prSet presAssocID="{B5B06575-C7CE-4CB1-B02C-A47AFC4C419B}" presName="sibTransSpacerAfterConnector" presStyleCnt="0"/>
      <dgm:spPr/>
    </dgm:pt>
    <dgm:pt modelId="{971360E7-145D-48F4-9038-C27D28CDAB64}" type="pres">
      <dgm:prSet presAssocID="{239F8ED8-3B2A-4697-AA13-A82A78E26FCB}" presName="node" presStyleLbl="node1" presStyleIdx="4" presStyleCnt="9">
        <dgm:presLayoutVars>
          <dgm:bulletEnabled val="1"/>
        </dgm:presLayoutVars>
      </dgm:prSet>
      <dgm:spPr/>
    </dgm:pt>
    <dgm:pt modelId="{AAAFE8A7-7497-46AA-B441-001BBE7C8341}" type="pres">
      <dgm:prSet presAssocID="{725C76E1-693F-432B-90A1-37B86F494C17}" presName="sibTransSpacerBeforeConnector" presStyleCnt="0"/>
      <dgm:spPr/>
    </dgm:pt>
    <dgm:pt modelId="{64120FD4-C6F4-407F-9865-B1B49C6A63A3}" type="pres">
      <dgm:prSet presAssocID="{725C76E1-693F-432B-90A1-37B86F494C17}" presName="sibTrans" presStyleLbl="node1" presStyleIdx="5" presStyleCnt="9"/>
      <dgm:spPr/>
    </dgm:pt>
    <dgm:pt modelId="{1E7FF0C1-CFB4-4CAB-89B5-30CA8DEA3191}" type="pres">
      <dgm:prSet presAssocID="{725C76E1-693F-432B-90A1-37B86F494C17}" presName="sibTransSpacerAfterConnector" presStyleCnt="0"/>
      <dgm:spPr/>
    </dgm:pt>
    <dgm:pt modelId="{ECFB3210-1D57-4795-89A9-D945FF2861DD}" type="pres">
      <dgm:prSet presAssocID="{09A35FCC-1EE5-4BE2-8A2A-6C7B1CDAC139}" presName="node" presStyleLbl="node1" presStyleIdx="6" presStyleCnt="9">
        <dgm:presLayoutVars>
          <dgm:bulletEnabled val="1"/>
        </dgm:presLayoutVars>
      </dgm:prSet>
      <dgm:spPr/>
    </dgm:pt>
    <dgm:pt modelId="{69183AE4-1704-40AF-A41C-5639ACEFBB06}" type="pres">
      <dgm:prSet presAssocID="{DCC36D2D-DAF3-4671-854A-D529B79871A4}" presName="sibTransSpacerBeforeConnector" presStyleCnt="0"/>
      <dgm:spPr/>
    </dgm:pt>
    <dgm:pt modelId="{C69E1FEE-7A94-4140-9F7D-1D9A96AAE6F3}" type="pres">
      <dgm:prSet presAssocID="{DCC36D2D-DAF3-4671-854A-D529B79871A4}" presName="sibTrans" presStyleLbl="node1" presStyleIdx="7" presStyleCnt="9"/>
      <dgm:spPr/>
    </dgm:pt>
    <dgm:pt modelId="{F6FE525C-EB32-4023-BC0C-692C1B7F3F03}" type="pres">
      <dgm:prSet presAssocID="{DCC36D2D-DAF3-4671-854A-D529B79871A4}" presName="sibTransSpacerAfterConnector" presStyleCnt="0"/>
      <dgm:spPr/>
    </dgm:pt>
    <dgm:pt modelId="{A7B086B4-FF49-4AE5-AC23-2572AD2C2666}" type="pres">
      <dgm:prSet presAssocID="{9DD02006-484A-4805-9F73-4C5CF4CA5731}" presName="node" presStyleLbl="node1" presStyleIdx="8" presStyleCnt="9" custScaleX="165722" custScaleY="148558">
        <dgm:presLayoutVars>
          <dgm:bulletEnabled val="1"/>
        </dgm:presLayoutVars>
      </dgm:prSet>
      <dgm:spPr/>
    </dgm:pt>
  </dgm:ptLst>
  <dgm:cxnLst>
    <dgm:cxn modelId="{D3ED7504-B8EC-45D9-BBA4-34AD4C089A21}" type="presOf" srcId="{A5442007-5E41-4919-9CBA-7607D9328852}" destId="{4F52C62A-9564-4063-A3BD-68BC8FDDCD42}" srcOrd="0" destOrd="0" presId="urn:microsoft.com/office/officeart/2016/7/layout/BasicProcessNew"/>
    <dgm:cxn modelId="{1FFB0312-F013-4827-9F0B-A5DDFA24A973}" srcId="{A5442007-5E41-4919-9CBA-7607D9328852}" destId="{262B05F3-17A0-4D93-B8EB-6A93D2E7F16B}" srcOrd="1" destOrd="0" parTransId="{F768BB05-C913-440F-AD07-582EF873598A}" sibTransId="{B5B06575-C7CE-4CB1-B02C-A47AFC4C419B}"/>
    <dgm:cxn modelId="{14952126-CC98-456C-8268-B152206532D9}" type="presOf" srcId="{DCC36D2D-DAF3-4671-854A-D529B79871A4}" destId="{C69E1FEE-7A94-4140-9F7D-1D9A96AAE6F3}" srcOrd="0" destOrd="0" presId="urn:microsoft.com/office/officeart/2016/7/layout/BasicProcessNew"/>
    <dgm:cxn modelId="{85D57A26-DDB8-4585-A044-97D5D546DB5E}" srcId="{A5442007-5E41-4919-9CBA-7607D9328852}" destId="{9DD02006-484A-4805-9F73-4C5CF4CA5731}" srcOrd="4" destOrd="0" parTransId="{4296B0BD-3A16-417A-9B85-84C2B7380C51}" sibTransId="{FA3E9502-D568-4D73-8985-7DE0465CCB97}"/>
    <dgm:cxn modelId="{C165FB27-3480-4113-90CC-3695D19CE4A5}" srcId="{A5442007-5E41-4919-9CBA-7607D9328852}" destId="{5FE995AC-A245-49F5-8DF2-DC3BA33158DB}" srcOrd="0" destOrd="0" parTransId="{2FE7C931-AA98-4B84-A052-D803F7DAE632}" sibTransId="{555AFB14-B57A-4847-AC2B-9CBB434CAE63}"/>
    <dgm:cxn modelId="{03F5EE60-15E3-48D0-8205-D479CC2868F8}" type="presOf" srcId="{262B05F3-17A0-4D93-B8EB-6A93D2E7F16B}" destId="{48F3049A-0B0D-41EB-878C-EC8F582D81BF}" srcOrd="0" destOrd="0" presId="urn:microsoft.com/office/officeart/2016/7/layout/BasicProcessNew"/>
    <dgm:cxn modelId="{DA934D44-63AA-40E1-BBA0-D6BC50C1B96C}" type="presOf" srcId="{B5B06575-C7CE-4CB1-B02C-A47AFC4C419B}" destId="{3D0E1CF9-D4DF-48F0-AADF-EB4C43B621AE}" srcOrd="0" destOrd="0" presId="urn:microsoft.com/office/officeart/2016/7/layout/BasicProcessNew"/>
    <dgm:cxn modelId="{10805166-8378-48E7-9E92-0C3AC38EA27C}" type="presOf" srcId="{5FE995AC-A245-49F5-8DF2-DC3BA33158DB}" destId="{52DA650F-C925-404A-AD9F-2FE7075FCFCF}" srcOrd="0" destOrd="0" presId="urn:microsoft.com/office/officeart/2016/7/layout/BasicProcessNew"/>
    <dgm:cxn modelId="{E8650851-A322-47BC-9A31-E638E6ED15F5}" type="presOf" srcId="{9DD02006-484A-4805-9F73-4C5CF4CA5731}" destId="{A7B086B4-FF49-4AE5-AC23-2572AD2C2666}" srcOrd="0" destOrd="0" presId="urn:microsoft.com/office/officeart/2016/7/layout/BasicProcessNew"/>
    <dgm:cxn modelId="{229CF87D-F2BE-4B44-B089-949A6D459D15}" srcId="{A5442007-5E41-4919-9CBA-7607D9328852}" destId="{239F8ED8-3B2A-4697-AA13-A82A78E26FCB}" srcOrd="2" destOrd="0" parTransId="{FE03B651-AE2D-4199-B27D-AF63FFABF13A}" sibTransId="{725C76E1-693F-432B-90A1-37B86F494C17}"/>
    <dgm:cxn modelId="{4DB10083-499A-487E-84D8-DBD90159CA81}" type="presOf" srcId="{239F8ED8-3B2A-4697-AA13-A82A78E26FCB}" destId="{971360E7-145D-48F4-9038-C27D28CDAB64}" srcOrd="0" destOrd="0" presId="urn:microsoft.com/office/officeart/2016/7/layout/BasicProcessNew"/>
    <dgm:cxn modelId="{3FFC018F-BFF5-480A-AAE7-20BC8F2D87CA}" srcId="{A5442007-5E41-4919-9CBA-7607D9328852}" destId="{09A35FCC-1EE5-4BE2-8A2A-6C7B1CDAC139}" srcOrd="3" destOrd="0" parTransId="{DF0CF585-CC2C-4E53-B957-2748D0677FD6}" sibTransId="{DCC36D2D-DAF3-4671-854A-D529B79871A4}"/>
    <dgm:cxn modelId="{2B4EE999-64DE-4C06-BEA3-179B4DE9BD81}" type="presOf" srcId="{555AFB14-B57A-4847-AC2B-9CBB434CAE63}" destId="{53273D9A-4782-43B3-8F88-956009BAD254}" srcOrd="0" destOrd="0" presId="urn:microsoft.com/office/officeart/2016/7/layout/BasicProcessNew"/>
    <dgm:cxn modelId="{B24A74C0-E074-4F76-AAB1-BC6D86908B7A}" type="presOf" srcId="{09A35FCC-1EE5-4BE2-8A2A-6C7B1CDAC139}" destId="{ECFB3210-1D57-4795-89A9-D945FF2861DD}" srcOrd="0" destOrd="0" presId="urn:microsoft.com/office/officeart/2016/7/layout/BasicProcessNew"/>
    <dgm:cxn modelId="{02FFE1F5-6A18-4256-8AC6-9F426C882C84}" type="presOf" srcId="{725C76E1-693F-432B-90A1-37B86F494C17}" destId="{64120FD4-C6F4-407F-9865-B1B49C6A63A3}" srcOrd="0" destOrd="0" presId="urn:microsoft.com/office/officeart/2016/7/layout/BasicProcessNew"/>
    <dgm:cxn modelId="{D8B8C658-9989-4DC2-8218-F115C70DF7D3}" type="presParOf" srcId="{4F52C62A-9564-4063-A3BD-68BC8FDDCD42}" destId="{52DA650F-C925-404A-AD9F-2FE7075FCFCF}" srcOrd="0" destOrd="0" presId="urn:microsoft.com/office/officeart/2016/7/layout/BasicProcessNew"/>
    <dgm:cxn modelId="{4F17E6CC-B390-4837-8026-D96A955F8978}" type="presParOf" srcId="{4F52C62A-9564-4063-A3BD-68BC8FDDCD42}" destId="{951875C2-D6AE-43D8-AC14-28727EA9527A}" srcOrd="1" destOrd="0" presId="urn:microsoft.com/office/officeart/2016/7/layout/BasicProcessNew"/>
    <dgm:cxn modelId="{92AB6A42-C103-4D50-A7A9-855E3B8057B1}" type="presParOf" srcId="{4F52C62A-9564-4063-A3BD-68BC8FDDCD42}" destId="{53273D9A-4782-43B3-8F88-956009BAD254}" srcOrd="2" destOrd="0" presId="urn:microsoft.com/office/officeart/2016/7/layout/BasicProcessNew"/>
    <dgm:cxn modelId="{3838E52B-7A4B-41BC-A189-6C5BED4678E3}" type="presParOf" srcId="{4F52C62A-9564-4063-A3BD-68BC8FDDCD42}" destId="{881499AD-2BBA-463D-81D4-42E4719DA06D}" srcOrd="3" destOrd="0" presId="urn:microsoft.com/office/officeart/2016/7/layout/BasicProcessNew"/>
    <dgm:cxn modelId="{F3A9CAB6-28B0-441B-947D-9B4B34A45A3D}" type="presParOf" srcId="{4F52C62A-9564-4063-A3BD-68BC8FDDCD42}" destId="{48F3049A-0B0D-41EB-878C-EC8F582D81BF}" srcOrd="4" destOrd="0" presId="urn:microsoft.com/office/officeart/2016/7/layout/BasicProcessNew"/>
    <dgm:cxn modelId="{95E4CE7A-0C21-4BC5-A340-4055E6A2BF4E}" type="presParOf" srcId="{4F52C62A-9564-4063-A3BD-68BC8FDDCD42}" destId="{4CC95440-BEE7-4CDF-A057-3AE914A1BB28}" srcOrd="5" destOrd="0" presId="urn:microsoft.com/office/officeart/2016/7/layout/BasicProcessNew"/>
    <dgm:cxn modelId="{BB0222E1-3935-4B78-8BFF-CA7A19739A60}" type="presParOf" srcId="{4F52C62A-9564-4063-A3BD-68BC8FDDCD42}" destId="{3D0E1CF9-D4DF-48F0-AADF-EB4C43B621AE}" srcOrd="6" destOrd="0" presId="urn:microsoft.com/office/officeart/2016/7/layout/BasicProcessNew"/>
    <dgm:cxn modelId="{B77D2A5E-536D-408E-9C65-9F218790AF8C}" type="presParOf" srcId="{4F52C62A-9564-4063-A3BD-68BC8FDDCD42}" destId="{E65BFFE7-FCDE-4AC1-AB1E-00F3BE72B42D}" srcOrd="7" destOrd="0" presId="urn:microsoft.com/office/officeart/2016/7/layout/BasicProcessNew"/>
    <dgm:cxn modelId="{6F99CED0-0B95-44D0-BC7F-53388E9133BD}" type="presParOf" srcId="{4F52C62A-9564-4063-A3BD-68BC8FDDCD42}" destId="{971360E7-145D-48F4-9038-C27D28CDAB64}" srcOrd="8" destOrd="0" presId="urn:microsoft.com/office/officeart/2016/7/layout/BasicProcessNew"/>
    <dgm:cxn modelId="{EB806417-DCA9-42D5-9A28-ED7F12787B2F}" type="presParOf" srcId="{4F52C62A-9564-4063-A3BD-68BC8FDDCD42}" destId="{AAAFE8A7-7497-46AA-B441-001BBE7C8341}" srcOrd="9" destOrd="0" presId="urn:microsoft.com/office/officeart/2016/7/layout/BasicProcessNew"/>
    <dgm:cxn modelId="{339FF4FD-BEA9-441F-B9EF-40F7681A8F57}" type="presParOf" srcId="{4F52C62A-9564-4063-A3BD-68BC8FDDCD42}" destId="{64120FD4-C6F4-407F-9865-B1B49C6A63A3}" srcOrd="10" destOrd="0" presId="urn:microsoft.com/office/officeart/2016/7/layout/BasicProcessNew"/>
    <dgm:cxn modelId="{9B39F864-A569-4DBC-AC4E-F35EDA3E2629}" type="presParOf" srcId="{4F52C62A-9564-4063-A3BD-68BC8FDDCD42}" destId="{1E7FF0C1-CFB4-4CAB-89B5-30CA8DEA3191}" srcOrd="11" destOrd="0" presId="urn:microsoft.com/office/officeart/2016/7/layout/BasicProcessNew"/>
    <dgm:cxn modelId="{EE8C6F2A-7132-4017-89E4-5CA2CC275695}" type="presParOf" srcId="{4F52C62A-9564-4063-A3BD-68BC8FDDCD42}" destId="{ECFB3210-1D57-4795-89A9-D945FF2861DD}" srcOrd="12" destOrd="0" presId="urn:microsoft.com/office/officeart/2016/7/layout/BasicProcessNew"/>
    <dgm:cxn modelId="{E615D7B7-3008-4644-9B41-05F317C90D06}" type="presParOf" srcId="{4F52C62A-9564-4063-A3BD-68BC8FDDCD42}" destId="{69183AE4-1704-40AF-A41C-5639ACEFBB06}" srcOrd="13" destOrd="0" presId="urn:microsoft.com/office/officeart/2016/7/layout/BasicProcessNew"/>
    <dgm:cxn modelId="{8AA3E54C-ABE9-4B04-B746-D8D4F66FD887}" type="presParOf" srcId="{4F52C62A-9564-4063-A3BD-68BC8FDDCD42}" destId="{C69E1FEE-7A94-4140-9F7D-1D9A96AAE6F3}" srcOrd="14" destOrd="0" presId="urn:microsoft.com/office/officeart/2016/7/layout/BasicProcessNew"/>
    <dgm:cxn modelId="{2A4C04D1-ABD8-4FDB-90E4-E1904B6BD9F9}" type="presParOf" srcId="{4F52C62A-9564-4063-A3BD-68BC8FDDCD42}" destId="{F6FE525C-EB32-4023-BC0C-692C1B7F3F03}" srcOrd="15" destOrd="0" presId="urn:microsoft.com/office/officeart/2016/7/layout/BasicProcessNew"/>
    <dgm:cxn modelId="{6657E9C9-5C85-4EBE-8EE9-6D67B1665D6A}" type="presParOf" srcId="{4F52C62A-9564-4063-A3BD-68BC8FDDCD42}" destId="{A7B086B4-FF49-4AE5-AC23-2572AD2C2666}"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D05DC3-E622-490F-9242-06952486A382}"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8C260591-1885-4E0B-837C-AB62A596E9F3}">
      <dgm:prSet/>
      <dgm:spPr/>
      <dgm:t>
        <a:bodyPr/>
        <a:lstStyle/>
        <a:p>
          <a:r>
            <a:rPr lang="en-US"/>
            <a:t>First assessment:  do you have a comfort level with the customer?  if the guest is a senior and the server a millennial, if guest is very knowledgeable and server is just new to the job,  maybe pull a ‘switch’ </a:t>
          </a:r>
        </a:p>
      </dgm:t>
    </dgm:pt>
    <dgm:pt modelId="{0F5A6A7F-BA1C-4A71-9AAE-20CA625B3B5A}" type="parTrans" cxnId="{5D02810F-424D-4923-A3C8-07A392E2835B}">
      <dgm:prSet/>
      <dgm:spPr/>
      <dgm:t>
        <a:bodyPr/>
        <a:lstStyle/>
        <a:p>
          <a:endParaRPr lang="en-US"/>
        </a:p>
      </dgm:t>
    </dgm:pt>
    <dgm:pt modelId="{A5588865-EB01-46AA-BAB1-4AD41E71283E}" type="sibTrans" cxnId="{5D02810F-424D-4923-A3C8-07A392E2835B}">
      <dgm:prSet/>
      <dgm:spPr/>
      <dgm:t>
        <a:bodyPr/>
        <a:lstStyle/>
        <a:p>
          <a:endParaRPr lang="en-US"/>
        </a:p>
      </dgm:t>
    </dgm:pt>
    <dgm:pt modelId="{168D2C4E-C4CE-4F64-B32C-C376104B49DF}">
      <dgm:prSet/>
      <dgm:spPr/>
      <dgm:t>
        <a:bodyPr/>
        <a:lstStyle/>
        <a:p>
          <a:r>
            <a:rPr lang="en-US" dirty="0"/>
            <a:t>You may need to smoothly pass on the ‘Tour’ information from one to the other – Sterling jewelers program even has hand signals </a:t>
          </a:r>
        </a:p>
      </dgm:t>
    </dgm:pt>
    <dgm:pt modelId="{4C1899BE-5746-47E6-A75E-A7C89809B479}" type="parTrans" cxnId="{44F0E175-A7AA-4DAA-AFCF-2BCA423B0D1C}">
      <dgm:prSet/>
      <dgm:spPr/>
      <dgm:t>
        <a:bodyPr/>
        <a:lstStyle/>
        <a:p>
          <a:endParaRPr lang="en-US"/>
        </a:p>
      </dgm:t>
    </dgm:pt>
    <dgm:pt modelId="{A8715AC6-B3D4-4AAE-AB89-DA5B76CA880E}" type="sibTrans" cxnId="{44F0E175-A7AA-4DAA-AFCF-2BCA423B0D1C}">
      <dgm:prSet/>
      <dgm:spPr/>
      <dgm:t>
        <a:bodyPr/>
        <a:lstStyle/>
        <a:p>
          <a:endParaRPr lang="en-US"/>
        </a:p>
      </dgm:t>
    </dgm:pt>
    <dgm:pt modelId="{D488567E-F189-4BD7-9B4E-47DEF40166D8}">
      <dgm:prSet/>
      <dgm:spPr/>
      <dgm:t>
        <a:bodyPr/>
        <a:lstStyle/>
        <a:p>
          <a:r>
            <a:rPr lang="en-US"/>
            <a:t>PUT a bottle of wine in their hand: statistically, 70% higher probability of an initial sale</a:t>
          </a:r>
        </a:p>
      </dgm:t>
    </dgm:pt>
    <dgm:pt modelId="{0B1F9764-159A-44F6-A9FE-FAC7BC2DB79B}" type="parTrans" cxnId="{0BD2858A-DCE7-408C-882C-6892D8E55416}">
      <dgm:prSet/>
      <dgm:spPr/>
      <dgm:t>
        <a:bodyPr/>
        <a:lstStyle/>
        <a:p>
          <a:endParaRPr lang="en-US"/>
        </a:p>
      </dgm:t>
    </dgm:pt>
    <dgm:pt modelId="{B8F0C418-1A4C-44AE-8D42-86AEC381C87E}" type="sibTrans" cxnId="{0BD2858A-DCE7-408C-882C-6892D8E55416}">
      <dgm:prSet/>
      <dgm:spPr/>
      <dgm:t>
        <a:bodyPr/>
        <a:lstStyle/>
        <a:p>
          <a:endParaRPr lang="en-US"/>
        </a:p>
      </dgm:t>
    </dgm:pt>
    <dgm:pt modelId="{B00F3644-3BD5-4DCF-9042-44B2B8A0BBDB}">
      <dgm:prSet/>
      <dgm:spPr/>
      <dgm:t>
        <a:bodyPr/>
        <a:lstStyle/>
        <a:p>
          <a:r>
            <a:rPr lang="en-US"/>
            <a:t>Second assessment:  what is the customer's spending threshold [low:  one bottle? medium: 3-4 bottles?  High: case or more?] </a:t>
          </a:r>
        </a:p>
      </dgm:t>
    </dgm:pt>
    <dgm:pt modelId="{947607A2-795E-4B66-A1E9-7CC502E82CDF}" type="parTrans" cxnId="{8015B181-A739-4CC1-B0B6-7374C0222177}">
      <dgm:prSet/>
      <dgm:spPr/>
      <dgm:t>
        <a:bodyPr/>
        <a:lstStyle/>
        <a:p>
          <a:endParaRPr lang="en-US"/>
        </a:p>
      </dgm:t>
    </dgm:pt>
    <dgm:pt modelId="{6D7F7382-3D53-4F64-8AB1-B3D99304D4CE}" type="sibTrans" cxnId="{8015B181-A739-4CC1-B0B6-7374C0222177}">
      <dgm:prSet/>
      <dgm:spPr/>
      <dgm:t>
        <a:bodyPr/>
        <a:lstStyle/>
        <a:p>
          <a:endParaRPr lang="en-US"/>
        </a:p>
      </dgm:t>
    </dgm:pt>
    <dgm:pt modelId="{20D0C317-F2B5-437B-A988-263F9B077927}" type="pres">
      <dgm:prSet presAssocID="{56D05DC3-E622-490F-9242-06952486A382}" presName="root" presStyleCnt="0">
        <dgm:presLayoutVars>
          <dgm:dir/>
          <dgm:resizeHandles val="exact"/>
        </dgm:presLayoutVars>
      </dgm:prSet>
      <dgm:spPr/>
    </dgm:pt>
    <dgm:pt modelId="{CDC5A88D-2B06-4214-94A3-F16A594351E2}" type="pres">
      <dgm:prSet presAssocID="{56D05DC3-E622-490F-9242-06952486A382}" presName="container" presStyleCnt="0">
        <dgm:presLayoutVars>
          <dgm:dir/>
          <dgm:resizeHandles val="exact"/>
        </dgm:presLayoutVars>
      </dgm:prSet>
      <dgm:spPr/>
    </dgm:pt>
    <dgm:pt modelId="{F04A6139-F163-4036-90E0-4A9494645FF8}" type="pres">
      <dgm:prSet presAssocID="{8C260591-1885-4E0B-837C-AB62A596E9F3}" presName="compNode" presStyleCnt="0"/>
      <dgm:spPr/>
    </dgm:pt>
    <dgm:pt modelId="{049144A2-D98E-48FE-8ADE-2DAEE4D698D2}" type="pres">
      <dgm:prSet presAssocID="{8C260591-1885-4E0B-837C-AB62A596E9F3}" presName="iconBgRect" presStyleLbl="bgShp" presStyleIdx="0" presStyleCnt="4"/>
      <dgm:spPr/>
    </dgm:pt>
    <dgm:pt modelId="{8B152F73-8B63-436E-9F70-9BDFE3C533AA}" type="pres">
      <dgm:prSet presAssocID="{8C260591-1885-4E0B-837C-AB62A596E9F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iter"/>
        </a:ext>
      </dgm:extLst>
    </dgm:pt>
    <dgm:pt modelId="{535D4EBA-D14B-45A2-BD1B-D4689EFE7DAF}" type="pres">
      <dgm:prSet presAssocID="{8C260591-1885-4E0B-837C-AB62A596E9F3}" presName="spaceRect" presStyleCnt="0"/>
      <dgm:spPr/>
    </dgm:pt>
    <dgm:pt modelId="{6EDBB768-FA14-4AB2-A8D3-46A00D45FE7D}" type="pres">
      <dgm:prSet presAssocID="{8C260591-1885-4E0B-837C-AB62A596E9F3}" presName="textRect" presStyleLbl="revTx" presStyleIdx="0" presStyleCnt="4">
        <dgm:presLayoutVars>
          <dgm:chMax val="1"/>
          <dgm:chPref val="1"/>
        </dgm:presLayoutVars>
      </dgm:prSet>
      <dgm:spPr/>
    </dgm:pt>
    <dgm:pt modelId="{635188B2-0B20-48E8-9F7A-9C8E780518D1}" type="pres">
      <dgm:prSet presAssocID="{A5588865-EB01-46AA-BAB1-4AD41E71283E}" presName="sibTrans" presStyleLbl="sibTrans2D1" presStyleIdx="0" presStyleCnt="0"/>
      <dgm:spPr/>
    </dgm:pt>
    <dgm:pt modelId="{16983105-C091-4BB3-A7F2-0ADA136F63D5}" type="pres">
      <dgm:prSet presAssocID="{168D2C4E-C4CE-4F64-B32C-C376104B49DF}" presName="compNode" presStyleCnt="0"/>
      <dgm:spPr/>
    </dgm:pt>
    <dgm:pt modelId="{EEB73F89-0BD4-49D0-8D5C-DEEAAEBF3A6E}" type="pres">
      <dgm:prSet presAssocID="{168D2C4E-C4CE-4F64-B32C-C376104B49DF}" presName="iconBgRect" presStyleLbl="bgShp" presStyleIdx="1" presStyleCnt="4"/>
      <dgm:spPr/>
    </dgm:pt>
    <dgm:pt modelId="{FBCB2EF0-26DB-4C3D-8541-811B4D3F3F94}" type="pres">
      <dgm:prSet presAssocID="{168D2C4E-C4CE-4F64-B32C-C376104B49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luencer"/>
        </a:ext>
      </dgm:extLst>
    </dgm:pt>
    <dgm:pt modelId="{91DE8A3F-A60C-4D02-B33C-F983101540D9}" type="pres">
      <dgm:prSet presAssocID="{168D2C4E-C4CE-4F64-B32C-C376104B49DF}" presName="spaceRect" presStyleCnt="0"/>
      <dgm:spPr/>
    </dgm:pt>
    <dgm:pt modelId="{FAECD1B0-049C-4CED-8671-68BB05CCC080}" type="pres">
      <dgm:prSet presAssocID="{168D2C4E-C4CE-4F64-B32C-C376104B49DF}" presName="textRect" presStyleLbl="revTx" presStyleIdx="1" presStyleCnt="4">
        <dgm:presLayoutVars>
          <dgm:chMax val="1"/>
          <dgm:chPref val="1"/>
        </dgm:presLayoutVars>
      </dgm:prSet>
      <dgm:spPr/>
    </dgm:pt>
    <dgm:pt modelId="{3906BDEA-452A-4EC0-B856-02DE32AC2A0F}" type="pres">
      <dgm:prSet presAssocID="{A8715AC6-B3D4-4AAE-AB89-DA5B76CA880E}" presName="sibTrans" presStyleLbl="sibTrans2D1" presStyleIdx="0" presStyleCnt="0"/>
      <dgm:spPr/>
    </dgm:pt>
    <dgm:pt modelId="{69AD1C66-7D80-480E-B2DC-8B8E66E4411E}" type="pres">
      <dgm:prSet presAssocID="{D488567E-F189-4BD7-9B4E-47DEF40166D8}" presName="compNode" presStyleCnt="0"/>
      <dgm:spPr/>
    </dgm:pt>
    <dgm:pt modelId="{F672C23C-D8DA-4BE7-93B0-C0D911D14808}" type="pres">
      <dgm:prSet presAssocID="{D488567E-F189-4BD7-9B4E-47DEF40166D8}" presName="iconBgRect" presStyleLbl="bgShp" presStyleIdx="2" presStyleCnt="4"/>
      <dgm:spPr/>
    </dgm:pt>
    <dgm:pt modelId="{B8FCCF8A-01CB-456A-B1B1-03815BB6787A}" type="pres">
      <dgm:prSet presAssocID="{D488567E-F189-4BD7-9B4E-47DEF40166D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mpagne Glasses"/>
        </a:ext>
      </dgm:extLst>
    </dgm:pt>
    <dgm:pt modelId="{D1437462-09D4-42E9-B41B-69331D3B4AB5}" type="pres">
      <dgm:prSet presAssocID="{D488567E-F189-4BD7-9B4E-47DEF40166D8}" presName="spaceRect" presStyleCnt="0"/>
      <dgm:spPr/>
    </dgm:pt>
    <dgm:pt modelId="{92749FEF-FD9B-4C9F-976D-12F56014E792}" type="pres">
      <dgm:prSet presAssocID="{D488567E-F189-4BD7-9B4E-47DEF40166D8}" presName="textRect" presStyleLbl="revTx" presStyleIdx="2" presStyleCnt="4">
        <dgm:presLayoutVars>
          <dgm:chMax val="1"/>
          <dgm:chPref val="1"/>
        </dgm:presLayoutVars>
      </dgm:prSet>
      <dgm:spPr/>
    </dgm:pt>
    <dgm:pt modelId="{A27AEC31-3D02-4BC9-B3EE-D2E83FF922A7}" type="pres">
      <dgm:prSet presAssocID="{B8F0C418-1A4C-44AE-8D42-86AEC381C87E}" presName="sibTrans" presStyleLbl="sibTrans2D1" presStyleIdx="0" presStyleCnt="0"/>
      <dgm:spPr/>
    </dgm:pt>
    <dgm:pt modelId="{529E5C46-1383-4DEB-833E-260151016EBF}" type="pres">
      <dgm:prSet presAssocID="{B00F3644-3BD5-4DCF-9042-44B2B8A0BBDB}" presName="compNode" presStyleCnt="0"/>
      <dgm:spPr/>
    </dgm:pt>
    <dgm:pt modelId="{C65B8342-FE96-45F1-AD70-748DA76DA169}" type="pres">
      <dgm:prSet presAssocID="{B00F3644-3BD5-4DCF-9042-44B2B8A0BBDB}" presName="iconBgRect" presStyleLbl="bgShp" presStyleIdx="3" presStyleCnt="4"/>
      <dgm:spPr/>
    </dgm:pt>
    <dgm:pt modelId="{1E3BD08E-4FE3-4081-B794-877012EF8662}" type="pres">
      <dgm:prSet presAssocID="{B00F3644-3BD5-4DCF-9042-44B2B8A0BBD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ine"/>
        </a:ext>
      </dgm:extLst>
    </dgm:pt>
    <dgm:pt modelId="{BD3D4C1F-A1AB-4B45-A1F7-0F2288A15483}" type="pres">
      <dgm:prSet presAssocID="{B00F3644-3BD5-4DCF-9042-44B2B8A0BBDB}" presName="spaceRect" presStyleCnt="0"/>
      <dgm:spPr/>
    </dgm:pt>
    <dgm:pt modelId="{81AE5100-35A1-405A-8C0F-C42DAD2DD0EA}" type="pres">
      <dgm:prSet presAssocID="{B00F3644-3BD5-4DCF-9042-44B2B8A0BBDB}" presName="textRect" presStyleLbl="revTx" presStyleIdx="3" presStyleCnt="4">
        <dgm:presLayoutVars>
          <dgm:chMax val="1"/>
          <dgm:chPref val="1"/>
        </dgm:presLayoutVars>
      </dgm:prSet>
      <dgm:spPr/>
    </dgm:pt>
  </dgm:ptLst>
  <dgm:cxnLst>
    <dgm:cxn modelId="{5D02810F-424D-4923-A3C8-07A392E2835B}" srcId="{56D05DC3-E622-490F-9242-06952486A382}" destId="{8C260591-1885-4E0B-837C-AB62A596E9F3}" srcOrd="0" destOrd="0" parTransId="{0F5A6A7F-BA1C-4A71-9AAE-20CA625B3B5A}" sibTransId="{A5588865-EB01-46AA-BAB1-4AD41E71283E}"/>
    <dgm:cxn modelId="{6FDA544D-F7EE-46D0-AAAE-02BA768FCB44}" type="presOf" srcId="{A5588865-EB01-46AA-BAB1-4AD41E71283E}" destId="{635188B2-0B20-48E8-9F7A-9C8E780518D1}" srcOrd="0" destOrd="0" presId="urn:microsoft.com/office/officeart/2018/2/layout/IconCircleList"/>
    <dgm:cxn modelId="{6B6AFB4F-5A2C-42EA-9865-1A266B1B4DE0}" type="presOf" srcId="{168D2C4E-C4CE-4F64-B32C-C376104B49DF}" destId="{FAECD1B0-049C-4CED-8671-68BB05CCC080}" srcOrd="0" destOrd="0" presId="urn:microsoft.com/office/officeart/2018/2/layout/IconCircleList"/>
    <dgm:cxn modelId="{44F0E175-A7AA-4DAA-AFCF-2BCA423B0D1C}" srcId="{56D05DC3-E622-490F-9242-06952486A382}" destId="{168D2C4E-C4CE-4F64-B32C-C376104B49DF}" srcOrd="1" destOrd="0" parTransId="{4C1899BE-5746-47E6-A75E-A7C89809B479}" sibTransId="{A8715AC6-B3D4-4AAE-AB89-DA5B76CA880E}"/>
    <dgm:cxn modelId="{8015B181-A739-4CC1-B0B6-7374C0222177}" srcId="{56D05DC3-E622-490F-9242-06952486A382}" destId="{B00F3644-3BD5-4DCF-9042-44B2B8A0BBDB}" srcOrd="3" destOrd="0" parTransId="{947607A2-795E-4B66-A1E9-7CC502E82CDF}" sibTransId="{6D7F7382-3D53-4F64-8AB1-B3D99304D4CE}"/>
    <dgm:cxn modelId="{962DA688-BF14-47D6-AA4D-1877BE12F7C5}" type="presOf" srcId="{B8F0C418-1A4C-44AE-8D42-86AEC381C87E}" destId="{A27AEC31-3D02-4BC9-B3EE-D2E83FF922A7}" srcOrd="0" destOrd="0" presId="urn:microsoft.com/office/officeart/2018/2/layout/IconCircleList"/>
    <dgm:cxn modelId="{0BD2858A-DCE7-408C-882C-6892D8E55416}" srcId="{56D05DC3-E622-490F-9242-06952486A382}" destId="{D488567E-F189-4BD7-9B4E-47DEF40166D8}" srcOrd="2" destOrd="0" parTransId="{0B1F9764-159A-44F6-A9FE-FAC7BC2DB79B}" sibTransId="{B8F0C418-1A4C-44AE-8D42-86AEC381C87E}"/>
    <dgm:cxn modelId="{AA19DA97-0B83-498F-BA9A-FB4E7C25EC94}" type="presOf" srcId="{B00F3644-3BD5-4DCF-9042-44B2B8A0BBDB}" destId="{81AE5100-35A1-405A-8C0F-C42DAD2DD0EA}" srcOrd="0" destOrd="0" presId="urn:microsoft.com/office/officeart/2018/2/layout/IconCircleList"/>
    <dgm:cxn modelId="{492FCF9C-8355-4A60-9EBA-4ED6B17E8E08}" type="presOf" srcId="{56D05DC3-E622-490F-9242-06952486A382}" destId="{20D0C317-F2B5-437B-A988-263F9B077927}" srcOrd="0" destOrd="0" presId="urn:microsoft.com/office/officeart/2018/2/layout/IconCircleList"/>
    <dgm:cxn modelId="{C778D8AB-AECE-4BED-8BED-E130B35E6507}" type="presOf" srcId="{A8715AC6-B3D4-4AAE-AB89-DA5B76CA880E}" destId="{3906BDEA-452A-4EC0-B856-02DE32AC2A0F}" srcOrd="0" destOrd="0" presId="urn:microsoft.com/office/officeart/2018/2/layout/IconCircleList"/>
    <dgm:cxn modelId="{DA1555FA-119F-4DFE-AA50-3439F18BD05E}" type="presOf" srcId="{8C260591-1885-4E0B-837C-AB62A596E9F3}" destId="{6EDBB768-FA14-4AB2-A8D3-46A00D45FE7D}" srcOrd="0" destOrd="0" presId="urn:microsoft.com/office/officeart/2018/2/layout/IconCircleList"/>
    <dgm:cxn modelId="{1EBD9AFA-5D62-4C7D-9EBD-F8EF0BAB98E9}" type="presOf" srcId="{D488567E-F189-4BD7-9B4E-47DEF40166D8}" destId="{92749FEF-FD9B-4C9F-976D-12F56014E792}" srcOrd="0" destOrd="0" presId="urn:microsoft.com/office/officeart/2018/2/layout/IconCircleList"/>
    <dgm:cxn modelId="{B7E9084E-2997-43C1-A761-03B368887170}" type="presParOf" srcId="{20D0C317-F2B5-437B-A988-263F9B077927}" destId="{CDC5A88D-2B06-4214-94A3-F16A594351E2}" srcOrd="0" destOrd="0" presId="urn:microsoft.com/office/officeart/2018/2/layout/IconCircleList"/>
    <dgm:cxn modelId="{E753C35E-82BE-4694-8F07-3CF0AD0A7C64}" type="presParOf" srcId="{CDC5A88D-2B06-4214-94A3-F16A594351E2}" destId="{F04A6139-F163-4036-90E0-4A9494645FF8}" srcOrd="0" destOrd="0" presId="urn:microsoft.com/office/officeart/2018/2/layout/IconCircleList"/>
    <dgm:cxn modelId="{B4A88F64-388A-4C50-A6B7-B148DA2D853B}" type="presParOf" srcId="{F04A6139-F163-4036-90E0-4A9494645FF8}" destId="{049144A2-D98E-48FE-8ADE-2DAEE4D698D2}" srcOrd="0" destOrd="0" presId="urn:microsoft.com/office/officeart/2018/2/layout/IconCircleList"/>
    <dgm:cxn modelId="{A6A5CA76-CF00-48B7-B70D-6A9E4BC687D7}" type="presParOf" srcId="{F04A6139-F163-4036-90E0-4A9494645FF8}" destId="{8B152F73-8B63-436E-9F70-9BDFE3C533AA}" srcOrd="1" destOrd="0" presId="urn:microsoft.com/office/officeart/2018/2/layout/IconCircleList"/>
    <dgm:cxn modelId="{591EFA00-847D-4B14-A1B7-09F6028C3F7E}" type="presParOf" srcId="{F04A6139-F163-4036-90E0-4A9494645FF8}" destId="{535D4EBA-D14B-45A2-BD1B-D4689EFE7DAF}" srcOrd="2" destOrd="0" presId="urn:microsoft.com/office/officeart/2018/2/layout/IconCircleList"/>
    <dgm:cxn modelId="{5CF5B593-C25F-475E-919E-42BFFA0F9F2D}" type="presParOf" srcId="{F04A6139-F163-4036-90E0-4A9494645FF8}" destId="{6EDBB768-FA14-4AB2-A8D3-46A00D45FE7D}" srcOrd="3" destOrd="0" presId="urn:microsoft.com/office/officeart/2018/2/layout/IconCircleList"/>
    <dgm:cxn modelId="{A08786FC-E287-4A1D-9CA6-2802C6B49E49}" type="presParOf" srcId="{CDC5A88D-2B06-4214-94A3-F16A594351E2}" destId="{635188B2-0B20-48E8-9F7A-9C8E780518D1}" srcOrd="1" destOrd="0" presId="urn:microsoft.com/office/officeart/2018/2/layout/IconCircleList"/>
    <dgm:cxn modelId="{381667D9-8B86-4216-A0F9-45F18C43511D}" type="presParOf" srcId="{CDC5A88D-2B06-4214-94A3-F16A594351E2}" destId="{16983105-C091-4BB3-A7F2-0ADA136F63D5}" srcOrd="2" destOrd="0" presId="urn:microsoft.com/office/officeart/2018/2/layout/IconCircleList"/>
    <dgm:cxn modelId="{B0864AE3-515E-4378-8945-25DECF89E25A}" type="presParOf" srcId="{16983105-C091-4BB3-A7F2-0ADA136F63D5}" destId="{EEB73F89-0BD4-49D0-8D5C-DEEAAEBF3A6E}" srcOrd="0" destOrd="0" presId="urn:microsoft.com/office/officeart/2018/2/layout/IconCircleList"/>
    <dgm:cxn modelId="{BEB846CB-B8FD-44EB-93FE-04F98FD5DBB2}" type="presParOf" srcId="{16983105-C091-4BB3-A7F2-0ADA136F63D5}" destId="{FBCB2EF0-26DB-4C3D-8541-811B4D3F3F94}" srcOrd="1" destOrd="0" presId="urn:microsoft.com/office/officeart/2018/2/layout/IconCircleList"/>
    <dgm:cxn modelId="{E123B8B5-F58C-4CAC-988B-043D5D7269FD}" type="presParOf" srcId="{16983105-C091-4BB3-A7F2-0ADA136F63D5}" destId="{91DE8A3F-A60C-4D02-B33C-F983101540D9}" srcOrd="2" destOrd="0" presId="urn:microsoft.com/office/officeart/2018/2/layout/IconCircleList"/>
    <dgm:cxn modelId="{1102D63B-E784-4617-A0A6-0F2C5C4680F9}" type="presParOf" srcId="{16983105-C091-4BB3-A7F2-0ADA136F63D5}" destId="{FAECD1B0-049C-4CED-8671-68BB05CCC080}" srcOrd="3" destOrd="0" presId="urn:microsoft.com/office/officeart/2018/2/layout/IconCircleList"/>
    <dgm:cxn modelId="{7CE86753-5C69-4660-8AC4-A281AC217E66}" type="presParOf" srcId="{CDC5A88D-2B06-4214-94A3-F16A594351E2}" destId="{3906BDEA-452A-4EC0-B856-02DE32AC2A0F}" srcOrd="3" destOrd="0" presId="urn:microsoft.com/office/officeart/2018/2/layout/IconCircleList"/>
    <dgm:cxn modelId="{33EEF371-336C-4D63-8452-770BD44B5743}" type="presParOf" srcId="{CDC5A88D-2B06-4214-94A3-F16A594351E2}" destId="{69AD1C66-7D80-480E-B2DC-8B8E66E4411E}" srcOrd="4" destOrd="0" presId="urn:microsoft.com/office/officeart/2018/2/layout/IconCircleList"/>
    <dgm:cxn modelId="{DED9A237-0955-41AE-B78D-E23F44466634}" type="presParOf" srcId="{69AD1C66-7D80-480E-B2DC-8B8E66E4411E}" destId="{F672C23C-D8DA-4BE7-93B0-C0D911D14808}" srcOrd="0" destOrd="0" presId="urn:microsoft.com/office/officeart/2018/2/layout/IconCircleList"/>
    <dgm:cxn modelId="{2FAC7F1D-FF9D-49D0-8888-83C747F4F4FC}" type="presParOf" srcId="{69AD1C66-7D80-480E-B2DC-8B8E66E4411E}" destId="{B8FCCF8A-01CB-456A-B1B1-03815BB6787A}" srcOrd="1" destOrd="0" presId="urn:microsoft.com/office/officeart/2018/2/layout/IconCircleList"/>
    <dgm:cxn modelId="{D0054F7C-9A07-4A92-BB45-19C290C88A04}" type="presParOf" srcId="{69AD1C66-7D80-480E-B2DC-8B8E66E4411E}" destId="{D1437462-09D4-42E9-B41B-69331D3B4AB5}" srcOrd="2" destOrd="0" presId="urn:microsoft.com/office/officeart/2018/2/layout/IconCircleList"/>
    <dgm:cxn modelId="{6F25BD26-8ECE-4D63-BF68-F98CF3F633DF}" type="presParOf" srcId="{69AD1C66-7D80-480E-B2DC-8B8E66E4411E}" destId="{92749FEF-FD9B-4C9F-976D-12F56014E792}" srcOrd="3" destOrd="0" presId="urn:microsoft.com/office/officeart/2018/2/layout/IconCircleList"/>
    <dgm:cxn modelId="{2E8738B3-AE92-4E24-8C02-AB287349DB88}" type="presParOf" srcId="{CDC5A88D-2B06-4214-94A3-F16A594351E2}" destId="{A27AEC31-3D02-4BC9-B3EE-D2E83FF922A7}" srcOrd="5" destOrd="0" presId="urn:microsoft.com/office/officeart/2018/2/layout/IconCircleList"/>
    <dgm:cxn modelId="{7A1D0F3C-E575-4FA3-A131-21CAC0C25E9A}" type="presParOf" srcId="{CDC5A88D-2B06-4214-94A3-F16A594351E2}" destId="{529E5C46-1383-4DEB-833E-260151016EBF}" srcOrd="6" destOrd="0" presId="urn:microsoft.com/office/officeart/2018/2/layout/IconCircleList"/>
    <dgm:cxn modelId="{44BBEA19-EB5B-4EA3-B386-598AB0B3CFDD}" type="presParOf" srcId="{529E5C46-1383-4DEB-833E-260151016EBF}" destId="{C65B8342-FE96-45F1-AD70-748DA76DA169}" srcOrd="0" destOrd="0" presId="urn:microsoft.com/office/officeart/2018/2/layout/IconCircleList"/>
    <dgm:cxn modelId="{C68624F4-7607-4722-AC06-603A760AE1AD}" type="presParOf" srcId="{529E5C46-1383-4DEB-833E-260151016EBF}" destId="{1E3BD08E-4FE3-4081-B794-877012EF8662}" srcOrd="1" destOrd="0" presId="urn:microsoft.com/office/officeart/2018/2/layout/IconCircleList"/>
    <dgm:cxn modelId="{4E2B92DB-BF84-4546-B6CD-1EC594AA0CA2}" type="presParOf" srcId="{529E5C46-1383-4DEB-833E-260151016EBF}" destId="{BD3D4C1F-A1AB-4B45-A1F7-0F2288A15483}" srcOrd="2" destOrd="0" presId="urn:microsoft.com/office/officeart/2018/2/layout/IconCircleList"/>
    <dgm:cxn modelId="{C9F7DD98-D981-4130-A6D9-90F5F716211E}" type="presParOf" srcId="{529E5C46-1383-4DEB-833E-260151016EBF}" destId="{81AE5100-35A1-405A-8C0F-C42DAD2DD0E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A2FAF2-AD2C-4AFB-85D3-09C78E037602}"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1BFF8C8A-2D45-4F27-9D2F-4AEE37E5A46E}">
      <dgm:prSet custT="1"/>
      <dgm:spPr/>
      <dgm:t>
        <a:bodyPr/>
        <a:lstStyle/>
        <a:p>
          <a:r>
            <a:rPr lang="en-US" sz="1600" dirty="0"/>
            <a:t>Management needs a clear plan so it needs to be thought out and have materials ready in printed form</a:t>
          </a:r>
        </a:p>
      </dgm:t>
    </dgm:pt>
    <dgm:pt modelId="{76E880B5-B4D8-431F-B465-895AD1355084}" type="parTrans" cxnId="{57E88DC1-8FA5-4E33-88FE-71FE9E41C696}">
      <dgm:prSet/>
      <dgm:spPr/>
      <dgm:t>
        <a:bodyPr/>
        <a:lstStyle/>
        <a:p>
          <a:endParaRPr lang="en-US"/>
        </a:p>
      </dgm:t>
    </dgm:pt>
    <dgm:pt modelId="{AFF91271-275B-4A5A-A7FC-EDC649F3FE1A}" type="sibTrans" cxnId="{57E88DC1-8FA5-4E33-88FE-71FE9E41C696}">
      <dgm:prSet/>
      <dgm:spPr/>
      <dgm:t>
        <a:bodyPr/>
        <a:lstStyle/>
        <a:p>
          <a:endParaRPr lang="en-US"/>
        </a:p>
      </dgm:t>
    </dgm:pt>
    <dgm:pt modelId="{F26E41CB-4BE4-4602-BACA-C78481AAE794}">
      <dgm:prSet/>
      <dgm:spPr/>
      <dgm:t>
        <a:bodyPr/>
        <a:lstStyle/>
        <a:p>
          <a:r>
            <a:rPr lang="en-US"/>
            <a:t>They need to follow up with the most appropriate staff regularly</a:t>
          </a:r>
        </a:p>
      </dgm:t>
    </dgm:pt>
    <dgm:pt modelId="{C2D95973-3FE6-43E0-BF1C-A2243D220235}" type="parTrans" cxnId="{0C87402A-E728-43B5-9B35-9EA89DA03528}">
      <dgm:prSet/>
      <dgm:spPr/>
      <dgm:t>
        <a:bodyPr/>
        <a:lstStyle/>
        <a:p>
          <a:endParaRPr lang="en-US"/>
        </a:p>
      </dgm:t>
    </dgm:pt>
    <dgm:pt modelId="{9D5E1252-23E5-4FF7-A753-6F515FF2EFD7}" type="sibTrans" cxnId="{0C87402A-E728-43B5-9B35-9EA89DA03528}">
      <dgm:prSet/>
      <dgm:spPr/>
      <dgm:t>
        <a:bodyPr/>
        <a:lstStyle/>
        <a:p>
          <a:endParaRPr lang="en-US"/>
        </a:p>
      </dgm:t>
    </dgm:pt>
    <dgm:pt modelId="{25156BDE-A0BD-44B0-8004-8D2E791B2132}">
      <dgm:prSet/>
      <dgm:spPr/>
      <dgm:t>
        <a:bodyPr/>
        <a:lstStyle/>
        <a:p>
          <a:r>
            <a:rPr lang="en-US"/>
            <a:t>Owners need to practice what they preach when they are in the tasting room</a:t>
          </a:r>
        </a:p>
      </dgm:t>
    </dgm:pt>
    <dgm:pt modelId="{431BD132-615A-4137-B491-A78C046B5B4E}" type="parTrans" cxnId="{1684EAE3-DBEE-4F57-88DA-C0D857A8CF22}">
      <dgm:prSet/>
      <dgm:spPr/>
      <dgm:t>
        <a:bodyPr/>
        <a:lstStyle/>
        <a:p>
          <a:endParaRPr lang="en-US"/>
        </a:p>
      </dgm:t>
    </dgm:pt>
    <dgm:pt modelId="{E222852E-F377-49D4-BEAC-22C2F669A31B}" type="sibTrans" cxnId="{1684EAE3-DBEE-4F57-88DA-C0D857A8CF22}">
      <dgm:prSet/>
      <dgm:spPr/>
      <dgm:t>
        <a:bodyPr/>
        <a:lstStyle/>
        <a:p>
          <a:endParaRPr lang="en-US"/>
        </a:p>
      </dgm:t>
    </dgm:pt>
    <dgm:pt modelId="{F77DF7A5-5D0D-4C7B-BD32-B77F306D7C0B}">
      <dgm:prSet/>
      <dgm:spPr/>
      <dgm:t>
        <a:bodyPr/>
        <a:lstStyle/>
        <a:p>
          <a:r>
            <a:rPr lang="en-US"/>
            <a:t>Think about rewards [or at least recognition] for staff if it makes sense</a:t>
          </a:r>
        </a:p>
      </dgm:t>
    </dgm:pt>
    <dgm:pt modelId="{318B35C9-9BE7-414F-9BC5-B59EE298C549}" type="parTrans" cxnId="{ADB10B18-C49F-48E8-90BE-8BCD6D9B9869}">
      <dgm:prSet/>
      <dgm:spPr/>
      <dgm:t>
        <a:bodyPr/>
        <a:lstStyle/>
        <a:p>
          <a:endParaRPr lang="en-US"/>
        </a:p>
      </dgm:t>
    </dgm:pt>
    <dgm:pt modelId="{EE4E3B54-CCEB-4715-AD55-18371296EA52}" type="sibTrans" cxnId="{ADB10B18-C49F-48E8-90BE-8BCD6D9B9869}">
      <dgm:prSet/>
      <dgm:spPr/>
      <dgm:t>
        <a:bodyPr/>
        <a:lstStyle/>
        <a:p>
          <a:endParaRPr lang="en-US"/>
        </a:p>
      </dgm:t>
    </dgm:pt>
    <dgm:pt modelId="{45D5B357-3C5B-4331-81ED-BF12E0CAD5A0}">
      <dgm:prSet/>
      <dgm:spPr/>
      <dgm:t>
        <a:bodyPr/>
        <a:lstStyle/>
        <a:p>
          <a:r>
            <a:rPr lang="en-US"/>
            <a:t>Always remembering you are doing it FOR your customers – not TO them</a:t>
          </a:r>
        </a:p>
      </dgm:t>
    </dgm:pt>
    <dgm:pt modelId="{EEFA70C6-2D82-47BD-A111-20B74B6DA9A5}" type="parTrans" cxnId="{C79351DF-BFD3-43E8-B9A6-F7B3C698766B}">
      <dgm:prSet/>
      <dgm:spPr/>
      <dgm:t>
        <a:bodyPr/>
        <a:lstStyle/>
        <a:p>
          <a:endParaRPr lang="en-US"/>
        </a:p>
      </dgm:t>
    </dgm:pt>
    <dgm:pt modelId="{3C860609-682B-48FE-92AF-EA847C2E559D}" type="sibTrans" cxnId="{C79351DF-BFD3-43E8-B9A6-F7B3C698766B}">
      <dgm:prSet/>
      <dgm:spPr/>
      <dgm:t>
        <a:bodyPr/>
        <a:lstStyle/>
        <a:p>
          <a:endParaRPr lang="en-US"/>
        </a:p>
      </dgm:t>
    </dgm:pt>
    <dgm:pt modelId="{4A9F84F7-7347-4CA5-B437-B542E484CC18}" type="pres">
      <dgm:prSet presAssocID="{52A2FAF2-AD2C-4AFB-85D3-09C78E037602}" presName="vert0" presStyleCnt="0">
        <dgm:presLayoutVars>
          <dgm:dir/>
          <dgm:animOne val="branch"/>
          <dgm:animLvl val="lvl"/>
        </dgm:presLayoutVars>
      </dgm:prSet>
      <dgm:spPr/>
    </dgm:pt>
    <dgm:pt modelId="{C267076C-41B6-4416-9821-DF13CF0CB960}" type="pres">
      <dgm:prSet presAssocID="{1BFF8C8A-2D45-4F27-9D2F-4AEE37E5A46E}" presName="thickLine" presStyleLbl="alignNode1" presStyleIdx="0" presStyleCnt="5"/>
      <dgm:spPr/>
    </dgm:pt>
    <dgm:pt modelId="{D05D5269-306D-4FF6-9EEA-A5CED7CEBE4D}" type="pres">
      <dgm:prSet presAssocID="{1BFF8C8A-2D45-4F27-9D2F-4AEE37E5A46E}" presName="horz1" presStyleCnt="0"/>
      <dgm:spPr/>
    </dgm:pt>
    <dgm:pt modelId="{28E7EBD0-C57C-4648-A30B-4A42F16FFFB1}" type="pres">
      <dgm:prSet presAssocID="{1BFF8C8A-2D45-4F27-9D2F-4AEE37E5A46E}" presName="tx1" presStyleLbl="revTx" presStyleIdx="0" presStyleCnt="5"/>
      <dgm:spPr/>
    </dgm:pt>
    <dgm:pt modelId="{A400F4FE-7532-4090-AF05-9D2C705118F5}" type="pres">
      <dgm:prSet presAssocID="{1BFF8C8A-2D45-4F27-9D2F-4AEE37E5A46E}" presName="vert1" presStyleCnt="0"/>
      <dgm:spPr/>
    </dgm:pt>
    <dgm:pt modelId="{E3A9FC45-EA46-4341-9CF3-7FC53481B44D}" type="pres">
      <dgm:prSet presAssocID="{F26E41CB-4BE4-4602-BACA-C78481AAE794}" presName="thickLine" presStyleLbl="alignNode1" presStyleIdx="1" presStyleCnt="5"/>
      <dgm:spPr/>
    </dgm:pt>
    <dgm:pt modelId="{50F52534-3D3B-4739-8633-5FF131907CA1}" type="pres">
      <dgm:prSet presAssocID="{F26E41CB-4BE4-4602-BACA-C78481AAE794}" presName="horz1" presStyleCnt="0"/>
      <dgm:spPr/>
    </dgm:pt>
    <dgm:pt modelId="{2F2E33D9-F9A1-42CC-A5F0-E428E98EB284}" type="pres">
      <dgm:prSet presAssocID="{F26E41CB-4BE4-4602-BACA-C78481AAE794}" presName="tx1" presStyleLbl="revTx" presStyleIdx="1" presStyleCnt="5"/>
      <dgm:spPr/>
    </dgm:pt>
    <dgm:pt modelId="{D94E7015-DBD9-44D6-A0A1-CE203CC83452}" type="pres">
      <dgm:prSet presAssocID="{F26E41CB-4BE4-4602-BACA-C78481AAE794}" presName="vert1" presStyleCnt="0"/>
      <dgm:spPr/>
    </dgm:pt>
    <dgm:pt modelId="{4ABBB626-73C0-4CF0-9793-B147C0F784EB}" type="pres">
      <dgm:prSet presAssocID="{25156BDE-A0BD-44B0-8004-8D2E791B2132}" presName="thickLine" presStyleLbl="alignNode1" presStyleIdx="2" presStyleCnt="5"/>
      <dgm:spPr/>
    </dgm:pt>
    <dgm:pt modelId="{D353B692-5F4B-40AD-A37A-1C604EEC916C}" type="pres">
      <dgm:prSet presAssocID="{25156BDE-A0BD-44B0-8004-8D2E791B2132}" presName="horz1" presStyleCnt="0"/>
      <dgm:spPr/>
    </dgm:pt>
    <dgm:pt modelId="{72850C54-5B0B-4E18-A825-EA827A12A2D3}" type="pres">
      <dgm:prSet presAssocID="{25156BDE-A0BD-44B0-8004-8D2E791B2132}" presName="tx1" presStyleLbl="revTx" presStyleIdx="2" presStyleCnt="5"/>
      <dgm:spPr/>
    </dgm:pt>
    <dgm:pt modelId="{2E2B7023-066A-410D-9E5D-9C3D2B3821E6}" type="pres">
      <dgm:prSet presAssocID="{25156BDE-A0BD-44B0-8004-8D2E791B2132}" presName="vert1" presStyleCnt="0"/>
      <dgm:spPr/>
    </dgm:pt>
    <dgm:pt modelId="{EC8B2EA5-D2C5-48D3-BB8A-0075306CEB92}" type="pres">
      <dgm:prSet presAssocID="{F77DF7A5-5D0D-4C7B-BD32-B77F306D7C0B}" presName="thickLine" presStyleLbl="alignNode1" presStyleIdx="3" presStyleCnt="5"/>
      <dgm:spPr/>
    </dgm:pt>
    <dgm:pt modelId="{95CBFCCE-3A8E-4959-88EC-DF7BFE78317B}" type="pres">
      <dgm:prSet presAssocID="{F77DF7A5-5D0D-4C7B-BD32-B77F306D7C0B}" presName="horz1" presStyleCnt="0"/>
      <dgm:spPr/>
    </dgm:pt>
    <dgm:pt modelId="{9D385BF1-6D37-4E76-B91D-25BDEA401AB3}" type="pres">
      <dgm:prSet presAssocID="{F77DF7A5-5D0D-4C7B-BD32-B77F306D7C0B}" presName="tx1" presStyleLbl="revTx" presStyleIdx="3" presStyleCnt="5"/>
      <dgm:spPr/>
    </dgm:pt>
    <dgm:pt modelId="{9555FAB9-3839-4861-8BA6-67E34AC81027}" type="pres">
      <dgm:prSet presAssocID="{F77DF7A5-5D0D-4C7B-BD32-B77F306D7C0B}" presName="vert1" presStyleCnt="0"/>
      <dgm:spPr/>
    </dgm:pt>
    <dgm:pt modelId="{645F9C35-DF21-448A-83CD-0A236BC7DB55}" type="pres">
      <dgm:prSet presAssocID="{45D5B357-3C5B-4331-81ED-BF12E0CAD5A0}" presName="thickLine" presStyleLbl="alignNode1" presStyleIdx="4" presStyleCnt="5"/>
      <dgm:spPr/>
    </dgm:pt>
    <dgm:pt modelId="{4694D64C-5EAA-469F-8147-4F02EF8F755F}" type="pres">
      <dgm:prSet presAssocID="{45D5B357-3C5B-4331-81ED-BF12E0CAD5A0}" presName="horz1" presStyleCnt="0"/>
      <dgm:spPr/>
    </dgm:pt>
    <dgm:pt modelId="{0F9D056E-825C-475F-865A-2E69185E3843}" type="pres">
      <dgm:prSet presAssocID="{45D5B357-3C5B-4331-81ED-BF12E0CAD5A0}" presName="tx1" presStyleLbl="revTx" presStyleIdx="4" presStyleCnt="5"/>
      <dgm:spPr/>
    </dgm:pt>
    <dgm:pt modelId="{8F0143EC-0847-4CB5-9D59-85995B80F8D0}" type="pres">
      <dgm:prSet presAssocID="{45D5B357-3C5B-4331-81ED-BF12E0CAD5A0}" presName="vert1" presStyleCnt="0"/>
      <dgm:spPr/>
    </dgm:pt>
  </dgm:ptLst>
  <dgm:cxnLst>
    <dgm:cxn modelId="{037AB00E-12A1-4CCF-BF60-D36BA6931ADA}" type="presOf" srcId="{F26E41CB-4BE4-4602-BACA-C78481AAE794}" destId="{2F2E33D9-F9A1-42CC-A5F0-E428E98EB284}" srcOrd="0" destOrd="0" presId="urn:microsoft.com/office/officeart/2008/layout/LinedList"/>
    <dgm:cxn modelId="{ADB10B18-C49F-48E8-90BE-8BCD6D9B9869}" srcId="{52A2FAF2-AD2C-4AFB-85D3-09C78E037602}" destId="{F77DF7A5-5D0D-4C7B-BD32-B77F306D7C0B}" srcOrd="3" destOrd="0" parTransId="{318B35C9-9BE7-414F-9BC5-B59EE298C549}" sibTransId="{EE4E3B54-CCEB-4715-AD55-18371296EA52}"/>
    <dgm:cxn modelId="{0C87402A-E728-43B5-9B35-9EA89DA03528}" srcId="{52A2FAF2-AD2C-4AFB-85D3-09C78E037602}" destId="{F26E41CB-4BE4-4602-BACA-C78481AAE794}" srcOrd="1" destOrd="0" parTransId="{C2D95973-3FE6-43E0-BF1C-A2243D220235}" sibTransId="{9D5E1252-23E5-4FF7-A753-6F515FF2EFD7}"/>
    <dgm:cxn modelId="{6732942D-B330-4152-8E5B-2A1FB8F855C5}" type="presOf" srcId="{45D5B357-3C5B-4331-81ED-BF12E0CAD5A0}" destId="{0F9D056E-825C-475F-865A-2E69185E3843}" srcOrd="0" destOrd="0" presId="urn:microsoft.com/office/officeart/2008/layout/LinedList"/>
    <dgm:cxn modelId="{751BEC42-7ADF-4E2C-9646-C424EB00444E}" type="presOf" srcId="{52A2FAF2-AD2C-4AFB-85D3-09C78E037602}" destId="{4A9F84F7-7347-4CA5-B437-B542E484CC18}" srcOrd="0" destOrd="0" presId="urn:microsoft.com/office/officeart/2008/layout/LinedList"/>
    <dgm:cxn modelId="{5CF20763-4FD0-43C7-BA8A-98D935BF978F}" type="presOf" srcId="{25156BDE-A0BD-44B0-8004-8D2E791B2132}" destId="{72850C54-5B0B-4E18-A825-EA827A12A2D3}" srcOrd="0" destOrd="0" presId="urn:microsoft.com/office/officeart/2008/layout/LinedList"/>
    <dgm:cxn modelId="{64483D57-0F06-4B72-A366-D9A22DA72470}" type="presOf" srcId="{F77DF7A5-5D0D-4C7B-BD32-B77F306D7C0B}" destId="{9D385BF1-6D37-4E76-B91D-25BDEA401AB3}" srcOrd="0" destOrd="0" presId="urn:microsoft.com/office/officeart/2008/layout/LinedList"/>
    <dgm:cxn modelId="{FE788D82-65D8-46FB-A4A1-35CC79B9F765}" type="presOf" srcId="{1BFF8C8A-2D45-4F27-9D2F-4AEE37E5A46E}" destId="{28E7EBD0-C57C-4648-A30B-4A42F16FFFB1}" srcOrd="0" destOrd="0" presId="urn:microsoft.com/office/officeart/2008/layout/LinedList"/>
    <dgm:cxn modelId="{57E88DC1-8FA5-4E33-88FE-71FE9E41C696}" srcId="{52A2FAF2-AD2C-4AFB-85D3-09C78E037602}" destId="{1BFF8C8A-2D45-4F27-9D2F-4AEE37E5A46E}" srcOrd="0" destOrd="0" parTransId="{76E880B5-B4D8-431F-B465-895AD1355084}" sibTransId="{AFF91271-275B-4A5A-A7FC-EDC649F3FE1A}"/>
    <dgm:cxn modelId="{C79351DF-BFD3-43E8-B9A6-F7B3C698766B}" srcId="{52A2FAF2-AD2C-4AFB-85D3-09C78E037602}" destId="{45D5B357-3C5B-4331-81ED-BF12E0CAD5A0}" srcOrd="4" destOrd="0" parTransId="{EEFA70C6-2D82-47BD-A111-20B74B6DA9A5}" sibTransId="{3C860609-682B-48FE-92AF-EA847C2E559D}"/>
    <dgm:cxn modelId="{1684EAE3-DBEE-4F57-88DA-C0D857A8CF22}" srcId="{52A2FAF2-AD2C-4AFB-85D3-09C78E037602}" destId="{25156BDE-A0BD-44B0-8004-8D2E791B2132}" srcOrd="2" destOrd="0" parTransId="{431BD132-615A-4137-B491-A78C046B5B4E}" sibTransId="{E222852E-F377-49D4-BEAC-22C2F669A31B}"/>
    <dgm:cxn modelId="{B5371B18-BC0D-4B35-AC95-79A14C3FB3AF}" type="presParOf" srcId="{4A9F84F7-7347-4CA5-B437-B542E484CC18}" destId="{C267076C-41B6-4416-9821-DF13CF0CB960}" srcOrd="0" destOrd="0" presId="urn:microsoft.com/office/officeart/2008/layout/LinedList"/>
    <dgm:cxn modelId="{CCCC4224-EAF1-4A23-8010-4A59FA4392A0}" type="presParOf" srcId="{4A9F84F7-7347-4CA5-B437-B542E484CC18}" destId="{D05D5269-306D-4FF6-9EEA-A5CED7CEBE4D}" srcOrd="1" destOrd="0" presId="urn:microsoft.com/office/officeart/2008/layout/LinedList"/>
    <dgm:cxn modelId="{08A544F5-281A-4EDD-A447-A39F75533E4C}" type="presParOf" srcId="{D05D5269-306D-4FF6-9EEA-A5CED7CEBE4D}" destId="{28E7EBD0-C57C-4648-A30B-4A42F16FFFB1}" srcOrd="0" destOrd="0" presId="urn:microsoft.com/office/officeart/2008/layout/LinedList"/>
    <dgm:cxn modelId="{619C07FF-B0FF-4B80-9F2D-1574C533A110}" type="presParOf" srcId="{D05D5269-306D-4FF6-9EEA-A5CED7CEBE4D}" destId="{A400F4FE-7532-4090-AF05-9D2C705118F5}" srcOrd="1" destOrd="0" presId="urn:microsoft.com/office/officeart/2008/layout/LinedList"/>
    <dgm:cxn modelId="{9A2BFA50-5029-4540-AE95-CFB66DD0E40E}" type="presParOf" srcId="{4A9F84F7-7347-4CA5-B437-B542E484CC18}" destId="{E3A9FC45-EA46-4341-9CF3-7FC53481B44D}" srcOrd="2" destOrd="0" presId="urn:microsoft.com/office/officeart/2008/layout/LinedList"/>
    <dgm:cxn modelId="{EEE37FBD-4962-4E5D-8A04-64D846A08508}" type="presParOf" srcId="{4A9F84F7-7347-4CA5-B437-B542E484CC18}" destId="{50F52534-3D3B-4739-8633-5FF131907CA1}" srcOrd="3" destOrd="0" presId="urn:microsoft.com/office/officeart/2008/layout/LinedList"/>
    <dgm:cxn modelId="{3C88B27D-42B1-44BA-A5DB-F566C9ABE9D0}" type="presParOf" srcId="{50F52534-3D3B-4739-8633-5FF131907CA1}" destId="{2F2E33D9-F9A1-42CC-A5F0-E428E98EB284}" srcOrd="0" destOrd="0" presId="urn:microsoft.com/office/officeart/2008/layout/LinedList"/>
    <dgm:cxn modelId="{F91953BC-B8C7-47BA-9C14-98CE65412CB5}" type="presParOf" srcId="{50F52534-3D3B-4739-8633-5FF131907CA1}" destId="{D94E7015-DBD9-44D6-A0A1-CE203CC83452}" srcOrd="1" destOrd="0" presId="urn:microsoft.com/office/officeart/2008/layout/LinedList"/>
    <dgm:cxn modelId="{B35726CB-B2AB-4E6F-A708-5695F5194544}" type="presParOf" srcId="{4A9F84F7-7347-4CA5-B437-B542E484CC18}" destId="{4ABBB626-73C0-4CF0-9793-B147C0F784EB}" srcOrd="4" destOrd="0" presId="urn:microsoft.com/office/officeart/2008/layout/LinedList"/>
    <dgm:cxn modelId="{8A1101AD-7254-44FD-ABAA-ED00C8E18368}" type="presParOf" srcId="{4A9F84F7-7347-4CA5-B437-B542E484CC18}" destId="{D353B692-5F4B-40AD-A37A-1C604EEC916C}" srcOrd="5" destOrd="0" presId="urn:microsoft.com/office/officeart/2008/layout/LinedList"/>
    <dgm:cxn modelId="{7A8B8E1D-BD15-46C3-BA16-D55E1DD5CC03}" type="presParOf" srcId="{D353B692-5F4B-40AD-A37A-1C604EEC916C}" destId="{72850C54-5B0B-4E18-A825-EA827A12A2D3}" srcOrd="0" destOrd="0" presId="urn:microsoft.com/office/officeart/2008/layout/LinedList"/>
    <dgm:cxn modelId="{A102E4A6-FF16-4C81-B847-7228196DA36D}" type="presParOf" srcId="{D353B692-5F4B-40AD-A37A-1C604EEC916C}" destId="{2E2B7023-066A-410D-9E5D-9C3D2B3821E6}" srcOrd="1" destOrd="0" presId="urn:microsoft.com/office/officeart/2008/layout/LinedList"/>
    <dgm:cxn modelId="{E7F37A74-9266-4251-A7B4-FA6159433BD1}" type="presParOf" srcId="{4A9F84F7-7347-4CA5-B437-B542E484CC18}" destId="{EC8B2EA5-D2C5-48D3-BB8A-0075306CEB92}" srcOrd="6" destOrd="0" presId="urn:microsoft.com/office/officeart/2008/layout/LinedList"/>
    <dgm:cxn modelId="{4826D188-27CB-4756-8A59-468FC605C25F}" type="presParOf" srcId="{4A9F84F7-7347-4CA5-B437-B542E484CC18}" destId="{95CBFCCE-3A8E-4959-88EC-DF7BFE78317B}" srcOrd="7" destOrd="0" presId="urn:microsoft.com/office/officeart/2008/layout/LinedList"/>
    <dgm:cxn modelId="{CD18C19E-99E9-4CC7-B0DB-C9FDBDEA11E3}" type="presParOf" srcId="{95CBFCCE-3A8E-4959-88EC-DF7BFE78317B}" destId="{9D385BF1-6D37-4E76-B91D-25BDEA401AB3}" srcOrd="0" destOrd="0" presId="urn:microsoft.com/office/officeart/2008/layout/LinedList"/>
    <dgm:cxn modelId="{DE9A77D2-FC97-4284-89F6-38D45712F63A}" type="presParOf" srcId="{95CBFCCE-3A8E-4959-88EC-DF7BFE78317B}" destId="{9555FAB9-3839-4861-8BA6-67E34AC81027}" srcOrd="1" destOrd="0" presId="urn:microsoft.com/office/officeart/2008/layout/LinedList"/>
    <dgm:cxn modelId="{01F223BE-F0CF-40E5-B0B6-4CFB0FF1DD92}" type="presParOf" srcId="{4A9F84F7-7347-4CA5-B437-B542E484CC18}" destId="{645F9C35-DF21-448A-83CD-0A236BC7DB55}" srcOrd="8" destOrd="0" presId="urn:microsoft.com/office/officeart/2008/layout/LinedList"/>
    <dgm:cxn modelId="{30A270E8-EDD6-48DB-A3A3-14EE9BCA63B4}" type="presParOf" srcId="{4A9F84F7-7347-4CA5-B437-B542E484CC18}" destId="{4694D64C-5EAA-469F-8147-4F02EF8F755F}" srcOrd="9" destOrd="0" presId="urn:microsoft.com/office/officeart/2008/layout/LinedList"/>
    <dgm:cxn modelId="{1217B551-AE4A-4AAB-8A30-D53CC69846B3}" type="presParOf" srcId="{4694D64C-5EAA-469F-8147-4F02EF8F755F}" destId="{0F9D056E-825C-475F-865A-2E69185E3843}" srcOrd="0" destOrd="0" presId="urn:microsoft.com/office/officeart/2008/layout/LinedList"/>
    <dgm:cxn modelId="{C3732942-1F75-40FF-8585-AB59FF955364}" type="presParOf" srcId="{4694D64C-5EAA-469F-8147-4F02EF8F755F}" destId="{8F0143EC-0847-4CB5-9D59-85995B80F8D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E2C41F-7947-4957-B92E-493CD1B1254E}" type="doc">
      <dgm:prSet loTypeId="urn:microsoft.com/office/officeart/2016/7/layout/RepeatingBendingProcessNew" loCatId="process" qsTypeId="urn:microsoft.com/office/officeart/2005/8/quickstyle/simple4" qsCatId="simple" csTypeId="urn:microsoft.com/office/officeart/2005/8/colors/accent6_2" csCatId="accent6"/>
      <dgm:spPr/>
      <dgm:t>
        <a:bodyPr/>
        <a:lstStyle/>
        <a:p>
          <a:endParaRPr lang="en-US"/>
        </a:p>
      </dgm:t>
    </dgm:pt>
    <dgm:pt modelId="{91B8F12E-B053-444E-BC3C-7EFD31ACA17E}">
      <dgm:prSet/>
      <dgm:spPr/>
      <dgm:t>
        <a:bodyPr/>
        <a:lstStyle/>
        <a:p>
          <a:r>
            <a:rPr lang="en-US"/>
            <a:t>Takes time and planning on the part of management</a:t>
          </a:r>
        </a:p>
      </dgm:t>
    </dgm:pt>
    <dgm:pt modelId="{13450946-0214-45CE-B2B6-072E442E7C7A}" type="parTrans" cxnId="{82CAA12E-0033-4572-84F8-739D356DC28C}">
      <dgm:prSet/>
      <dgm:spPr/>
      <dgm:t>
        <a:bodyPr/>
        <a:lstStyle/>
        <a:p>
          <a:endParaRPr lang="en-US"/>
        </a:p>
      </dgm:t>
    </dgm:pt>
    <dgm:pt modelId="{D1C2D55E-3ACE-4457-9DC2-AD11B14B4DEF}" type="sibTrans" cxnId="{82CAA12E-0033-4572-84F8-739D356DC28C}">
      <dgm:prSet/>
      <dgm:spPr/>
      <dgm:t>
        <a:bodyPr/>
        <a:lstStyle/>
        <a:p>
          <a:endParaRPr lang="en-US"/>
        </a:p>
      </dgm:t>
    </dgm:pt>
    <dgm:pt modelId="{C3FE2467-67FB-4637-AC79-B8EED94A27D9}">
      <dgm:prSet/>
      <dgm:spPr/>
      <dgm:t>
        <a:bodyPr/>
        <a:lstStyle/>
        <a:p>
          <a:r>
            <a:rPr lang="en-US"/>
            <a:t>Impossible on busy days</a:t>
          </a:r>
        </a:p>
      </dgm:t>
    </dgm:pt>
    <dgm:pt modelId="{3B7FB539-BC02-461C-A8FA-212CB7502332}" type="parTrans" cxnId="{0CBBE888-BB84-4ED8-9F59-1561E745964A}">
      <dgm:prSet/>
      <dgm:spPr/>
      <dgm:t>
        <a:bodyPr/>
        <a:lstStyle/>
        <a:p>
          <a:endParaRPr lang="en-US"/>
        </a:p>
      </dgm:t>
    </dgm:pt>
    <dgm:pt modelId="{528D5A7D-9D8E-449B-9316-BD763ED2934D}" type="sibTrans" cxnId="{0CBBE888-BB84-4ED8-9F59-1561E745964A}">
      <dgm:prSet/>
      <dgm:spPr/>
      <dgm:t>
        <a:bodyPr/>
        <a:lstStyle/>
        <a:p>
          <a:endParaRPr lang="en-US"/>
        </a:p>
      </dgm:t>
    </dgm:pt>
    <dgm:pt modelId="{59020537-3846-444C-941C-89C292432D6C}">
      <dgm:prSet/>
      <dgm:spPr/>
      <dgm:t>
        <a:bodyPr/>
        <a:lstStyle/>
        <a:p>
          <a:r>
            <a:rPr lang="en-US"/>
            <a:t>Takes time to keep reinforcing the efficacy</a:t>
          </a:r>
        </a:p>
      </dgm:t>
    </dgm:pt>
    <dgm:pt modelId="{766B7C55-1842-4B56-9C25-986AEF544A70}" type="parTrans" cxnId="{76CA7362-7B7F-4218-99A8-6C398054E14A}">
      <dgm:prSet/>
      <dgm:spPr/>
      <dgm:t>
        <a:bodyPr/>
        <a:lstStyle/>
        <a:p>
          <a:endParaRPr lang="en-US"/>
        </a:p>
      </dgm:t>
    </dgm:pt>
    <dgm:pt modelId="{AF3332E8-99B3-4B37-A96F-121212B12EA5}" type="sibTrans" cxnId="{76CA7362-7B7F-4218-99A8-6C398054E14A}">
      <dgm:prSet/>
      <dgm:spPr/>
      <dgm:t>
        <a:bodyPr/>
        <a:lstStyle/>
        <a:p>
          <a:endParaRPr lang="en-US"/>
        </a:p>
      </dgm:t>
    </dgm:pt>
    <dgm:pt modelId="{0E10A5C2-EFAD-47BF-92C7-946531DBE6C2}">
      <dgm:prSet/>
      <dgm:spPr/>
      <dgm:t>
        <a:bodyPr/>
        <a:lstStyle/>
        <a:p>
          <a:r>
            <a:rPr lang="en-US"/>
            <a:t>Not all your staff will have the same selling styles</a:t>
          </a:r>
        </a:p>
      </dgm:t>
    </dgm:pt>
    <dgm:pt modelId="{8B9BFC2D-2C22-4353-A01C-70E408521767}" type="parTrans" cxnId="{BF6FBA35-54D4-4351-B55E-29418234CCFD}">
      <dgm:prSet/>
      <dgm:spPr/>
      <dgm:t>
        <a:bodyPr/>
        <a:lstStyle/>
        <a:p>
          <a:endParaRPr lang="en-US"/>
        </a:p>
      </dgm:t>
    </dgm:pt>
    <dgm:pt modelId="{6B6E9F9E-BD67-4AC4-9861-D1D6005EA25A}" type="sibTrans" cxnId="{BF6FBA35-54D4-4351-B55E-29418234CCFD}">
      <dgm:prSet/>
      <dgm:spPr/>
      <dgm:t>
        <a:bodyPr/>
        <a:lstStyle/>
        <a:p>
          <a:endParaRPr lang="en-US"/>
        </a:p>
      </dgm:t>
    </dgm:pt>
    <dgm:pt modelId="{E469DFF9-AB87-4373-AB89-6F705A3B43D0}">
      <dgm:prSet/>
      <dgm:spPr/>
      <dgm:t>
        <a:bodyPr/>
        <a:lstStyle/>
        <a:p>
          <a:r>
            <a:rPr lang="en-US"/>
            <a:t>Important to keep it natural, not ‘pushy’</a:t>
          </a:r>
        </a:p>
      </dgm:t>
    </dgm:pt>
    <dgm:pt modelId="{2EBBB337-BFA0-4319-9706-950718C46918}" type="parTrans" cxnId="{F4A133B0-F7D9-4E47-9B7B-9DFE9B63607A}">
      <dgm:prSet/>
      <dgm:spPr/>
      <dgm:t>
        <a:bodyPr/>
        <a:lstStyle/>
        <a:p>
          <a:endParaRPr lang="en-US"/>
        </a:p>
      </dgm:t>
    </dgm:pt>
    <dgm:pt modelId="{BDDFA40D-59C0-4716-B6F1-C974F0B9C9B7}" type="sibTrans" cxnId="{F4A133B0-F7D9-4E47-9B7B-9DFE9B63607A}">
      <dgm:prSet/>
      <dgm:spPr/>
      <dgm:t>
        <a:bodyPr/>
        <a:lstStyle/>
        <a:p>
          <a:endParaRPr lang="en-US"/>
        </a:p>
      </dgm:t>
    </dgm:pt>
    <dgm:pt modelId="{97610E1E-EFDC-45CC-9CF5-FC11E365C94F}">
      <dgm:prSet/>
      <dgm:spPr/>
      <dgm:t>
        <a:bodyPr/>
        <a:lstStyle/>
        <a:p>
          <a:r>
            <a:rPr lang="en-US"/>
            <a:t>Not all of your staff will appeal to all types of your visitors </a:t>
          </a:r>
        </a:p>
      </dgm:t>
    </dgm:pt>
    <dgm:pt modelId="{C28D5A80-3C15-49E8-8919-4C151C490E3C}" type="parTrans" cxnId="{167A85E0-2C02-458B-86A2-483B7E2DBF56}">
      <dgm:prSet/>
      <dgm:spPr/>
      <dgm:t>
        <a:bodyPr/>
        <a:lstStyle/>
        <a:p>
          <a:endParaRPr lang="en-US"/>
        </a:p>
      </dgm:t>
    </dgm:pt>
    <dgm:pt modelId="{56A14AA8-2156-49BF-81CE-3A55C3BB5EF8}" type="sibTrans" cxnId="{167A85E0-2C02-458B-86A2-483B7E2DBF56}">
      <dgm:prSet/>
      <dgm:spPr/>
      <dgm:t>
        <a:bodyPr/>
        <a:lstStyle/>
        <a:p>
          <a:endParaRPr lang="en-US"/>
        </a:p>
      </dgm:t>
    </dgm:pt>
    <dgm:pt modelId="{D082A84B-57B7-4D98-BF18-9B80678351F1}">
      <dgm:prSet/>
      <dgm:spPr/>
      <dgm:t>
        <a:bodyPr/>
        <a:lstStyle/>
        <a:p>
          <a:r>
            <a:rPr lang="en-US"/>
            <a:t>Some visitors will not be receptive at all</a:t>
          </a:r>
        </a:p>
      </dgm:t>
    </dgm:pt>
    <dgm:pt modelId="{14E93D44-4EF5-4488-93DD-4C6BACBC2059}" type="parTrans" cxnId="{73C0715F-636C-4BC5-96E0-9E2AFC9DBC91}">
      <dgm:prSet/>
      <dgm:spPr/>
      <dgm:t>
        <a:bodyPr/>
        <a:lstStyle/>
        <a:p>
          <a:endParaRPr lang="en-US"/>
        </a:p>
      </dgm:t>
    </dgm:pt>
    <dgm:pt modelId="{519953D0-60CB-4E39-8A9A-2820129433A0}" type="sibTrans" cxnId="{73C0715F-636C-4BC5-96E0-9E2AFC9DBC91}">
      <dgm:prSet/>
      <dgm:spPr/>
      <dgm:t>
        <a:bodyPr/>
        <a:lstStyle/>
        <a:p>
          <a:endParaRPr lang="en-US"/>
        </a:p>
      </dgm:t>
    </dgm:pt>
    <dgm:pt modelId="{E6B97274-85A7-428C-9453-1C9A8F2711C2}">
      <dgm:prSet/>
      <dgm:spPr/>
      <dgm:t>
        <a:bodyPr/>
        <a:lstStyle/>
        <a:p>
          <a:r>
            <a:rPr lang="en-US"/>
            <a:t>But it might be worth a try for some of you~!</a:t>
          </a:r>
        </a:p>
      </dgm:t>
    </dgm:pt>
    <dgm:pt modelId="{BB09BF2E-8AB6-49C5-9012-EAD296390064}" type="parTrans" cxnId="{64A5E0FB-5F39-4967-9BCF-16570350477A}">
      <dgm:prSet/>
      <dgm:spPr/>
      <dgm:t>
        <a:bodyPr/>
        <a:lstStyle/>
        <a:p>
          <a:endParaRPr lang="en-US"/>
        </a:p>
      </dgm:t>
    </dgm:pt>
    <dgm:pt modelId="{9A95A6BA-8C23-4EE7-9346-6E6F63F3AA5D}" type="sibTrans" cxnId="{64A5E0FB-5F39-4967-9BCF-16570350477A}">
      <dgm:prSet/>
      <dgm:spPr/>
      <dgm:t>
        <a:bodyPr/>
        <a:lstStyle/>
        <a:p>
          <a:endParaRPr lang="en-US"/>
        </a:p>
      </dgm:t>
    </dgm:pt>
    <dgm:pt modelId="{0A62D939-83CF-42DC-AA9F-89C1ECC0F7EA}" type="pres">
      <dgm:prSet presAssocID="{F7E2C41F-7947-4957-B92E-493CD1B1254E}" presName="Name0" presStyleCnt="0">
        <dgm:presLayoutVars>
          <dgm:dir/>
          <dgm:resizeHandles val="exact"/>
        </dgm:presLayoutVars>
      </dgm:prSet>
      <dgm:spPr/>
    </dgm:pt>
    <dgm:pt modelId="{41CE862F-F38D-4874-92DA-21E13F042AC8}" type="pres">
      <dgm:prSet presAssocID="{91B8F12E-B053-444E-BC3C-7EFD31ACA17E}" presName="node" presStyleLbl="node1" presStyleIdx="0" presStyleCnt="8">
        <dgm:presLayoutVars>
          <dgm:bulletEnabled val="1"/>
        </dgm:presLayoutVars>
      </dgm:prSet>
      <dgm:spPr/>
    </dgm:pt>
    <dgm:pt modelId="{73650466-2286-406B-9986-A34699FB3A62}" type="pres">
      <dgm:prSet presAssocID="{D1C2D55E-3ACE-4457-9DC2-AD11B14B4DEF}" presName="sibTrans" presStyleLbl="sibTrans1D1" presStyleIdx="0" presStyleCnt="7"/>
      <dgm:spPr/>
    </dgm:pt>
    <dgm:pt modelId="{886886D3-91FE-4B9A-93D5-1C1AB31D4093}" type="pres">
      <dgm:prSet presAssocID="{D1C2D55E-3ACE-4457-9DC2-AD11B14B4DEF}" presName="connectorText" presStyleLbl="sibTrans1D1" presStyleIdx="0" presStyleCnt="7"/>
      <dgm:spPr/>
    </dgm:pt>
    <dgm:pt modelId="{919F56D3-E937-4F87-9354-520D68DC6ADF}" type="pres">
      <dgm:prSet presAssocID="{C3FE2467-67FB-4637-AC79-B8EED94A27D9}" presName="node" presStyleLbl="node1" presStyleIdx="1" presStyleCnt="8">
        <dgm:presLayoutVars>
          <dgm:bulletEnabled val="1"/>
        </dgm:presLayoutVars>
      </dgm:prSet>
      <dgm:spPr/>
    </dgm:pt>
    <dgm:pt modelId="{46213893-B872-44C4-BCC4-E564BE745832}" type="pres">
      <dgm:prSet presAssocID="{528D5A7D-9D8E-449B-9316-BD763ED2934D}" presName="sibTrans" presStyleLbl="sibTrans1D1" presStyleIdx="1" presStyleCnt="7"/>
      <dgm:spPr/>
    </dgm:pt>
    <dgm:pt modelId="{349BE2B1-51F9-45A7-B1DF-DFBE4BF22C75}" type="pres">
      <dgm:prSet presAssocID="{528D5A7D-9D8E-449B-9316-BD763ED2934D}" presName="connectorText" presStyleLbl="sibTrans1D1" presStyleIdx="1" presStyleCnt="7"/>
      <dgm:spPr/>
    </dgm:pt>
    <dgm:pt modelId="{6BF67E36-56FB-4BD6-B2AB-536704B84201}" type="pres">
      <dgm:prSet presAssocID="{59020537-3846-444C-941C-89C292432D6C}" presName="node" presStyleLbl="node1" presStyleIdx="2" presStyleCnt="8">
        <dgm:presLayoutVars>
          <dgm:bulletEnabled val="1"/>
        </dgm:presLayoutVars>
      </dgm:prSet>
      <dgm:spPr/>
    </dgm:pt>
    <dgm:pt modelId="{3E071472-A3F4-4088-BDFB-91DC1DC9D739}" type="pres">
      <dgm:prSet presAssocID="{AF3332E8-99B3-4B37-A96F-121212B12EA5}" presName="sibTrans" presStyleLbl="sibTrans1D1" presStyleIdx="2" presStyleCnt="7"/>
      <dgm:spPr/>
    </dgm:pt>
    <dgm:pt modelId="{B1E95118-CC0A-4783-8732-3A9BAEB85D8C}" type="pres">
      <dgm:prSet presAssocID="{AF3332E8-99B3-4B37-A96F-121212B12EA5}" presName="connectorText" presStyleLbl="sibTrans1D1" presStyleIdx="2" presStyleCnt="7"/>
      <dgm:spPr/>
    </dgm:pt>
    <dgm:pt modelId="{446C87E1-96B1-440C-9217-61ABAE750309}" type="pres">
      <dgm:prSet presAssocID="{0E10A5C2-EFAD-47BF-92C7-946531DBE6C2}" presName="node" presStyleLbl="node1" presStyleIdx="3" presStyleCnt="8">
        <dgm:presLayoutVars>
          <dgm:bulletEnabled val="1"/>
        </dgm:presLayoutVars>
      </dgm:prSet>
      <dgm:spPr/>
    </dgm:pt>
    <dgm:pt modelId="{B8DCD0A7-A0D9-4E96-AB31-866BB532EA68}" type="pres">
      <dgm:prSet presAssocID="{6B6E9F9E-BD67-4AC4-9861-D1D6005EA25A}" presName="sibTrans" presStyleLbl="sibTrans1D1" presStyleIdx="3" presStyleCnt="7"/>
      <dgm:spPr/>
    </dgm:pt>
    <dgm:pt modelId="{3DAE48C1-412F-4E40-B3EE-CEC22A7CE0A1}" type="pres">
      <dgm:prSet presAssocID="{6B6E9F9E-BD67-4AC4-9861-D1D6005EA25A}" presName="connectorText" presStyleLbl="sibTrans1D1" presStyleIdx="3" presStyleCnt="7"/>
      <dgm:spPr/>
    </dgm:pt>
    <dgm:pt modelId="{FEF67856-D92D-4715-B25F-5029A76F8F83}" type="pres">
      <dgm:prSet presAssocID="{E469DFF9-AB87-4373-AB89-6F705A3B43D0}" presName="node" presStyleLbl="node1" presStyleIdx="4" presStyleCnt="8">
        <dgm:presLayoutVars>
          <dgm:bulletEnabled val="1"/>
        </dgm:presLayoutVars>
      </dgm:prSet>
      <dgm:spPr/>
    </dgm:pt>
    <dgm:pt modelId="{5FF50E50-DA97-478C-AE67-88A390BAD0F2}" type="pres">
      <dgm:prSet presAssocID="{BDDFA40D-59C0-4716-B6F1-C974F0B9C9B7}" presName="sibTrans" presStyleLbl="sibTrans1D1" presStyleIdx="4" presStyleCnt="7"/>
      <dgm:spPr/>
    </dgm:pt>
    <dgm:pt modelId="{047A03EE-941D-4961-ABF3-AD5FC4261A58}" type="pres">
      <dgm:prSet presAssocID="{BDDFA40D-59C0-4716-B6F1-C974F0B9C9B7}" presName="connectorText" presStyleLbl="sibTrans1D1" presStyleIdx="4" presStyleCnt="7"/>
      <dgm:spPr/>
    </dgm:pt>
    <dgm:pt modelId="{B2C1B108-25ED-4647-8607-3029F00A485F}" type="pres">
      <dgm:prSet presAssocID="{97610E1E-EFDC-45CC-9CF5-FC11E365C94F}" presName="node" presStyleLbl="node1" presStyleIdx="5" presStyleCnt="8">
        <dgm:presLayoutVars>
          <dgm:bulletEnabled val="1"/>
        </dgm:presLayoutVars>
      </dgm:prSet>
      <dgm:spPr/>
    </dgm:pt>
    <dgm:pt modelId="{B0CBDAAA-AC49-4F21-AAA7-C31B199B3866}" type="pres">
      <dgm:prSet presAssocID="{56A14AA8-2156-49BF-81CE-3A55C3BB5EF8}" presName="sibTrans" presStyleLbl="sibTrans1D1" presStyleIdx="5" presStyleCnt="7"/>
      <dgm:spPr/>
    </dgm:pt>
    <dgm:pt modelId="{7D686416-50AA-43C7-88D0-517C8CE9DCA6}" type="pres">
      <dgm:prSet presAssocID="{56A14AA8-2156-49BF-81CE-3A55C3BB5EF8}" presName="connectorText" presStyleLbl="sibTrans1D1" presStyleIdx="5" presStyleCnt="7"/>
      <dgm:spPr/>
    </dgm:pt>
    <dgm:pt modelId="{C60C5FBF-8BB9-43F2-92ED-DA550C88418A}" type="pres">
      <dgm:prSet presAssocID="{D082A84B-57B7-4D98-BF18-9B80678351F1}" presName="node" presStyleLbl="node1" presStyleIdx="6" presStyleCnt="8">
        <dgm:presLayoutVars>
          <dgm:bulletEnabled val="1"/>
        </dgm:presLayoutVars>
      </dgm:prSet>
      <dgm:spPr/>
    </dgm:pt>
    <dgm:pt modelId="{21F748D0-1B3F-4BAC-9A06-68278E392FE0}" type="pres">
      <dgm:prSet presAssocID="{519953D0-60CB-4E39-8A9A-2820129433A0}" presName="sibTrans" presStyleLbl="sibTrans1D1" presStyleIdx="6" presStyleCnt="7"/>
      <dgm:spPr/>
    </dgm:pt>
    <dgm:pt modelId="{628940E7-AE61-47B5-B45A-BE7A5070A432}" type="pres">
      <dgm:prSet presAssocID="{519953D0-60CB-4E39-8A9A-2820129433A0}" presName="connectorText" presStyleLbl="sibTrans1D1" presStyleIdx="6" presStyleCnt="7"/>
      <dgm:spPr/>
    </dgm:pt>
    <dgm:pt modelId="{002811E2-988F-48DB-90FA-D49C9AEFEBF6}" type="pres">
      <dgm:prSet presAssocID="{E6B97274-85A7-428C-9453-1C9A8F2711C2}" presName="node" presStyleLbl="node1" presStyleIdx="7" presStyleCnt="8">
        <dgm:presLayoutVars>
          <dgm:bulletEnabled val="1"/>
        </dgm:presLayoutVars>
      </dgm:prSet>
      <dgm:spPr/>
    </dgm:pt>
  </dgm:ptLst>
  <dgm:cxnLst>
    <dgm:cxn modelId="{AB6E2F09-1D4D-4999-B33E-032552103B6C}" type="presOf" srcId="{528D5A7D-9D8E-449B-9316-BD763ED2934D}" destId="{349BE2B1-51F9-45A7-B1DF-DFBE4BF22C75}" srcOrd="1" destOrd="0" presId="urn:microsoft.com/office/officeart/2016/7/layout/RepeatingBendingProcessNew"/>
    <dgm:cxn modelId="{1553DE0B-7DFC-4E4B-B052-55245A75B12C}" type="presOf" srcId="{519953D0-60CB-4E39-8A9A-2820129433A0}" destId="{628940E7-AE61-47B5-B45A-BE7A5070A432}" srcOrd="1" destOrd="0" presId="urn:microsoft.com/office/officeart/2016/7/layout/RepeatingBendingProcessNew"/>
    <dgm:cxn modelId="{CEB4C720-D3D1-4768-9F1E-0E05619D8251}" type="presOf" srcId="{D082A84B-57B7-4D98-BF18-9B80678351F1}" destId="{C60C5FBF-8BB9-43F2-92ED-DA550C88418A}" srcOrd="0" destOrd="0" presId="urn:microsoft.com/office/officeart/2016/7/layout/RepeatingBendingProcessNew"/>
    <dgm:cxn modelId="{E61D8726-CEEE-4FE3-8C51-072034168C5A}" type="presOf" srcId="{BDDFA40D-59C0-4716-B6F1-C974F0B9C9B7}" destId="{5FF50E50-DA97-478C-AE67-88A390BAD0F2}" srcOrd="0" destOrd="0" presId="urn:microsoft.com/office/officeart/2016/7/layout/RepeatingBendingProcessNew"/>
    <dgm:cxn modelId="{82CAA12E-0033-4572-84F8-739D356DC28C}" srcId="{F7E2C41F-7947-4957-B92E-493CD1B1254E}" destId="{91B8F12E-B053-444E-BC3C-7EFD31ACA17E}" srcOrd="0" destOrd="0" parTransId="{13450946-0214-45CE-B2B6-072E442E7C7A}" sibTransId="{D1C2D55E-3ACE-4457-9DC2-AD11B14B4DEF}"/>
    <dgm:cxn modelId="{BF6FBA35-54D4-4351-B55E-29418234CCFD}" srcId="{F7E2C41F-7947-4957-B92E-493CD1B1254E}" destId="{0E10A5C2-EFAD-47BF-92C7-946531DBE6C2}" srcOrd="3" destOrd="0" parTransId="{8B9BFC2D-2C22-4353-A01C-70E408521767}" sibTransId="{6B6E9F9E-BD67-4AC4-9861-D1D6005EA25A}"/>
    <dgm:cxn modelId="{831AFA3B-0524-41FA-9EA4-2DC36BC8110E}" type="presOf" srcId="{E6B97274-85A7-428C-9453-1C9A8F2711C2}" destId="{002811E2-988F-48DB-90FA-D49C9AEFEBF6}" srcOrd="0" destOrd="0" presId="urn:microsoft.com/office/officeart/2016/7/layout/RepeatingBendingProcessNew"/>
    <dgm:cxn modelId="{CF11A740-04E4-4CE9-AF02-73509509126E}" type="presOf" srcId="{F7E2C41F-7947-4957-B92E-493CD1B1254E}" destId="{0A62D939-83CF-42DC-AA9F-89C1ECC0F7EA}" srcOrd="0" destOrd="0" presId="urn:microsoft.com/office/officeart/2016/7/layout/RepeatingBendingProcessNew"/>
    <dgm:cxn modelId="{7E481B5E-8612-4309-A93E-DCF2CDAFDA46}" type="presOf" srcId="{59020537-3846-444C-941C-89C292432D6C}" destId="{6BF67E36-56FB-4BD6-B2AB-536704B84201}" srcOrd="0" destOrd="0" presId="urn:microsoft.com/office/officeart/2016/7/layout/RepeatingBendingProcessNew"/>
    <dgm:cxn modelId="{73C0715F-636C-4BC5-96E0-9E2AFC9DBC91}" srcId="{F7E2C41F-7947-4957-B92E-493CD1B1254E}" destId="{D082A84B-57B7-4D98-BF18-9B80678351F1}" srcOrd="6" destOrd="0" parTransId="{14E93D44-4EF5-4488-93DD-4C6BACBC2059}" sibTransId="{519953D0-60CB-4E39-8A9A-2820129433A0}"/>
    <dgm:cxn modelId="{3C7E5960-2B03-46B2-B818-A0566D5D27B8}" type="presOf" srcId="{97610E1E-EFDC-45CC-9CF5-FC11E365C94F}" destId="{B2C1B108-25ED-4647-8607-3029F00A485F}" srcOrd="0" destOrd="0" presId="urn:microsoft.com/office/officeart/2016/7/layout/RepeatingBendingProcessNew"/>
    <dgm:cxn modelId="{76CA7362-7B7F-4218-99A8-6C398054E14A}" srcId="{F7E2C41F-7947-4957-B92E-493CD1B1254E}" destId="{59020537-3846-444C-941C-89C292432D6C}" srcOrd="2" destOrd="0" parTransId="{766B7C55-1842-4B56-9C25-986AEF544A70}" sibTransId="{AF3332E8-99B3-4B37-A96F-121212B12EA5}"/>
    <dgm:cxn modelId="{D05B0D70-EC4C-4CFA-847A-4CE8F3FDBCF7}" type="presOf" srcId="{56A14AA8-2156-49BF-81CE-3A55C3BB5EF8}" destId="{7D686416-50AA-43C7-88D0-517C8CE9DCA6}" srcOrd="1" destOrd="0" presId="urn:microsoft.com/office/officeart/2016/7/layout/RepeatingBendingProcessNew"/>
    <dgm:cxn modelId="{1F6F5651-409B-442F-8D35-5BB9A84F7546}" type="presOf" srcId="{D1C2D55E-3ACE-4457-9DC2-AD11B14B4DEF}" destId="{886886D3-91FE-4B9A-93D5-1C1AB31D4093}" srcOrd="1" destOrd="0" presId="urn:microsoft.com/office/officeart/2016/7/layout/RepeatingBendingProcessNew"/>
    <dgm:cxn modelId="{468EC775-8900-4B8B-9757-8F8DD663CCBE}" type="presOf" srcId="{519953D0-60CB-4E39-8A9A-2820129433A0}" destId="{21F748D0-1B3F-4BAC-9A06-68278E392FE0}" srcOrd="0" destOrd="0" presId="urn:microsoft.com/office/officeart/2016/7/layout/RepeatingBendingProcessNew"/>
    <dgm:cxn modelId="{E7094382-9BF5-4DC6-8B02-CF8F26FDA5DF}" type="presOf" srcId="{91B8F12E-B053-444E-BC3C-7EFD31ACA17E}" destId="{41CE862F-F38D-4874-92DA-21E13F042AC8}" srcOrd="0" destOrd="0" presId="urn:microsoft.com/office/officeart/2016/7/layout/RepeatingBendingProcessNew"/>
    <dgm:cxn modelId="{7E9DF482-3CDD-4A98-9A93-7706604F0425}" type="presOf" srcId="{6B6E9F9E-BD67-4AC4-9861-D1D6005EA25A}" destId="{B8DCD0A7-A0D9-4E96-AB31-866BB532EA68}" srcOrd="0" destOrd="0" presId="urn:microsoft.com/office/officeart/2016/7/layout/RepeatingBendingProcessNew"/>
    <dgm:cxn modelId="{0CBBE888-BB84-4ED8-9F59-1561E745964A}" srcId="{F7E2C41F-7947-4957-B92E-493CD1B1254E}" destId="{C3FE2467-67FB-4637-AC79-B8EED94A27D9}" srcOrd="1" destOrd="0" parTransId="{3B7FB539-BC02-461C-A8FA-212CB7502332}" sibTransId="{528D5A7D-9D8E-449B-9316-BD763ED2934D}"/>
    <dgm:cxn modelId="{43688799-59CB-4963-94E5-AC8999E329D6}" type="presOf" srcId="{528D5A7D-9D8E-449B-9316-BD763ED2934D}" destId="{46213893-B872-44C4-BCC4-E564BE745832}" srcOrd="0" destOrd="0" presId="urn:microsoft.com/office/officeart/2016/7/layout/RepeatingBendingProcessNew"/>
    <dgm:cxn modelId="{88F8519C-92A4-490D-A28C-0842C2CD1703}" type="presOf" srcId="{AF3332E8-99B3-4B37-A96F-121212B12EA5}" destId="{3E071472-A3F4-4088-BDFB-91DC1DC9D739}" srcOrd="0" destOrd="0" presId="urn:microsoft.com/office/officeart/2016/7/layout/RepeatingBendingProcessNew"/>
    <dgm:cxn modelId="{F4A133B0-F7D9-4E47-9B7B-9DFE9B63607A}" srcId="{F7E2C41F-7947-4957-B92E-493CD1B1254E}" destId="{E469DFF9-AB87-4373-AB89-6F705A3B43D0}" srcOrd="4" destOrd="0" parTransId="{2EBBB337-BFA0-4319-9706-950718C46918}" sibTransId="{BDDFA40D-59C0-4716-B6F1-C974F0B9C9B7}"/>
    <dgm:cxn modelId="{0D6508BC-3AAD-4F98-BD59-28241E3D6B17}" type="presOf" srcId="{C3FE2467-67FB-4637-AC79-B8EED94A27D9}" destId="{919F56D3-E937-4F87-9354-520D68DC6ADF}" srcOrd="0" destOrd="0" presId="urn:microsoft.com/office/officeart/2016/7/layout/RepeatingBendingProcessNew"/>
    <dgm:cxn modelId="{E26A10C6-72D4-4DB9-B78A-2129B5475C0E}" type="presOf" srcId="{6B6E9F9E-BD67-4AC4-9861-D1D6005EA25A}" destId="{3DAE48C1-412F-4E40-B3EE-CEC22A7CE0A1}" srcOrd="1" destOrd="0" presId="urn:microsoft.com/office/officeart/2016/7/layout/RepeatingBendingProcessNew"/>
    <dgm:cxn modelId="{C96C72CA-3253-4EED-8F20-3CAB5F4134EA}" type="presOf" srcId="{D1C2D55E-3ACE-4457-9DC2-AD11B14B4DEF}" destId="{73650466-2286-406B-9986-A34699FB3A62}" srcOrd="0" destOrd="0" presId="urn:microsoft.com/office/officeart/2016/7/layout/RepeatingBendingProcessNew"/>
    <dgm:cxn modelId="{A1E5DCDB-0B0C-4F0A-9040-BC2F2322C4D2}" type="presOf" srcId="{BDDFA40D-59C0-4716-B6F1-C974F0B9C9B7}" destId="{047A03EE-941D-4961-ABF3-AD5FC4261A58}" srcOrd="1" destOrd="0" presId="urn:microsoft.com/office/officeart/2016/7/layout/RepeatingBendingProcessNew"/>
    <dgm:cxn modelId="{167A85E0-2C02-458B-86A2-483B7E2DBF56}" srcId="{F7E2C41F-7947-4957-B92E-493CD1B1254E}" destId="{97610E1E-EFDC-45CC-9CF5-FC11E365C94F}" srcOrd="5" destOrd="0" parTransId="{C28D5A80-3C15-49E8-8919-4C151C490E3C}" sibTransId="{56A14AA8-2156-49BF-81CE-3A55C3BB5EF8}"/>
    <dgm:cxn modelId="{A26059EF-F62D-40DD-8B0A-9D9F0FB40CD9}" type="presOf" srcId="{56A14AA8-2156-49BF-81CE-3A55C3BB5EF8}" destId="{B0CBDAAA-AC49-4F21-AAA7-C31B199B3866}" srcOrd="0" destOrd="0" presId="urn:microsoft.com/office/officeart/2016/7/layout/RepeatingBendingProcessNew"/>
    <dgm:cxn modelId="{AB9549F1-BE3B-4A8F-B44B-6ACA36604A66}" type="presOf" srcId="{E469DFF9-AB87-4373-AB89-6F705A3B43D0}" destId="{FEF67856-D92D-4715-B25F-5029A76F8F83}" srcOrd="0" destOrd="0" presId="urn:microsoft.com/office/officeart/2016/7/layout/RepeatingBendingProcessNew"/>
    <dgm:cxn modelId="{64A5E0FB-5F39-4967-9BCF-16570350477A}" srcId="{F7E2C41F-7947-4957-B92E-493CD1B1254E}" destId="{E6B97274-85A7-428C-9453-1C9A8F2711C2}" srcOrd="7" destOrd="0" parTransId="{BB09BF2E-8AB6-49C5-9012-EAD296390064}" sibTransId="{9A95A6BA-8C23-4EE7-9346-6E6F63F3AA5D}"/>
    <dgm:cxn modelId="{30C0EEFC-2B4D-4A0D-9D1C-BDA280BF47A0}" type="presOf" srcId="{AF3332E8-99B3-4B37-A96F-121212B12EA5}" destId="{B1E95118-CC0A-4783-8732-3A9BAEB85D8C}" srcOrd="1" destOrd="0" presId="urn:microsoft.com/office/officeart/2016/7/layout/RepeatingBendingProcessNew"/>
    <dgm:cxn modelId="{83D632FD-FE07-4D3A-AC79-4461E57D3D8F}" type="presOf" srcId="{0E10A5C2-EFAD-47BF-92C7-946531DBE6C2}" destId="{446C87E1-96B1-440C-9217-61ABAE750309}" srcOrd="0" destOrd="0" presId="urn:microsoft.com/office/officeart/2016/7/layout/RepeatingBendingProcessNew"/>
    <dgm:cxn modelId="{E40622E5-BFB7-4974-916C-37D089101061}" type="presParOf" srcId="{0A62D939-83CF-42DC-AA9F-89C1ECC0F7EA}" destId="{41CE862F-F38D-4874-92DA-21E13F042AC8}" srcOrd="0" destOrd="0" presId="urn:microsoft.com/office/officeart/2016/7/layout/RepeatingBendingProcessNew"/>
    <dgm:cxn modelId="{B7F3162E-233F-45DB-8AD8-63118352F639}" type="presParOf" srcId="{0A62D939-83CF-42DC-AA9F-89C1ECC0F7EA}" destId="{73650466-2286-406B-9986-A34699FB3A62}" srcOrd="1" destOrd="0" presId="urn:microsoft.com/office/officeart/2016/7/layout/RepeatingBendingProcessNew"/>
    <dgm:cxn modelId="{D4263CE1-6EDD-442C-A488-60FEED19F2AC}" type="presParOf" srcId="{73650466-2286-406B-9986-A34699FB3A62}" destId="{886886D3-91FE-4B9A-93D5-1C1AB31D4093}" srcOrd="0" destOrd="0" presId="urn:microsoft.com/office/officeart/2016/7/layout/RepeatingBendingProcessNew"/>
    <dgm:cxn modelId="{27BBE1C8-2F2F-4591-AE3D-23A53466A55B}" type="presParOf" srcId="{0A62D939-83CF-42DC-AA9F-89C1ECC0F7EA}" destId="{919F56D3-E937-4F87-9354-520D68DC6ADF}" srcOrd="2" destOrd="0" presId="urn:microsoft.com/office/officeart/2016/7/layout/RepeatingBendingProcessNew"/>
    <dgm:cxn modelId="{52E775E1-4EC1-4957-AFBF-D2E439EFE4B6}" type="presParOf" srcId="{0A62D939-83CF-42DC-AA9F-89C1ECC0F7EA}" destId="{46213893-B872-44C4-BCC4-E564BE745832}" srcOrd="3" destOrd="0" presId="urn:microsoft.com/office/officeart/2016/7/layout/RepeatingBendingProcessNew"/>
    <dgm:cxn modelId="{BC1965E8-69E2-4D11-A02C-2180811FD472}" type="presParOf" srcId="{46213893-B872-44C4-BCC4-E564BE745832}" destId="{349BE2B1-51F9-45A7-B1DF-DFBE4BF22C75}" srcOrd="0" destOrd="0" presId="urn:microsoft.com/office/officeart/2016/7/layout/RepeatingBendingProcessNew"/>
    <dgm:cxn modelId="{468BE10D-13EA-4C49-BC60-1C16A97180F3}" type="presParOf" srcId="{0A62D939-83CF-42DC-AA9F-89C1ECC0F7EA}" destId="{6BF67E36-56FB-4BD6-B2AB-536704B84201}" srcOrd="4" destOrd="0" presId="urn:microsoft.com/office/officeart/2016/7/layout/RepeatingBendingProcessNew"/>
    <dgm:cxn modelId="{609D4350-3797-412E-A824-D32E82C45E3C}" type="presParOf" srcId="{0A62D939-83CF-42DC-AA9F-89C1ECC0F7EA}" destId="{3E071472-A3F4-4088-BDFB-91DC1DC9D739}" srcOrd="5" destOrd="0" presId="urn:microsoft.com/office/officeart/2016/7/layout/RepeatingBendingProcessNew"/>
    <dgm:cxn modelId="{D7EBF58B-6C78-402C-95AD-702F66AC3F29}" type="presParOf" srcId="{3E071472-A3F4-4088-BDFB-91DC1DC9D739}" destId="{B1E95118-CC0A-4783-8732-3A9BAEB85D8C}" srcOrd="0" destOrd="0" presId="urn:microsoft.com/office/officeart/2016/7/layout/RepeatingBendingProcessNew"/>
    <dgm:cxn modelId="{DC76BEBB-0D28-4403-B160-BB8EA35E49F6}" type="presParOf" srcId="{0A62D939-83CF-42DC-AA9F-89C1ECC0F7EA}" destId="{446C87E1-96B1-440C-9217-61ABAE750309}" srcOrd="6" destOrd="0" presId="urn:microsoft.com/office/officeart/2016/7/layout/RepeatingBendingProcessNew"/>
    <dgm:cxn modelId="{2C7087F4-57FC-4FE8-BEE8-B582D83AC929}" type="presParOf" srcId="{0A62D939-83CF-42DC-AA9F-89C1ECC0F7EA}" destId="{B8DCD0A7-A0D9-4E96-AB31-866BB532EA68}" srcOrd="7" destOrd="0" presId="urn:microsoft.com/office/officeart/2016/7/layout/RepeatingBendingProcessNew"/>
    <dgm:cxn modelId="{DF5F1162-D700-469B-87E3-4A462E80F460}" type="presParOf" srcId="{B8DCD0A7-A0D9-4E96-AB31-866BB532EA68}" destId="{3DAE48C1-412F-4E40-B3EE-CEC22A7CE0A1}" srcOrd="0" destOrd="0" presId="urn:microsoft.com/office/officeart/2016/7/layout/RepeatingBendingProcessNew"/>
    <dgm:cxn modelId="{8E664EA7-6715-4EBF-B57C-5521416F7EAD}" type="presParOf" srcId="{0A62D939-83CF-42DC-AA9F-89C1ECC0F7EA}" destId="{FEF67856-D92D-4715-B25F-5029A76F8F83}" srcOrd="8" destOrd="0" presId="urn:microsoft.com/office/officeart/2016/7/layout/RepeatingBendingProcessNew"/>
    <dgm:cxn modelId="{0F1FDB60-8AA7-4B0E-AD41-EE63C36877B9}" type="presParOf" srcId="{0A62D939-83CF-42DC-AA9F-89C1ECC0F7EA}" destId="{5FF50E50-DA97-478C-AE67-88A390BAD0F2}" srcOrd="9" destOrd="0" presId="urn:microsoft.com/office/officeart/2016/7/layout/RepeatingBendingProcessNew"/>
    <dgm:cxn modelId="{EDED49F8-E20F-4493-8B45-8372092D5A37}" type="presParOf" srcId="{5FF50E50-DA97-478C-AE67-88A390BAD0F2}" destId="{047A03EE-941D-4961-ABF3-AD5FC4261A58}" srcOrd="0" destOrd="0" presId="urn:microsoft.com/office/officeart/2016/7/layout/RepeatingBendingProcessNew"/>
    <dgm:cxn modelId="{2D368A3D-53E9-47B1-A477-4591E24007C2}" type="presParOf" srcId="{0A62D939-83CF-42DC-AA9F-89C1ECC0F7EA}" destId="{B2C1B108-25ED-4647-8607-3029F00A485F}" srcOrd="10" destOrd="0" presId="urn:microsoft.com/office/officeart/2016/7/layout/RepeatingBendingProcessNew"/>
    <dgm:cxn modelId="{4C6DBF94-CA0E-45AA-AEF7-2E52B26129E0}" type="presParOf" srcId="{0A62D939-83CF-42DC-AA9F-89C1ECC0F7EA}" destId="{B0CBDAAA-AC49-4F21-AAA7-C31B199B3866}" srcOrd="11" destOrd="0" presId="urn:microsoft.com/office/officeart/2016/7/layout/RepeatingBendingProcessNew"/>
    <dgm:cxn modelId="{7B0AEF96-2800-4BBD-B24E-EBAA115EA80F}" type="presParOf" srcId="{B0CBDAAA-AC49-4F21-AAA7-C31B199B3866}" destId="{7D686416-50AA-43C7-88D0-517C8CE9DCA6}" srcOrd="0" destOrd="0" presId="urn:microsoft.com/office/officeart/2016/7/layout/RepeatingBendingProcessNew"/>
    <dgm:cxn modelId="{C295C8F8-1CE1-4930-987A-1682FD7729C1}" type="presParOf" srcId="{0A62D939-83CF-42DC-AA9F-89C1ECC0F7EA}" destId="{C60C5FBF-8BB9-43F2-92ED-DA550C88418A}" srcOrd="12" destOrd="0" presId="urn:microsoft.com/office/officeart/2016/7/layout/RepeatingBendingProcessNew"/>
    <dgm:cxn modelId="{5C93895E-8693-4912-A281-B8FA79D19179}" type="presParOf" srcId="{0A62D939-83CF-42DC-AA9F-89C1ECC0F7EA}" destId="{21F748D0-1B3F-4BAC-9A06-68278E392FE0}" srcOrd="13" destOrd="0" presId="urn:microsoft.com/office/officeart/2016/7/layout/RepeatingBendingProcessNew"/>
    <dgm:cxn modelId="{540CA62C-D6FD-4273-B2EB-E9ABA3D54581}" type="presParOf" srcId="{21F748D0-1B3F-4BAC-9A06-68278E392FE0}" destId="{628940E7-AE61-47B5-B45A-BE7A5070A432}" srcOrd="0" destOrd="0" presId="urn:microsoft.com/office/officeart/2016/7/layout/RepeatingBendingProcessNew"/>
    <dgm:cxn modelId="{754F7BF2-C109-4470-A7F5-18E1B2CAF655}" type="presParOf" srcId="{0A62D939-83CF-42DC-AA9F-89C1ECC0F7EA}" destId="{002811E2-988F-48DB-90FA-D49C9AEFEBF6}"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F9C44F-8E1C-4572-9C58-4A23565C2085}" type="doc">
      <dgm:prSet loTypeId="urn:microsoft.com/office/officeart/2005/8/layout/bProcess2" loCatId="process" qsTypeId="urn:microsoft.com/office/officeart/2005/8/quickstyle/simple1" qsCatId="simple" csTypeId="urn:microsoft.com/office/officeart/2005/8/colors/colorful1" csCatId="colorful"/>
      <dgm:spPr/>
      <dgm:t>
        <a:bodyPr/>
        <a:lstStyle/>
        <a:p>
          <a:endParaRPr lang="en-US"/>
        </a:p>
      </dgm:t>
    </dgm:pt>
    <dgm:pt modelId="{7D43CBEE-6E19-46B5-A427-55E6DB2B0BD6}">
      <dgm:prSet/>
      <dgm:spPr/>
      <dgm:t>
        <a:bodyPr/>
        <a:lstStyle/>
        <a:p>
          <a:r>
            <a:rPr lang="en-US"/>
            <a:t>1 Make it your own</a:t>
          </a:r>
        </a:p>
      </dgm:t>
    </dgm:pt>
    <dgm:pt modelId="{5691737C-0FF9-45B0-B12F-6A37E1A599B2}" type="parTrans" cxnId="{242AAC20-3AC0-457D-945B-81AFDE559A75}">
      <dgm:prSet/>
      <dgm:spPr/>
      <dgm:t>
        <a:bodyPr/>
        <a:lstStyle/>
        <a:p>
          <a:endParaRPr lang="en-US"/>
        </a:p>
      </dgm:t>
    </dgm:pt>
    <dgm:pt modelId="{1EA7682D-9BBD-4D4A-A74C-70C123A7BE4B}" type="sibTrans" cxnId="{242AAC20-3AC0-457D-945B-81AFDE559A75}">
      <dgm:prSet/>
      <dgm:spPr/>
      <dgm:t>
        <a:bodyPr/>
        <a:lstStyle/>
        <a:p>
          <a:endParaRPr lang="en-US"/>
        </a:p>
      </dgm:t>
    </dgm:pt>
    <dgm:pt modelId="{AC2BCA3F-9302-407C-A9CE-67AD6661C22A}">
      <dgm:prSet/>
      <dgm:spPr/>
      <dgm:t>
        <a:bodyPr/>
        <a:lstStyle/>
        <a:p>
          <a:r>
            <a:rPr lang="en-US"/>
            <a:t>Both your principals and your employees</a:t>
          </a:r>
        </a:p>
      </dgm:t>
    </dgm:pt>
    <dgm:pt modelId="{09DD6E9F-4FDB-4287-A753-0FDB43CA9552}" type="parTrans" cxnId="{96DE4652-2453-45C3-B7BF-178AB6C57D25}">
      <dgm:prSet/>
      <dgm:spPr/>
      <dgm:t>
        <a:bodyPr/>
        <a:lstStyle/>
        <a:p>
          <a:endParaRPr lang="en-US"/>
        </a:p>
      </dgm:t>
    </dgm:pt>
    <dgm:pt modelId="{B2B0A83B-993A-45D7-987A-B6A42C7537F3}" type="sibTrans" cxnId="{96DE4652-2453-45C3-B7BF-178AB6C57D25}">
      <dgm:prSet/>
      <dgm:spPr/>
      <dgm:t>
        <a:bodyPr/>
        <a:lstStyle/>
        <a:p>
          <a:endParaRPr lang="en-US"/>
        </a:p>
      </dgm:t>
    </dgm:pt>
    <dgm:pt modelId="{98AA155E-A528-44BD-A937-30E60FA51D03}">
      <dgm:prSet/>
      <dgm:spPr/>
      <dgm:t>
        <a:bodyPr/>
        <a:lstStyle/>
        <a:p>
          <a:r>
            <a:rPr lang="en-US"/>
            <a:t>Be welcoming</a:t>
          </a:r>
        </a:p>
      </dgm:t>
    </dgm:pt>
    <dgm:pt modelId="{AC9FD594-32EE-4264-96F8-43AF649B4894}" type="parTrans" cxnId="{817014A7-2ABC-4C97-98AB-043E82B7BE9A}">
      <dgm:prSet/>
      <dgm:spPr/>
      <dgm:t>
        <a:bodyPr/>
        <a:lstStyle/>
        <a:p>
          <a:endParaRPr lang="en-US"/>
        </a:p>
      </dgm:t>
    </dgm:pt>
    <dgm:pt modelId="{D50CD61F-34BE-43A7-8AD2-7BEF15493211}" type="sibTrans" cxnId="{817014A7-2ABC-4C97-98AB-043E82B7BE9A}">
      <dgm:prSet/>
      <dgm:spPr/>
      <dgm:t>
        <a:bodyPr/>
        <a:lstStyle/>
        <a:p>
          <a:endParaRPr lang="en-US"/>
        </a:p>
      </dgm:t>
    </dgm:pt>
    <dgm:pt modelId="{00D94961-034E-4D71-9EF2-203B21B49C3A}">
      <dgm:prSet/>
      <dgm:spPr/>
      <dgm:t>
        <a:bodyPr/>
        <a:lstStyle/>
        <a:p>
          <a:r>
            <a:rPr lang="en-US"/>
            <a:t>Be generous</a:t>
          </a:r>
        </a:p>
      </dgm:t>
    </dgm:pt>
    <dgm:pt modelId="{6CFC4D97-D12A-41D0-BE7C-E5590A2BABF4}" type="parTrans" cxnId="{30D28734-1961-46F9-9B01-97F4BB11D6F3}">
      <dgm:prSet/>
      <dgm:spPr/>
      <dgm:t>
        <a:bodyPr/>
        <a:lstStyle/>
        <a:p>
          <a:endParaRPr lang="en-US"/>
        </a:p>
      </dgm:t>
    </dgm:pt>
    <dgm:pt modelId="{D3409302-B181-461D-9B8C-8789C646E2D3}" type="sibTrans" cxnId="{30D28734-1961-46F9-9B01-97F4BB11D6F3}">
      <dgm:prSet/>
      <dgm:spPr/>
      <dgm:t>
        <a:bodyPr/>
        <a:lstStyle/>
        <a:p>
          <a:endParaRPr lang="en-US"/>
        </a:p>
      </dgm:t>
    </dgm:pt>
    <dgm:pt modelId="{4C60D8B1-BA37-48E4-A0F3-33A68566ED5E}">
      <dgm:prSet/>
      <dgm:spPr/>
      <dgm:t>
        <a:bodyPr/>
        <a:lstStyle/>
        <a:p>
          <a:r>
            <a:rPr lang="en-US"/>
            <a:t>Pay it forward</a:t>
          </a:r>
        </a:p>
      </dgm:t>
    </dgm:pt>
    <dgm:pt modelId="{2A91C905-36B5-4F7F-B490-D20BFF888DC2}" type="parTrans" cxnId="{3F854B95-A3BC-4082-AA49-81A05D6F7276}">
      <dgm:prSet/>
      <dgm:spPr/>
      <dgm:t>
        <a:bodyPr/>
        <a:lstStyle/>
        <a:p>
          <a:endParaRPr lang="en-US"/>
        </a:p>
      </dgm:t>
    </dgm:pt>
    <dgm:pt modelId="{76148BB1-2822-49CE-87BF-D87D9B131F0E}" type="sibTrans" cxnId="{3F854B95-A3BC-4082-AA49-81A05D6F7276}">
      <dgm:prSet/>
      <dgm:spPr/>
      <dgm:t>
        <a:bodyPr/>
        <a:lstStyle/>
        <a:p>
          <a:endParaRPr lang="en-US"/>
        </a:p>
      </dgm:t>
    </dgm:pt>
    <dgm:pt modelId="{8E8AB9E4-8963-49F2-9FFB-8EC193DD713B}">
      <dgm:prSet/>
      <dgm:spPr/>
      <dgm:t>
        <a:bodyPr/>
        <a:lstStyle/>
        <a:p>
          <a:r>
            <a:rPr lang="en-US"/>
            <a:t>Be considerate</a:t>
          </a:r>
        </a:p>
      </dgm:t>
    </dgm:pt>
    <dgm:pt modelId="{7CAC0B32-12F0-42E0-9D8E-D18B081F3D26}" type="parTrans" cxnId="{A929CC3F-7EF4-4E15-9B7B-B827353DABB8}">
      <dgm:prSet/>
      <dgm:spPr/>
      <dgm:t>
        <a:bodyPr/>
        <a:lstStyle/>
        <a:p>
          <a:endParaRPr lang="en-US"/>
        </a:p>
      </dgm:t>
    </dgm:pt>
    <dgm:pt modelId="{57F1F105-4651-4B60-8DA9-2F6D988B4234}" type="sibTrans" cxnId="{A929CC3F-7EF4-4E15-9B7B-B827353DABB8}">
      <dgm:prSet/>
      <dgm:spPr/>
      <dgm:t>
        <a:bodyPr/>
        <a:lstStyle/>
        <a:p>
          <a:endParaRPr lang="en-US"/>
        </a:p>
      </dgm:t>
    </dgm:pt>
    <dgm:pt modelId="{E9DC13CC-9D5A-45DB-9EFE-52CFFE8EEE70}">
      <dgm:prSet/>
      <dgm:spPr/>
      <dgm:t>
        <a:bodyPr/>
        <a:lstStyle/>
        <a:p>
          <a:r>
            <a:rPr lang="en-US"/>
            <a:t>Be knowledgeable </a:t>
          </a:r>
        </a:p>
      </dgm:t>
    </dgm:pt>
    <dgm:pt modelId="{C9B96ED2-5DA8-41A1-B52F-2A131635DC6D}" type="parTrans" cxnId="{AB0829FF-DC9B-4255-B1E6-1EB7662CC0A1}">
      <dgm:prSet/>
      <dgm:spPr/>
      <dgm:t>
        <a:bodyPr/>
        <a:lstStyle/>
        <a:p>
          <a:endParaRPr lang="en-US"/>
        </a:p>
      </dgm:t>
    </dgm:pt>
    <dgm:pt modelId="{2A853895-60ED-4217-BE73-9E43531F7630}" type="sibTrans" cxnId="{AB0829FF-DC9B-4255-B1E6-1EB7662CC0A1}">
      <dgm:prSet/>
      <dgm:spPr/>
      <dgm:t>
        <a:bodyPr/>
        <a:lstStyle/>
        <a:p>
          <a:endParaRPr lang="en-US"/>
        </a:p>
      </dgm:t>
    </dgm:pt>
    <dgm:pt modelId="{C9C35003-F0C0-442A-BB0A-F14D0BD76A9E}">
      <dgm:prSet/>
      <dgm:spPr/>
      <dgm:t>
        <a:bodyPr/>
        <a:lstStyle/>
        <a:p>
          <a:r>
            <a:rPr lang="en-US"/>
            <a:t>Be involved</a:t>
          </a:r>
        </a:p>
      </dgm:t>
    </dgm:pt>
    <dgm:pt modelId="{3E34CDC8-BE62-4BA3-A15A-85D44E661440}" type="parTrans" cxnId="{2109A34E-0F07-4E21-AB39-833235C0E067}">
      <dgm:prSet/>
      <dgm:spPr/>
      <dgm:t>
        <a:bodyPr/>
        <a:lstStyle/>
        <a:p>
          <a:endParaRPr lang="en-US"/>
        </a:p>
      </dgm:t>
    </dgm:pt>
    <dgm:pt modelId="{D2820A42-DD84-48AA-A630-DBE49F1A8D81}" type="sibTrans" cxnId="{2109A34E-0F07-4E21-AB39-833235C0E067}">
      <dgm:prSet/>
      <dgm:spPr/>
      <dgm:t>
        <a:bodyPr/>
        <a:lstStyle/>
        <a:p>
          <a:endParaRPr lang="en-US"/>
        </a:p>
      </dgm:t>
    </dgm:pt>
    <dgm:pt modelId="{34E9441C-A4F3-48C7-A1B4-C8695ADF05E2}" type="pres">
      <dgm:prSet presAssocID="{8EF9C44F-8E1C-4572-9C58-4A23565C2085}" presName="diagram" presStyleCnt="0">
        <dgm:presLayoutVars>
          <dgm:dir/>
          <dgm:resizeHandles/>
        </dgm:presLayoutVars>
      </dgm:prSet>
      <dgm:spPr/>
    </dgm:pt>
    <dgm:pt modelId="{7E261FB5-ACDF-4FC9-BF79-08284A3384C2}" type="pres">
      <dgm:prSet presAssocID="{7D43CBEE-6E19-46B5-A427-55E6DB2B0BD6}" presName="firstNode" presStyleLbl="node1" presStyleIdx="0" presStyleCnt="2">
        <dgm:presLayoutVars>
          <dgm:bulletEnabled val="1"/>
        </dgm:presLayoutVars>
      </dgm:prSet>
      <dgm:spPr/>
    </dgm:pt>
    <dgm:pt modelId="{EA856A1D-409F-4444-8360-8EF7E7639333}" type="pres">
      <dgm:prSet presAssocID="{1EA7682D-9BBD-4D4A-A74C-70C123A7BE4B}" presName="sibTrans" presStyleLbl="sibTrans2D1" presStyleIdx="0" presStyleCnt="1"/>
      <dgm:spPr/>
    </dgm:pt>
    <dgm:pt modelId="{B78FD36D-D60A-4C16-A7B1-3D4549565F2A}" type="pres">
      <dgm:prSet presAssocID="{AC2BCA3F-9302-407C-A9CE-67AD6661C22A}" presName="lastNode" presStyleLbl="node1" presStyleIdx="1" presStyleCnt="2">
        <dgm:presLayoutVars>
          <dgm:bulletEnabled val="1"/>
        </dgm:presLayoutVars>
      </dgm:prSet>
      <dgm:spPr/>
    </dgm:pt>
  </dgm:ptLst>
  <dgm:cxnLst>
    <dgm:cxn modelId="{BB761403-3621-41A2-BE03-ED96C3ECD616}" type="presOf" srcId="{98AA155E-A528-44BD-A937-30E60FA51D03}" destId="{B78FD36D-D60A-4C16-A7B1-3D4549565F2A}" srcOrd="0" destOrd="1" presId="urn:microsoft.com/office/officeart/2005/8/layout/bProcess2"/>
    <dgm:cxn modelId="{CF907A20-523B-4107-AED3-83A89720640C}" type="presOf" srcId="{4C60D8B1-BA37-48E4-A0F3-33A68566ED5E}" destId="{B78FD36D-D60A-4C16-A7B1-3D4549565F2A}" srcOrd="0" destOrd="3" presId="urn:microsoft.com/office/officeart/2005/8/layout/bProcess2"/>
    <dgm:cxn modelId="{242AAC20-3AC0-457D-945B-81AFDE559A75}" srcId="{8EF9C44F-8E1C-4572-9C58-4A23565C2085}" destId="{7D43CBEE-6E19-46B5-A427-55E6DB2B0BD6}" srcOrd="0" destOrd="0" parTransId="{5691737C-0FF9-45B0-B12F-6A37E1A599B2}" sibTransId="{1EA7682D-9BBD-4D4A-A74C-70C123A7BE4B}"/>
    <dgm:cxn modelId="{3D9F6B27-43AE-472D-8C72-DADA4418E520}" type="presOf" srcId="{C9C35003-F0C0-442A-BB0A-F14D0BD76A9E}" destId="{B78FD36D-D60A-4C16-A7B1-3D4549565F2A}" srcOrd="0" destOrd="6" presId="urn:microsoft.com/office/officeart/2005/8/layout/bProcess2"/>
    <dgm:cxn modelId="{30D28734-1961-46F9-9B01-97F4BB11D6F3}" srcId="{AC2BCA3F-9302-407C-A9CE-67AD6661C22A}" destId="{00D94961-034E-4D71-9EF2-203B21B49C3A}" srcOrd="1" destOrd="0" parTransId="{6CFC4D97-D12A-41D0-BE7C-E5590A2BABF4}" sibTransId="{D3409302-B181-461D-9B8C-8789C646E2D3}"/>
    <dgm:cxn modelId="{E4E3973B-6F88-4761-B25F-4F4994C006B9}" type="presOf" srcId="{AC2BCA3F-9302-407C-A9CE-67AD6661C22A}" destId="{B78FD36D-D60A-4C16-A7B1-3D4549565F2A}" srcOrd="0" destOrd="0" presId="urn:microsoft.com/office/officeart/2005/8/layout/bProcess2"/>
    <dgm:cxn modelId="{A929CC3F-7EF4-4E15-9B7B-B827353DABB8}" srcId="{AC2BCA3F-9302-407C-A9CE-67AD6661C22A}" destId="{8E8AB9E4-8963-49F2-9FFB-8EC193DD713B}" srcOrd="2" destOrd="0" parTransId="{7CAC0B32-12F0-42E0-9D8E-D18B081F3D26}" sibTransId="{57F1F105-4651-4B60-8DA9-2F6D988B4234}"/>
    <dgm:cxn modelId="{405DAF43-AACD-486B-A7FD-46DE6B1BBEC6}" type="presOf" srcId="{7D43CBEE-6E19-46B5-A427-55E6DB2B0BD6}" destId="{7E261FB5-ACDF-4FC9-BF79-08284A3384C2}" srcOrd="0" destOrd="0" presId="urn:microsoft.com/office/officeart/2005/8/layout/bProcess2"/>
    <dgm:cxn modelId="{2109A34E-0F07-4E21-AB39-833235C0E067}" srcId="{AC2BCA3F-9302-407C-A9CE-67AD6661C22A}" destId="{C9C35003-F0C0-442A-BB0A-F14D0BD76A9E}" srcOrd="4" destOrd="0" parTransId="{3E34CDC8-BE62-4BA3-A15A-85D44E661440}" sibTransId="{D2820A42-DD84-48AA-A630-DBE49F1A8D81}"/>
    <dgm:cxn modelId="{96DE4652-2453-45C3-B7BF-178AB6C57D25}" srcId="{8EF9C44F-8E1C-4572-9C58-4A23565C2085}" destId="{AC2BCA3F-9302-407C-A9CE-67AD6661C22A}" srcOrd="1" destOrd="0" parTransId="{09DD6E9F-4FDB-4287-A753-0FDB43CA9552}" sibTransId="{B2B0A83B-993A-45D7-987A-B6A42C7537F3}"/>
    <dgm:cxn modelId="{DBEAE08E-8295-4CA4-B205-597071D96593}" type="presOf" srcId="{1EA7682D-9BBD-4D4A-A74C-70C123A7BE4B}" destId="{EA856A1D-409F-4444-8360-8EF7E7639333}" srcOrd="0" destOrd="0" presId="urn:microsoft.com/office/officeart/2005/8/layout/bProcess2"/>
    <dgm:cxn modelId="{3F854B95-A3BC-4082-AA49-81A05D6F7276}" srcId="{00D94961-034E-4D71-9EF2-203B21B49C3A}" destId="{4C60D8B1-BA37-48E4-A0F3-33A68566ED5E}" srcOrd="0" destOrd="0" parTransId="{2A91C905-36B5-4F7F-B490-D20BFF888DC2}" sibTransId="{76148BB1-2822-49CE-87BF-D87D9B131F0E}"/>
    <dgm:cxn modelId="{817014A7-2ABC-4C97-98AB-043E82B7BE9A}" srcId="{AC2BCA3F-9302-407C-A9CE-67AD6661C22A}" destId="{98AA155E-A528-44BD-A937-30E60FA51D03}" srcOrd="0" destOrd="0" parTransId="{AC9FD594-32EE-4264-96F8-43AF649B4894}" sibTransId="{D50CD61F-34BE-43A7-8AD2-7BEF15493211}"/>
    <dgm:cxn modelId="{9F8B78C2-878B-47E4-8D42-1D02FF3CB6D9}" type="presOf" srcId="{E9DC13CC-9D5A-45DB-9EFE-52CFFE8EEE70}" destId="{B78FD36D-D60A-4C16-A7B1-3D4549565F2A}" srcOrd="0" destOrd="5" presId="urn:microsoft.com/office/officeart/2005/8/layout/bProcess2"/>
    <dgm:cxn modelId="{518350C6-44C1-4C09-B8B1-311F1A827620}" type="presOf" srcId="{00D94961-034E-4D71-9EF2-203B21B49C3A}" destId="{B78FD36D-D60A-4C16-A7B1-3D4549565F2A}" srcOrd="0" destOrd="2" presId="urn:microsoft.com/office/officeart/2005/8/layout/bProcess2"/>
    <dgm:cxn modelId="{19F663E9-BCD1-4946-95F2-0842171C0A58}" type="presOf" srcId="{8E8AB9E4-8963-49F2-9FFB-8EC193DD713B}" destId="{B78FD36D-D60A-4C16-A7B1-3D4549565F2A}" srcOrd="0" destOrd="4" presId="urn:microsoft.com/office/officeart/2005/8/layout/bProcess2"/>
    <dgm:cxn modelId="{E438E9FB-47D7-4B05-AEB6-CD19F6946BE0}" type="presOf" srcId="{8EF9C44F-8E1C-4572-9C58-4A23565C2085}" destId="{34E9441C-A4F3-48C7-A1B4-C8695ADF05E2}" srcOrd="0" destOrd="0" presId="urn:microsoft.com/office/officeart/2005/8/layout/bProcess2"/>
    <dgm:cxn modelId="{AB0829FF-DC9B-4255-B1E6-1EB7662CC0A1}" srcId="{AC2BCA3F-9302-407C-A9CE-67AD6661C22A}" destId="{E9DC13CC-9D5A-45DB-9EFE-52CFFE8EEE70}" srcOrd="3" destOrd="0" parTransId="{C9B96ED2-5DA8-41A1-B52F-2A131635DC6D}" sibTransId="{2A853895-60ED-4217-BE73-9E43531F7630}"/>
    <dgm:cxn modelId="{9FB4C8B2-182C-4DD7-AC9C-84625F447916}" type="presParOf" srcId="{34E9441C-A4F3-48C7-A1B4-C8695ADF05E2}" destId="{7E261FB5-ACDF-4FC9-BF79-08284A3384C2}" srcOrd="0" destOrd="0" presId="urn:microsoft.com/office/officeart/2005/8/layout/bProcess2"/>
    <dgm:cxn modelId="{BC1C923F-C9DC-4DE5-AFF9-652BEA3F8E5F}" type="presParOf" srcId="{34E9441C-A4F3-48C7-A1B4-C8695ADF05E2}" destId="{EA856A1D-409F-4444-8360-8EF7E7639333}" srcOrd="1" destOrd="0" presId="urn:microsoft.com/office/officeart/2005/8/layout/bProcess2"/>
    <dgm:cxn modelId="{47DE3D8A-19DC-4891-AB73-223B6DD5AFA7}" type="presParOf" srcId="{34E9441C-A4F3-48C7-A1B4-C8695ADF05E2}" destId="{B78FD36D-D60A-4C16-A7B1-3D4549565F2A}"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A69B24-F1B6-4450-A2FB-71F7FE2294BB}"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E33E6CB0-39DD-4B25-B04F-473F4015370B}">
      <dgm:prSet/>
      <dgm:spPr/>
      <dgm:t>
        <a:bodyPr/>
        <a:lstStyle/>
        <a:p>
          <a:r>
            <a:rPr lang="en-US"/>
            <a:t>Attention to detail</a:t>
          </a:r>
        </a:p>
      </dgm:t>
    </dgm:pt>
    <dgm:pt modelId="{47384BD6-4300-416E-A16C-D52DC4125A39}" type="parTrans" cxnId="{B11B3B60-6210-44D9-BAFF-BB905789D5E3}">
      <dgm:prSet/>
      <dgm:spPr/>
      <dgm:t>
        <a:bodyPr/>
        <a:lstStyle/>
        <a:p>
          <a:endParaRPr lang="en-US"/>
        </a:p>
      </dgm:t>
    </dgm:pt>
    <dgm:pt modelId="{533854B0-E5CA-4677-A719-1B5CB0AAE9EF}" type="sibTrans" cxnId="{B11B3B60-6210-44D9-BAFF-BB905789D5E3}">
      <dgm:prSet/>
      <dgm:spPr/>
      <dgm:t>
        <a:bodyPr/>
        <a:lstStyle/>
        <a:p>
          <a:endParaRPr lang="en-US"/>
        </a:p>
      </dgm:t>
    </dgm:pt>
    <dgm:pt modelId="{710AB992-D38E-4098-B05B-525A4C97398A}">
      <dgm:prSet/>
      <dgm:spPr/>
      <dgm:t>
        <a:bodyPr/>
        <a:lstStyle/>
        <a:p>
          <a:r>
            <a:rPr lang="en-US"/>
            <a:t>Create an ‘environment’</a:t>
          </a:r>
        </a:p>
      </dgm:t>
    </dgm:pt>
    <dgm:pt modelId="{DE06B18F-17A8-4974-AAE5-6A6F2350B2C4}" type="parTrans" cxnId="{8F8D726E-077F-4490-8135-D119EBE05D50}">
      <dgm:prSet/>
      <dgm:spPr/>
      <dgm:t>
        <a:bodyPr/>
        <a:lstStyle/>
        <a:p>
          <a:endParaRPr lang="en-US"/>
        </a:p>
      </dgm:t>
    </dgm:pt>
    <dgm:pt modelId="{0DCF2ED4-A39C-43BE-A9E8-0E1F283C9E8D}" type="sibTrans" cxnId="{8F8D726E-077F-4490-8135-D119EBE05D50}">
      <dgm:prSet/>
      <dgm:spPr/>
      <dgm:t>
        <a:bodyPr/>
        <a:lstStyle/>
        <a:p>
          <a:endParaRPr lang="en-US"/>
        </a:p>
      </dgm:t>
    </dgm:pt>
    <dgm:pt modelId="{AC71F5D8-1FA2-4222-A0D0-C3BDA910379A}">
      <dgm:prSet/>
      <dgm:spPr/>
      <dgm:t>
        <a:bodyPr/>
        <a:lstStyle/>
        <a:p>
          <a:r>
            <a:rPr lang="en-US" dirty="0"/>
            <a:t>Quality wine first</a:t>
          </a:r>
        </a:p>
      </dgm:t>
    </dgm:pt>
    <dgm:pt modelId="{2CF66ACA-9F33-40DB-BFF5-811F3911B0F7}" type="parTrans" cxnId="{58F465AF-0F92-4879-8352-9766645A98C0}">
      <dgm:prSet/>
      <dgm:spPr/>
      <dgm:t>
        <a:bodyPr/>
        <a:lstStyle/>
        <a:p>
          <a:endParaRPr lang="en-US"/>
        </a:p>
      </dgm:t>
    </dgm:pt>
    <dgm:pt modelId="{313282B5-17A0-4EF5-8FC1-E5E5F19B6C72}" type="sibTrans" cxnId="{58F465AF-0F92-4879-8352-9766645A98C0}">
      <dgm:prSet/>
      <dgm:spPr/>
      <dgm:t>
        <a:bodyPr/>
        <a:lstStyle/>
        <a:p>
          <a:endParaRPr lang="en-US"/>
        </a:p>
      </dgm:t>
    </dgm:pt>
    <dgm:pt modelId="{B4DCB305-457B-4D74-AF4A-F5E84952792C}">
      <dgm:prSet/>
      <dgm:spPr/>
      <dgm:t>
        <a:bodyPr/>
        <a:lstStyle/>
        <a:p>
          <a:r>
            <a:rPr lang="en-US" dirty="0"/>
            <a:t>Décor [to whom does it appeal?]</a:t>
          </a:r>
        </a:p>
      </dgm:t>
    </dgm:pt>
    <dgm:pt modelId="{FED3DCC5-30FF-450F-94EF-3CE9666EB94E}" type="parTrans" cxnId="{F7FE05B1-67A3-4D04-B625-12E115046B03}">
      <dgm:prSet/>
      <dgm:spPr/>
      <dgm:t>
        <a:bodyPr/>
        <a:lstStyle/>
        <a:p>
          <a:endParaRPr lang="en-US"/>
        </a:p>
      </dgm:t>
    </dgm:pt>
    <dgm:pt modelId="{CADEC83B-7A81-47AB-8584-7B560556AD1C}" type="sibTrans" cxnId="{F7FE05B1-67A3-4D04-B625-12E115046B03}">
      <dgm:prSet/>
      <dgm:spPr/>
      <dgm:t>
        <a:bodyPr/>
        <a:lstStyle/>
        <a:p>
          <a:endParaRPr lang="en-US"/>
        </a:p>
      </dgm:t>
    </dgm:pt>
    <dgm:pt modelId="{1DEFC05B-6C5A-4544-A5E1-80CB75975FEF}">
      <dgm:prSet/>
      <dgm:spPr/>
      <dgm:t>
        <a:bodyPr/>
        <a:lstStyle/>
        <a:p>
          <a:r>
            <a:rPr lang="en-US"/>
            <a:t>Tables, booths, open ended picnic tables</a:t>
          </a:r>
        </a:p>
      </dgm:t>
    </dgm:pt>
    <dgm:pt modelId="{B568886D-B9AF-4362-95C7-CBE0E0C372C5}" type="parTrans" cxnId="{E67412FC-2F27-4B09-9F24-41B6FF131129}">
      <dgm:prSet/>
      <dgm:spPr/>
      <dgm:t>
        <a:bodyPr/>
        <a:lstStyle/>
        <a:p>
          <a:endParaRPr lang="en-US"/>
        </a:p>
      </dgm:t>
    </dgm:pt>
    <dgm:pt modelId="{562535AC-450E-4A65-B6FF-D200BCFA423A}" type="sibTrans" cxnId="{E67412FC-2F27-4B09-9F24-41B6FF131129}">
      <dgm:prSet/>
      <dgm:spPr/>
      <dgm:t>
        <a:bodyPr/>
        <a:lstStyle/>
        <a:p>
          <a:endParaRPr lang="en-US"/>
        </a:p>
      </dgm:t>
    </dgm:pt>
    <dgm:pt modelId="{9E16F3D9-E9CD-4FD4-8D75-F8B7F9646BBA}">
      <dgm:prSet/>
      <dgm:spPr/>
      <dgm:t>
        <a:bodyPr/>
        <a:lstStyle/>
        <a:p>
          <a:r>
            <a:rPr lang="en-US"/>
            <a:t>Dress code for your staff</a:t>
          </a:r>
        </a:p>
      </dgm:t>
    </dgm:pt>
    <dgm:pt modelId="{8378379E-4721-4D96-A2DD-A5C32856BB32}" type="parTrans" cxnId="{EF7171CF-1D0B-4495-A494-6AB91ECC0B16}">
      <dgm:prSet/>
      <dgm:spPr/>
      <dgm:t>
        <a:bodyPr/>
        <a:lstStyle/>
        <a:p>
          <a:endParaRPr lang="en-US"/>
        </a:p>
      </dgm:t>
    </dgm:pt>
    <dgm:pt modelId="{E4013528-C1D1-41FA-9A51-82081CBCC9DD}" type="sibTrans" cxnId="{EF7171CF-1D0B-4495-A494-6AB91ECC0B16}">
      <dgm:prSet/>
      <dgm:spPr/>
      <dgm:t>
        <a:bodyPr/>
        <a:lstStyle/>
        <a:p>
          <a:endParaRPr lang="en-US"/>
        </a:p>
      </dgm:t>
    </dgm:pt>
    <dgm:pt modelId="{CF140884-C6F0-463F-A0EB-9A457C0F07B5}">
      <dgm:prSet/>
      <dgm:spPr/>
      <dgm:t>
        <a:bodyPr/>
        <a:lstStyle/>
        <a:p>
          <a:r>
            <a:rPr lang="en-US"/>
            <a:t>Ages of your staff</a:t>
          </a:r>
        </a:p>
      </dgm:t>
    </dgm:pt>
    <dgm:pt modelId="{301EFB33-7441-42A0-9CA6-24CFA2085E9A}" type="parTrans" cxnId="{218DE1CD-9F3B-4B24-AE72-D817A90A86D5}">
      <dgm:prSet/>
      <dgm:spPr/>
      <dgm:t>
        <a:bodyPr/>
        <a:lstStyle/>
        <a:p>
          <a:endParaRPr lang="en-US"/>
        </a:p>
      </dgm:t>
    </dgm:pt>
    <dgm:pt modelId="{4909F88B-783F-4170-AE64-318DB37843BD}" type="sibTrans" cxnId="{218DE1CD-9F3B-4B24-AE72-D817A90A86D5}">
      <dgm:prSet/>
      <dgm:spPr/>
      <dgm:t>
        <a:bodyPr/>
        <a:lstStyle/>
        <a:p>
          <a:endParaRPr lang="en-US"/>
        </a:p>
      </dgm:t>
    </dgm:pt>
    <dgm:pt modelId="{2618BF96-14C8-4F58-B282-7FB2BC0E8BBC}">
      <dgm:prSet/>
      <dgm:spPr/>
      <dgm:t>
        <a:bodyPr/>
        <a:lstStyle/>
        <a:p>
          <a:r>
            <a:rPr lang="en-US"/>
            <a:t>Scratches on the front door</a:t>
          </a:r>
        </a:p>
      </dgm:t>
    </dgm:pt>
    <dgm:pt modelId="{083089B6-DB8F-4FDC-BAB1-576D60E38525}" type="parTrans" cxnId="{40FCC2AE-28D2-4494-8B58-5A57112E2F98}">
      <dgm:prSet/>
      <dgm:spPr/>
      <dgm:t>
        <a:bodyPr/>
        <a:lstStyle/>
        <a:p>
          <a:endParaRPr lang="en-US"/>
        </a:p>
      </dgm:t>
    </dgm:pt>
    <dgm:pt modelId="{77B566AF-8108-4B8C-A7DD-6F74CF0E53B8}" type="sibTrans" cxnId="{40FCC2AE-28D2-4494-8B58-5A57112E2F98}">
      <dgm:prSet/>
      <dgm:spPr/>
      <dgm:t>
        <a:bodyPr/>
        <a:lstStyle/>
        <a:p>
          <a:endParaRPr lang="en-US"/>
        </a:p>
      </dgm:t>
    </dgm:pt>
    <dgm:pt modelId="{51EB0861-BE87-4024-9670-236C9B24A9C3}">
      <dgm:prSet/>
      <dgm:spPr/>
      <dgm:t>
        <a:bodyPr/>
        <a:lstStyle/>
        <a:p>
          <a:r>
            <a:rPr lang="en-US"/>
            <a:t>Cleanliness of your bathroom</a:t>
          </a:r>
        </a:p>
      </dgm:t>
    </dgm:pt>
    <dgm:pt modelId="{C1565756-9F4E-4641-8408-60B5737A0785}" type="parTrans" cxnId="{0ED42FEA-A1A6-492F-9FCB-0A64AB78A071}">
      <dgm:prSet/>
      <dgm:spPr/>
      <dgm:t>
        <a:bodyPr/>
        <a:lstStyle/>
        <a:p>
          <a:endParaRPr lang="en-US"/>
        </a:p>
      </dgm:t>
    </dgm:pt>
    <dgm:pt modelId="{FB23B9E4-D4B0-45C9-95EC-40FB1E2D785F}" type="sibTrans" cxnId="{0ED42FEA-A1A6-492F-9FCB-0A64AB78A071}">
      <dgm:prSet/>
      <dgm:spPr/>
      <dgm:t>
        <a:bodyPr/>
        <a:lstStyle/>
        <a:p>
          <a:endParaRPr lang="en-US"/>
        </a:p>
      </dgm:t>
    </dgm:pt>
    <dgm:pt modelId="{6477E49B-5D67-4F36-8241-740BF1B59222}" type="pres">
      <dgm:prSet presAssocID="{E9A69B24-F1B6-4450-A2FB-71F7FE2294BB}" presName="Name0" presStyleCnt="0">
        <dgm:presLayoutVars>
          <dgm:dir/>
          <dgm:resizeHandles val="exact"/>
        </dgm:presLayoutVars>
      </dgm:prSet>
      <dgm:spPr/>
    </dgm:pt>
    <dgm:pt modelId="{B3A12383-87DE-40E9-9495-34D079CC6706}" type="pres">
      <dgm:prSet presAssocID="{E33E6CB0-39DD-4B25-B04F-473F4015370B}" presName="node" presStyleLbl="node1" presStyleIdx="0" presStyleCnt="9">
        <dgm:presLayoutVars>
          <dgm:bulletEnabled val="1"/>
        </dgm:presLayoutVars>
      </dgm:prSet>
      <dgm:spPr/>
    </dgm:pt>
    <dgm:pt modelId="{CC0B4173-51AC-45B1-8CC9-16FB2297574D}" type="pres">
      <dgm:prSet presAssocID="{533854B0-E5CA-4677-A719-1B5CB0AAE9EF}" presName="sibTrans" presStyleLbl="sibTrans1D1" presStyleIdx="0" presStyleCnt="8"/>
      <dgm:spPr/>
    </dgm:pt>
    <dgm:pt modelId="{6D4B40A5-9583-42E8-B7CB-5E4462B7BDDB}" type="pres">
      <dgm:prSet presAssocID="{533854B0-E5CA-4677-A719-1B5CB0AAE9EF}" presName="connectorText" presStyleLbl="sibTrans1D1" presStyleIdx="0" presStyleCnt="8"/>
      <dgm:spPr/>
    </dgm:pt>
    <dgm:pt modelId="{CA3ACB36-F530-4DAD-8558-C821C9C05EC0}" type="pres">
      <dgm:prSet presAssocID="{710AB992-D38E-4098-B05B-525A4C97398A}" presName="node" presStyleLbl="node1" presStyleIdx="1" presStyleCnt="9">
        <dgm:presLayoutVars>
          <dgm:bulletEnabled val="1"/>
        </dgm:presLayoutVars>
      </dgm:prSet>
      <dgm:spPr/>
    </dgm:pt>
    <dgm:pt modelId="{7486E48C-1339-4E46-A387-C4FABC88DF78}" type="pres">
      <dgm:prSet presAssocID="{0DCF2ED4-A39C-43BE-A9E8-0E1F283C9E8D}" presName="sibTrans" presStyleLbl="sibTrans1D1" presStyleIdx="1" presStyleCnt="8"/>
      <dgm:spPr/>
    </dgm:pt>
    <dgm:pt modelId="{A3AD7BD1-5E69-4FCA-BB23-FA9717E26CBF}" type="pres">
      <dgm:prSet presAssocID="{0DCF2ED4-A39C-43BE-A9E8-0E1F283C9E8D}" presName="connectorText" presStyleLbl="sibTrans1D1" presStyleIdx="1" presStyleCnt="8"/>
      <dgm:spPr/>
    </dgm:pt>
    <dgm:pt modelId="{F86A84DF-2E80-4C98-833B-7A18AF3A4418}" type="pres">
      <dgm:prSet presAssocID="{AC71F5D8-1FA2-4222-A0D0-C3BDA910379A}" presName="node" presStyleLbl="node1" presStyleIdx="2" presStyleCnt="9">
        <dgm:presLayoutVars>
          <dgm:bulletEnabled val="1"/>
        </dgm:presLayoutVars>
      </dgm:prSet>
      <dgm:spPr/>
    </dgm:pt>
    <dgm:pt modelId="{4BAD13CB-1372-4D53-8DF1-72649DD17A3D}" type="pres">
      <dgm:prSet presAssocID="{313282B5-17A0-4EF5-8FC1-E5E5F19B6C72}" presName="sibTrans" presStyleLbl="sibTrans1D1" presStyleIdx="2" presStyleCnt="8"/>
      <dgm:spPr/>
    </dgm:pt>
    <dgm:pt modelId="{AC7C36A6-59DF-4CF9-824E-74763B9BD8B0}" type="pres">
      <dgm:prSet presAssocID="{313282B5-17A0-4EF5-8FC1-E5E5F19B6C72}" presName="connectorText" presStyleLbl="sibTrans1D1" presStyleIdx="2" presStyleCnt="8"/>
      <dgm:spPr/>
    </dgm:pt>
    <dgm:pt modelId="{CFBCE304-C3E5-4580-9F88-94D47A51D2FE}" type="pres">
      <dgm:prSet presAssocID="{B4DCB305-457B-4D74-AF4A-F5E84952792C}" presName="node" presStyleLbl="node1" presStyleIdx="3" presStyleCnt="9">
        <dgm:presLayoutVars>
          <dgm:bulletEnabled val="1"/>
        </dgm:presLayoutVars>
      </dgm:prSet>
      <dgm:spPr/>
    </dgm:pt>
    <dgm:pt modelId="{3C6EE990-5F58-4131-B861-7D9F7B09E5E2}" type="pres">
      <dgm:prSet presAssocID="{CADEC83B-7A81-47AB-8584-7B560556AD1C}" presName="sibTrans" presStyleLbl="sibTrans1D1" presStyleIdx="3" presStyleCnt="8"/>
      <dgm:spPr/>
    </dgm:pt>
    <dgm:pt modelId="{8907D04A-31F6-48A6-A2F0-09D0B267FF33}" type="pres">
      <dgm:prSet presAssocID="{CADEC83B-7A81-47AB-8584-7B560556AD1C}" presName="connectorText" presStyleLbl="sibTrans1D1" presStyleIdx="3" presStyleCnt="8"/>
      <dgm:spPr/>
    </dgm:pt>
    <dgm:pt modelId="{252F5FFF-9DFF-4166-BCFD-99BE22828CBF}" type="pres">
      <dgm:prSet presAssocID="{1DEFC05B-6C5A-4544-A5E1-80CB75975FEF}" presName="node" presStyleLbl="node1" presStyleIdx="4" presStyleCnt="9">
        <dgm:presLayoutVars>
          <dgm:bulletEnabled val="1"/>
        </dgm:presLayoutVars>
      </dgm:prSet>
      <dgm:spPr/>
    </dgm:pt>
    <dgm:pt modelId="{6824E56E-926A-4713-B9F7-5CD3A53DBDE0}" type="pres">
      <dgm:prSet presAssocID="{562535AC-450E-4A65-B6FF-D200BCFA423A}" presName="sibTrans" presStyleLbl="sibTrans1D1" presStyleIdx="4" presStyleCnt="8"/>
      <dgm:spPr/>
    </dgm:pt>
    <dgm:pt modelId="{26CC3B9C-DFC5-4A16-8A7C-E49B70C46B34}" type="pres">
      <dgm:prSet presAssocID="{562535AC-450E-4A65-B6FF-D200BCFA423A}" presName="connectorText" presStyleLbl="sibTrans1D1" presStyleIdx="4" presStyleCnt="8"/>
      <dgm:spPr/>
    </dgm:pt>
    <dgm:pt modelId="{D9A60C7F-FE67-4962-96C5-5AB6A8644658}" type="pres">
      <dgm:prSet presAssocID="{9E16F3D9-E9CD-4FD4-8D75-F8B7F9646BBA}" presName="node" presStyleLbl="node1" presStyleIdx="5" presStyleCnt="9">
        <dgm:presLayoutVars>
          <dgm:bulletEnabled val="1"/>
        </dgm:presLayoutVars>
      </dgm:prSet>
      <dgm:spPr/>
    </dgm:pt>
    <dgm:pt modelId="{B5784063-B4F8-44B0-AB05-04B613F755AE}" type="pres">
      <dgm:prSet presAssocID="{E4013528-C1D1-41FA-9A51-82081CBCC9DD}" presName="sibTrans" presStyleLbl="sibTrans1D1" presStyleIdx="5" presStyleCnt="8"/>
      <dgm:spPr/>
    </dgm:pt>
    <dgm:pt modelId="{D7BB3D34-3BED-49D9-ACD0-F3F51C99579C}" type="pres">
      <dgm:prSet presAssocID="{E4013528-C1D1-41FA-9A51-82081CBCC9DD}" presName="connectorText" presStyleLbl="sibTrans1D1" presStyleIdx="5" presStyleCnt="8"/>
      <dgm:spPr/>
    </dgm:pt>
    <dgm:pt modelId="{7768A2C6-DD1A-4EB9-BBC8-E73E32A81B8C}" type="pres">
      <dgm:prSet presAssocID="{CF140884-C6F0-463F-A0EB-9A457C0F07B5}" presName="node" presStyleLbl="node1" presStyleIdx="6" presStyleCnt="9">
        <dgm:presLayoutVars>
          <dgm:bulletEnabled val="1"/>
        </dgm:presLayoutVars>
      </dgm:prSet>
      <dgm:spPr/>
    </dgm:pt>
    <dgm:pt modelId="{9053EFB2-EAEC-48AA-91B5-861EE756BA0A}" type="pres">
      <dgm:prSet presAssocID="{4909F88B-783F-4170-AE64-318DB37843BD}" presName="sibTrans" presStyleLbl="sibTrans1D1" presStyleIdx="6" presStyleCnt="8"/>
      <dgm:spPr/>
    </dgm:pt>
    <dgm:pt modelId="{681FB776-A5BC-4FDF-8BC5-D3E265FD2F93}" type="pres">
      <dgm:prSet presAssocID="{4909F88B-783F-4170-AE64-318DB37843BD}" presName="connectorText" presStyleLbl="sibTrans1D1" presStyleIdx="6" presStyleCnt="8"/>
      <dgm:spPr/>
    </dgm:pt>
    <dgm:pt modelId="{E3D984B7-64DF-4A0B-883A-6DD8894EAAD8}" type="pres">
      <dgm:prSet presAssocID="{2618BF96-14C8-4F58-B282-7FB2BC0E8BBC}" presName="node" presStyleLbl="node1" presStyleIdx="7" presStyleCnt="9">
        <dgm:presLayoutVars>
          <dgm:bulletEnabled val="1"/>
        </dgm:presLayoutVars>
      </dgm:prSet>
      <dgm:spPr/>
    </dgm:pt>
    <dgm:pt modelId="{BEEAFA77-9349-429E-8585-0BD75407951B}" type="pres">
      <dgm:prSet presAssocID="{77B566AF-8108-4B8C-A7DD-6F74CF0E53B8}" presName="sibTrans" presStyleLbl="sibTrans1D1" presStyleIdx="7" presStyleCnt="8"/>
      <dgm:spPr/>
    </dgm:pt>
    <dgm:pt modelId="{193CE317-8B3A-4212-801A-8B536CFC23DB}" type="pres">
      <dgm:prSet presAssocID="{77B566AF-8108-4B8C-A7DD-6F74CF0E53B8}" presName="connectorText" presStyleLbl="sibTrans1D1" presStyleIdx="7" presStyleCnt="8"/>
      <dgm:spPr/>
    </dgm:pt>
    <dgm:pt modelId="{59E159D9-9560-49E4-959E-236F43C2F61F}" type="pres">
      <dgm:prSet presAssocID="{51EB0861-BE87-4024-9670-236C9B24A9C3}" presName="node" presStyleLbl="node1" presStyleIdx="8" presStyleCnt="9">
        <dgm:presLayoutVars>
          <dgm:bulletEnabled val="1"/>
        </dgm:presLayoutVars>
      </dgm:prSet>
      <dgm:spPr/>
    </dgm:pt>
  </dgm:ptLst>
  <dgm:cxnLst>
    <dgm:cxn modelId="{F1A2B70A-288D-43A6-9CB4-315A3EC7E3E3}" type="presOf" srcId="{CADEC83B-7A81-47AB-8584-7B560556AD1C}" destId="{8907D04A-31F6-48A6-A2F0-09D0B267FF33}" srcOrd="1" destOrd="0" presId="urn:microsoft.com/office/officeart/2016/7/layout/RepeatingBendingProcessNew"/>
    <dgm:cxn modelId="{71CE8428-F9F0-4730-9E60-9899FA2E9B7B}" type="presOf" srcId="{77B566AF-8108-4B8C-A7DD-6F74CF0E53B8}" destId="{193CE317-8B3A-4212-801A-8B536CFC23DB}" srcOrd="1" destOrd="0" presId="urn:microsoft.com/office/officeart/2016/7/layout/RepeatingBendingProcessNew"/>
    <dgm:cxn modelId="{BFE91929-D280-467E-88EC-26FACD3A37B1}" type="presOf" srcId="{77B566AF-8108-4B8C-A7DD-6F74CF0E53B8}" destId="{BEEAFA77-9349-429E-8585-0BD75407951B}" srcOrd="0" destOrd="0" presId="urn:microsoft.com/office/officeart/2016/7/layout/RepeatingBendingProcessNew"/>
    <dgm:cxn modelId="{E11BE532-8653-4FFC-A1F7-FABE98867E4F}" type="presOf" srcId="{562535AC-450E-4A65-B6FF-D200BCFA423A}" destId="{6824E56E-926A-4713-B9F7-5CD3A53DBDE0}" srcOrd="0" destOrd="0" presId="urn:microsoft.com/office/officeart/2016/7/layout/RepeatingBendingProcessNew"/>
    <dgm:cxn modelId="{A5B4C73D-AAEB-4C44-88DA-11CA551D1789}" type="presOf" srcId="{E4013528-C1D1-41FA-9A51-82081CBCC9DD}" destId="{B5784063-B4F8-44B0-AB05-04B613F755AE}" srcOrd="0" destOrd="0" presId="urn:microsoft.com/office/officeart/2016/7/layout/RepeatingBendingProcessNew"/>
    <dgm:cxn modelId="{B11B3B60-6210-44D9-BAFF-BB905789D5E3}" srcId="{E9A69B24-F1B6-4450-A2FB-71F7FE2294BB}" destId="{E33E6CB0-39DD-4B25-B04F-473F4015370B}" srcOrd="0" destOrd="0" parTransId="{47384BD6-4300-416E-A16C-D52DC4125A39}" sibTransId="{533854B0-E5CA-4677-A719-1B5CB0AAE9EF}"/>
    <dgm:cxn modelId="{39599B43-75DF-4ECF-BE05-7CE674F2FD94}" type="presOf" srcId="{4909F88B-783F-4170-AE64-318DB37843BD}" destId="{9053EFB2-EAEC-48AA-91B5-861EE756BA0A}" srcOrd="0" destOrd="0" presId="urn:microsoft.com/office/officeart/2016/7/layout/RepeatingBendingProcessNew"/>
    <dgm:cxn modelId="{D7B4B863-666A-4A90-BB77-54B5862939D6}" type="presOf" srcId="{1DEFC05B-6C5A-4544-A5E1-80CB75975FEF}" destId="{252F5FFF-9DFF-4166-BCFD-99BE22828CBF}" srcOrd="0" destOrd="0" presId="urn:microsoft.com/office/officeart/2016/7/layout/RepeatingBendingProcessNew"/>
    <dgm:cxn modelId="{D36BF768-911E-4031-9C32-717C13E3CD3A}" type="presOf" srcId="{B4DCB305-457B-4D74-AF4A-F5E84952792C}" destId="{CFBCE304-C3E5-4580-9F88-94D47A51D2FE}" srcOrd="0" destOrd="0" presId="urn:microsoft.com/office/officeart/2016/7/layout/RepeatingBendingProcessNew"/>
    <dgm:cxn modelId="{0BC94B6A-CA3D-4C1D-9AA3-6A9A232DBA04}" type="presOf" srcId="{313282B5-17A0-4EF5-8FC1-E5E5F19B6C72}" destId="{AC7C36A6-59DF-4CF9-824E-74763B9BD8B0}" srcOrd="1" destOrd="0" presId="urn:microsoft.com/office/officeart/2016/7/layout/RepeatingBendingProcessNew"/>
    <dgm:cxn modelId="{8F8D726E-077F-4490-8135-D119EBE05D50}" srcId="{E9A69B24-F1B6-4450-A2FB-71F7FE2294BB}" destId="{710AB992-D38E-4098-B05B-525A4C97398A}" srcOrd="1" destOrd="0" parTransId="{DE06B18F-17A8-4974-AAE5-6A6F2350B2C4}" sibTransId="{0DCF2ED4-A39C-43BE-A9E8-0E1F283C9E8D}"/>
    <dgm:cxn modelId="{35A5CD4F-17EB-4FEB-941C-37141A189B14}" type="presOf" srcId="{E4013528-C1D1-41FA-9A51-82081CBCC9DD}" destId="{D7BB3D34-3BED-49D9-ACD0-F3F51C99579C}" srcOrd="1" destOrd="0" presId="urn:microsoft.com/office/officeart/2016/7/layout/RepeatingBendingProcessNew"/>
    <dgm:cxn modelId="{568DA270-9D33-467C-8F3D-11EB09EF1921}" type="presOf" srcId="{0DCF2ED4-A39C-43BE-A9E8-0E1F283C9E8D}" destId="{7486E48C-1339-4E46-A387-C4FABC88DF78}" srcOrd="0" destOrd="0" presId="urn:microsoft.com/office/officeart/2016/7/layout/RepeatingBendingProcessNew"/>
    <dgm:cxn modelId="{8AB2AF70-9EB9-48FB-A171-5C82EF784A09}" type="presOf" srcId="{9E16F3D9-E9CD-4FD4-8D75-F8B7F9646BBA}" destId="{D9A60C7F-FE67-4962-96C5-5AB6A8644658}" srcOrd="0" destOrd="0" presId="urn:microsoft.com/office/officeart/2016/7/layout/RepeatingBendingProcessNew"/>
    <dgm:cxn modelId="{1FA2BE50-B430-4C59-B14B-29A08691A315}" type="presOf" srcId="{0DCF2ED4-A39C-43BE-A9E8-0E1F283C9E8D}" destId="{A3AD7BD1-5E69-4FCA-BB23-FA9717E26CBF}" srcOrd="1" destOrd="0" presId="urn:microsoft.com/office/officeart/2016/7/layout/RepeatingBendingProcessNew"/>
    <dgm:cxn modelId="{01CD2F59-18E2-4AFA-8F26-973AA57D3F3B}" type="presOf" srcId="{E33E6CB0-39DD-4B25-B04F-473F4015370B}" destId="{B3A12383-87DE-40E9-9495-34D079CC6706}" srcOrd="0" destOrd="0" presId="urn:microsoft.com/office/officeart/2016/7/layout/RepeatingBendingProcessNew"/>
    <dgm:cxn modelId="{FCCA908B-E5CE-4166-BA59-FA1AC9D089A2}" type="presOf" srcId="{562535AC-450E-4A65-B6FF-D200BCFA423A}" destId="{26CC3B9C-DFC5-4A16-8A7C-E49B70C46B34}" srcOrd="1" destOrd="0" presId="urn:microsoft.com/office/officeart/2016/7/layout/RepeatingBendingProcessNew"/>
    <dgm:cxn modelId="{1E4A8093-7E84-40C8-A397-F4AD8E0088C4}" type="presOf" srcId="{E9A69B24-F1B6-4450-A2FB-71F7FE2294BB}" destId="{6477E49B-5D67-4F36-8241-740BF1B59222}" srcOrd="0" destOrd="0" presId="urn:microsoft.com/office/officeart/2016/7/layout/RepeatingBendingProcessNew"/>
    <dgm:cxn modelId="{82153C99-77E0-45A2-9C50-34C590920FDE}" type="presOf" srcId="{533854B0-E5CA-4677-A719-1B5CB0AAE9EF}" destId="{CC0B4173-51AC-45B1-8CC9-16FB2297574D}" srcOrd="0" destOrd="0" presId="urn:microsoft.com/office/officeart/2016/7/layout/RepeatingBendingProcessNew"/>
    <dgm:cxn modelId="{A62B519D-6887-46CD-975A-21A25034785D}" type="presOf" srcId="{51EB0861-BE87-4024-9670-236C9B24A9C3}" destId="{59E159D9-9560-49E4-959E-236F43C2F61F}" srcOrd="0" destOrd="0" presId="urn:microsoft.com/office/officeart/2016/7/layout/RepeatingBendingProcessNew"/>
    <dgm:cxn modelId="{668394A9-986B-4010-8220-4D4CF0192AE2}" type="presOf" srcId="{2618BF96-14C8-4F58-B282-7FB2BC0E8BBC}" destId="{E3D984B7-64DF-4A0B-883A-6DD8894EAAD8}" srcOrd="0" destOrd="0" presId="urn:microsoft.com/office/officeart/2016/7/layout/RepeatingBendingProcessNew"/>
    <dgm:cxn modelId="{35F3BBAE-E244-4720-93DB-1B273D14B618}" type="presOf" srcId="{710AB992-D38E-4098-B05B-525A4C97398A}" destId="{CA3ACB36-F530-4DAD-8558-C821C9C05EC0}" srcOrd="0" destOrd="0" presId="urn:microsoft.com/office/officeart/2016/7/layout/RepeatingBendingProcessNew"/>
    <dgm:cxn modelId="{40FCC2AE-28D2-4494-8B58-5A57112E2F98}" srcId="{E9A69B24-F1B6-4450-A2FB-71F7FE2294BB}" destId="{2618BF96-14C8-4F58-B282-7FB2BC0E8BBC}" srcOrd="7" destOrd="0" parTransId="{083089B6-DB8F-4FDC-BAB1-576D60E38525}" sibTransId="{77B566AF-8108-4B8C-A7DD-6F74CF0E53B8}"/>
    <dgm:cxn modelId="{58F465AF-0F92-4879-8352-9766645A98C0}" srcId="{E9A69B24-F1B6-4450-A2FB-71F7FE2294BB}" destId="{AC71F5D8-1FA2-4222-A0D0-C3BDA910379A}" srcOrd="2" destOrd="0" parTransId="{2CF66ACA-9F33-40DB-BFF5-811F3911B0F7}" sibTransId="{313282B5-17A0-4EF5-8FC1-E5E5F19B6C72}"/>
    <dgm:cxn modelId="{1DE1E8AF-E7F4-42E7-ADD4-6CDBBE0E2DB8}" type="presOf" srcId="{313282B5-17A0-4EF5-8FC1-E5E5F19B6C72}" destId="{4BAD13CB-1372-4D53-8DF1-72649DD17A3D}" srcOrd="0" destOrd="0" presId="urn:microsoft.com/office/officeart/2016/7/layout/RepeatingBendingProcessNew"/>
    <dgm:cxn modelId="{F7FE05B1-67A3-4D04-B625-12E115046B03}" srcId="{E9A69B24-F1B6-4450-A2FB-71F7FE2294BB}" destId="{B4DCB305-457B-4D74-AF4A-F5E84952792C}" srcOrd="3" destOrd="0" parTransId="{FED3DCC5-30FF-450F-94EF-3CE9666EB94E}" sibTransId="{CADEC83B-7A81-47AB-8584-7B560556AD1C}"/>
    <dgm:cxn modelId="{5D1126B2-357A-4070-9ED9-D385AECA6749}" type="presOf" srcId="{533854B0-E5CA-4677-A719-1B5CB0AAE9EF}" destId="{6D4B40A5-9583-42E8-B7CB-5E4462B7BDDB}" srcOrd="1" destOrd="0" presId="urn:microsoft.com/office/officeart/2016/7/layout/RepeatingBendingProcessNew"/>
    <dgm:cxn modelId="{A76AE1CB-0CCF-4736-88B2-87226FC39F23}" type="presOf" srcId="{CF140884-C6F0-463F-A0EB-9A457C0F07B5}" destId="{7768A2C6-DD1A-4EB9-BBC8-E73E32A81B8C}" srcOrd="0" destOrd="0" presId="urn:microsoft.com/office/officeart/2016/7/layout/RepeatingBendingProcessNew"/>
    <dgm:cxn modelId="{218DE1CD-9F3B-4B24-AE72-D817A90A86D5}" srcId="{E9A69B24-F1B6-4450-A2FB-71F7FE2294BB}" destId="{CF140884-C6F0-463F-A0EB-9A457C0F07B5}" srcOrd="6" destOrd="0" parTransId="{301EFB33-7441-42A0-9CA6-24CFA2085E9A}" sibTransId="{4909F88B-783F-4170-AE64-318DB37843BD}"/>
    <dgm:cxn modelId="{EF7171CF-1D0B-4495-A494-6AB91ECC0B16}" srcId="{E9A69B24-F1B6-4450-A2FB-71F7FE2294BB}" destId="{9E16F3D9-E9CD-4FD4-8D75-F8B7F9646BBA}" srcOrd="5" destOrd="0" parTransId="{8378379E-4721-4D96-A2DD-A5C32856BB32}" sibTransId="{E4013528-C1D1-41FA-9A51-82081CBCC9DD}"/>
    <dgm:cxn modelId="{36F1E8D1-EDDA-444D-94DE-407BF9505D9E}" type="presOf" srcId="{4909F88B-783F-4170-AE64-318DB37843BD}" destId="{681FB776-A5BC-4FDF-8BC5-D3E265FD2F93}" srcOrd="1" destOrd="0" presId="urn:microsoft.com/office/officeart/2016/7/layout/RepeatingBendingProcessNew"/>
    <dgm:cxn modelId="{0ED42FEA-A1A6-492F-9FCB-0A64AB78A071}" srcId="{E9A69B24-F1B6-4450-A2FB-71F7FE2294BB}" destId="{51EB0861-BE87-4024-9670-236C9B24A9C3}" srcOrd="8" destOrd="0" parTransId="{C1565756-9F4E-4641-8408-60B5737A0785}" sibTransId="{FB23B9E4-D4B0-45C9-95EC-40FB1E2D785F}"/>
    <dgm:cxn modelId="{6B01F2EE-A43E-4AFE-A456-EE6F10F2557C}" type="presOf" srcId="{AC71F5D8-1FA2-4222-A0D0-C3BDA910379A}" destId="{F86A84DF-2E80-4C98-833B-7A18AF3A4418}" srcOrd="0" destOrd="0" presId="urn:microsoft.com/office/officeart/2016/7/layout/RepeatingBendingProcessNew"/>
    <dgm:cxn modelId="{873352F6-419D-481B-A9F7-8D1FF57F0F61}" type="presOf" srcId="{CADEC83B-7A81-47AB-8584-7B560556AD1C}" destId="{3C6EE990-5F58-4131-B861-7D9F7B09E5E2}" srcOrd="0" destOrd="0" presId="urn:microsoft.com/office/officeart/2016/7/layout/RepeatingBendingProcessNew"/>
    <dgm:cxn modelId="{E67412FC-2F27-4B09-9F24-41B6FF131129}" srcId="{E9A69B24-F1B6-4450-A2FB-71F7FE2294BB}" destId="{1DEFC05B-6C5A-4544-A5E1-80CB75975FEF}" srcOrd="4" destOrd="0" parTransId="{B568886D-B9AF-4362-95C7-CBE0E0C372C5}" sibTransId="{562535AC-450E-4A65-B6FF-D200BCFA423A}"/>
    <dgm:cxn modelId="{A931C166-25D6-40D9-9C83-09D2BA425DDB}" type="presParOf" srcId="{6477E49B-5D67-4F36-8241-740BF1B59222}" destId="{B3A12383-87DE-40E9-9495-34D079CC6706}" srcOrd="0" destOrd="0" presId="urn:microsoft.com/office/officeart/2016/7/layout/RepeatingBendingProcessNew"/>
    <dgm:cxn modelId="{01433498-F538-4041-92CC-1E45E9AE3410}" type="presParOf" srcId="{6477E49B-5D67-4F36-8241-740BF1B59222}" destId="{CC0B4173-51AC-45B1-8CC9-16FB2297574D}" srcOrd="1" destOrd="0" presId="urn:microsoft.com/office/officeart/2016/7/layout/RepeatingBendingProcessNew"/>
    <dgm:cxn modelId="{CE11BB41-CFFB-4DFD-9E00-9D2D4C15A914}" type="presParOf" srcId="{CC0B4173-51AC-45B1-8CC9-16FB2297574D}" destId="{6D4B40A5-9583-42E8-B7CB-5E4462B7BDDB}" srcOrd="0" destOrd="0" presId="urn:microsoft.com/office/officeart/2016/7/layout/RepeatingBendingProcessNew"/>
    <dgm:cxn modelId="{1380B512-DC84-4410-8C5C-39EC0F3CCDD2}" type="presParOf" srcId="{6477E49B-5D67-4F36-8241-740BF1B59222}" destId="{CA3ACB36-F530-4DAD-8558-C821C9C05EC0}" srcOrd="2" destOrd="0" presId="urn:microsoft.com/office/officeart/2016/7/layout/RepeatingBendingProcessNew"/>
    <dgm:cxn modelId="{A52A1BCF-C824-4FA2-9E93-690602D56500}" type="presParOf" srcId="{6477E49B-5D67-4F36-8241-740BF1B59222}" destId="{7486E48C-1339-4E46-A387-C4FABC88DF78}" srcOrd="3" destOrd="0" presId="urn:microsoft.com/office/officeart/2016/7/layout/RepeatingBendingProcessNew"/>
    <dgm:cxn modelId="{091C0E06-5AFF-42C1-9A9A-6FF5C95B108D}" type="presParOf" srcId="{7486E48C-1339-4E46-A387-C4FABC88DF78}" destId="{A3AD7BD1-5E69-4FCA-BB23-FA9717E26CBF}" srcOrd="0" destOrd="0" presId="urn:microsoft.com/office/officeart/2016/7/layout/RepeatingBendingProcessNew"/>
    <dgm:cxn modelId="{DC23E405-AE87-45C4-BFF7-766A20F628DE}" type="presParOf" srcId="{6477E49B-5D67-4F36-8241-740BF1B59222}" destId="{F86A84DF-2E80-4C98-833B-7A18AF3A4418}" srcOrd="4" destOrd="0" presId="urn:microsoft.com/office/officeart/2016/7/layout/RepeatingBendingProcessNew"/>
    <dgm:cxn modelId="{DC79E28B-8BB6-404D-94FE-99106646B4DC}" type="presParOf" srcId="{6477E49B-5D67-4F36-8241-740BF1B59222}" destId="{4BAD13CB-1372-4D53-8DF1-72649DD17A3D}" srcOrd="5" destOrd="0" presId="urn:microsoft.com/office/officeart/2016/7/layout/RepeatingBendingProcessNew"/>
    <dgm:cxn modelId="{26FC8C6C-4889-4A6F-9647-97392108DDD0}" type="presParOf" srcId="{4BAD13CB-1372-4D53-8DF1-72649DD17A3D}" destId="{AC7C36A6-59DF-4CF9-824E-74763B9BD8B0}" srcOrd="0" destOrd="0" presId="urn:microsoft.com/office/officeart/2016/7/layout/RepeatingBendingProcessNew"/>
    <dgm:cxn modelId="{0D8291B0-E093-4BBF-9A04-543F636BAA14}" type="presParOf" srcId="{6477E49B-5D67-4F36-8241-740BF1B59222}" destId="{CFBCE304-C3E5-4580-9F88-94D47A51D2FE}" srcOrd="6" destOrd="0" presId="urn:microsoft.com/office/officeart/2016/7/layout/RepeatingBendingProcessNew"/>
    <dgm:cxn modelId="{7225939C-7F95-4300-8F44-5CC9C94E7030}" type="presParOf" srcId="{6477E49B-5D67-4F36-8241-740BF1B59222}" destId="{3C6EE990-5F58-4131-B861-7D9F7B09E5E2}" srcOrd="7" destOrd="0" presId="urn:microsoft.com/office/officeart/2016/7/layout/RepeatingBendingProcessNew"/>
    <dgm:cxn modelId="{9DEAC25C-4101-40E0-9206-8A49F18FAD5B}" type="presParOf" srcId="{3C6EE990-5F58-4131-B861-7D9F7B09E5E2}" destId="{8907D04A-31F6-48A6-A2F0-09D0B267FF33}" srcOrd="0" destOrd="0" presId="urn:microsoft.com/office/officeart/2016/7/layout/RepeatingBendingProcessNew"/>
    <dgm:cxn modelId="{0A0A86AD-AFE1-4251-8654-EAA419F3453E}" type="presParOf" srcId="{6477E49B-5D67-4F36-8241-740BF1B59222}" destId="{252F5FFF-9DFF-4166-BCFD-99BE22828CBF}" srcOrd="8" destOrd="0" presId="urn:microsoft.com/office/officeart/2016/7/layout/RepeatingBendingProcessNew"/>
    <dgm:cxn modelId="{D958ACB7-BA25-4F3C-8411-6AD46B41CBF4}" type="presParOf" srcId="{6477E49B-5D67-4F36-8241-740BF1B59222}" destId="{6824E56E-926A-4713-B9F7-5CD3A53DBDE0}" srcOrd="9" destOrd="0" presId="urn:microsoft.com/office/officeart/2016/7/layout/RepeatingBendingProcessNew"/>
    <dgm:cxn modelId="{AAEF1C06-60C5-4EBC-836C-C3E28049AED1}" type="presParOf" srcId="{6824E56E-926A-4713-B9F7-5CD3A53DBDE0}" destId="{26CC3B9C-DFC5-4A16-8A7C-E49B70C46B34}" srcOrd="0" destOrd="0" presId="urn:microsoft.com/office/officeart/2016/7/layout/RepeatingBendingProcessNew"/>
    <dgm:cxn modelId="{1DA8CBD2-35CF-40DC-A45A-007131F49D8C}" type="presParOf" srcId="{6477E49B-5D67-4F36-8241-740BF1B59222}" destId="{D9A60C7F-FE67-4962-96C5-5AB6A8644658}" srcOrd="10" destOrd="0" presId="urn:microsoft.com/office/officeart/2016/7/layout/RepeatingBendingProcessNew"/>
    <dgm:cxn modelId="{E7E315A6-EEFA-4CF3-BC81-675547C7ACB5}" type="presParOf" srcId="{6477E49B-5D67-4F36-8241-740BF1B59222}" destId="{B5784063-B4F8-44B0-AB05-04B613F755AE}" srcOrd="11" destOrd="0" presId="urn:microsoft.com/office/officeart/2016/7/layout/RepeatingBendingProcessNew"/>
    <dgm:cxn modelId="{5D9EBF12-9156-46ED-AA32-7256ACCEF34F}" type="presParOf" srcId="{B5784063-B4F8-44B0-AB05-04B613F755AE}" destId="{D7BB3D34-3BED-49D9-ACD0-F3F51C99579C}" srcOrd="0" destOrd="0" presId="urn:microsoft.com/office/officeart/2016/7/layout/RepeatingBendingProcessNew"/>
    <dgm:cxn modelId="{55ED200D-39FB-48C6-A26D-1B7BEA1F558C}" type="presParOf" srcId="{6477E49B-5D67-4F36-8241-740BF1B59222}" destId="{7768A2C6-DD1A-4EB9-BBC8-E73E32A81B8C}" srcOrd="12" destOrd="0" presId="urn:microsoft.com/office/officeart/2016/7/layout/RepeatingBendingProcessNew"/>
    <dgm:cxn modelId="{FD140FBA-6B6A-4C5A-956C-4D420F246A79}" type="presParOf" srcId="{6477E49B-5D67-4F36-8241-740BF1B59222}" destId="{9053EFB2-EAEC-48AA-91B5-861EE756BA0A}" srcOrd="13" destOrd="0" presId="urn:microsoft.com/office/officeart/2016/7/layout/RepeatingBendingProcessNew"/>
    <dgm:cxn modelId="{AE59656C-7A97-4414-B2F4-DC1C622A6441}" type="presParOf" srcId="{9053EFB2-EAEC-48AA-91B5-861EE756BA0A}" destId="{681FB776-A5BC-4FDF-8BC5-D3E265FD2F93}" srcOrd="0" destOrd="0" presId="urn:microsoft.com/office/officeart/2016/7/layout/RepeatingBendingProcessNew"/>
    <dgm:cxn modelId="{18989592-3B91-41C2-AB5F-AFCEFB341098}" type="presParOf" srcId="{6477E49B-5D67-4F36-8241-740BF1B59222}" destId="{E3D984B7-64DF-4A0B-883A-6DD8894EAAD8}" srcOrd="14" destOrd="0" presId="urn:microsoft.com/office/officeart/2016/7/layout/RepeatingBendingProcessNew"/>
    <dgm:cxn modelId="{2A31E110-2FDA-46D8-9544-0B3D63CA845F}" type="presParOf" srcId="{6477E49B-5D67-4F36-8241-740BF1B59222}" destId="{BEEAFA77-9349-429E-8585-0BD75407951B}" srcOrd="15" destOrd="0" presId="urn:microsoft.com/office/officeart/2016/7/layout/RepeatingBendingProcessNew"/>
    <dgm:cxn modelId="{DD7AD4B2-9FB5-4EFB-A152-630B76EE98AC}" type="presParOf" srcId="{BEEAFA77-9349-429E-8585-0BD75407951B}" destId="{193CE317-8B3A-4212-801A-8B536CFC23DB}" srcOrd="0" destOrd="0" presId="urn:microsoft.com/office/officeart/2016/7/layout/RepeatingBendingProcessNew"/>
    <dgm:cxn modelId="{EC86CEB3-6B2D-41D0-BA89-EF9F2B560BE7}" type="presParOf" srcId="{6477E49B-5D67-4F36-8241-740BF1B59222}" destId="{59E159D9-9560-49E4-959E-236F43C2F61F}"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C788E1-1D3A-4D66-96BA-BCFC3E176C24}" type="doc">
      <dgm:prSet loTypeId="urn:microsoft.com/office/officeart/2016/7/layout/LinearBlockProcessNumbered" loCatId="process" qsTypeId="urn:microsoft.com/office/officeart/2005/8/quickstyle/simple1" qsCatId="simple" csTypeId="urn:microsoft.com/office/officeart/2005/8/colors/accent1_2" csCatId="accent1"/>
      <dgm:spPr/>
      <dgm:t>
        <a:bodyPr/>
        <a:lstStyle/>
        <a:p>
          <a:endParaRPr lang="en-US"/>
        </a:p>
      </dgm:t>
    </dgm:pt>
    <dgm:pt modelId="{748AF089-46BC-45CA-9950-70541AF3E591}">
      <dgm:prSet/>
      <dgm:spPr/>
      <dgm:t>
        <a:bodyPr/>
        <a:lstStyle/>
        <a:p>
          <a:r>
            <a:rPr lang="en-US"/>
            <a:t>Manage, then exceed expectations</a:t>
          </a:r>
        </a:p>
      </dgm:t>
    </dgm:pt>
    <dgm:pt modelId="{03AC8FAA-8DEA-4D29-A081-44525BB89563}" type="parTrans" cxnId="{00F84A79-7D49-45F1-AE05-DD78FBD8168E}">
      <dgm:prSet/>
      <dgm:spPr/>
      <dgm:t>
        <a:bodyPr/>
        <a:lstStyle/>
        <a:p>
          <a:endParaRPr lang="en-US"/>
        </a:p>
      </dgm:t>
    </dgm:pt>
    <dgm:pt modelId="{3A7E913C-B18B-4E7A-9009-2C54F938D607}" type="sibTrans" cxnId="{00F84A79-7D49-45F1-AE05-DD78FBD8168E}">
      <dgm:prSet phldrT="01" phldr="0"/>
      <dgm:spPr/>
      <dgm:t>
        <a:bodyPr/>
        <a:lstStyle/>
        <a:p>
          <a:r>
            <a:rPr lang="en-US"/>
            <a:t>01</a:t>
          </a:r>
        </a:p>
      </dgm:t>
    </dgm:pt>
    <dgm:pt modelId="{7724F69D-8D33-4417-8D91-E498B9473C6B}">
      <dgm:prSet/>
      <dgm:spPr/>
      <dgm:t>
        <a:bodyPr/>
        <a:lstStyle/>
        <a:p>
          <a:r>
            <a:rPr lang="en-US"/>
            <a:t>Offer unconventional experiences</a:t>
          </a:r>
        </a:p>
      </dgm:t>
    </dgm:pt>
    <dgm:pt modelId="{C850CE93-BAA0-4442-9C4B-300C970DF8C3}" type="parTrans" cxnId="{C62D7D5B-9C9C-448C-B3AF-D09ADE9BF107}">
      <dgm:prSet/>
      <dgm:spPr/>
      <dgm:t>
        <a:bodyPr/>
        <a:lstStyle/>
        <a:p>
          <a:endParaRPr lang="en-US"/>
        </a:p>
      </dgm:t>
    </dgm:pt>
    <dgm:pt modelId="{BB1FC8EA-22F3-4294-805E-61EBD87E8377}" type="sibTrans" cxnId="{C62D7D5B-9C9C-448C-B3AF-D09ADE9BF107}">
      <dgm:prSet phldrT="02" phldr="0"/>
      <dgm:spPr/>
      <dgm:t>
        <a:bodyPr/>
        <a:lstStyle/>
        <a:p>
          <a:r>
            <a:rPr lang="en-US"/>
            <a:t>02</a:t>
          </a:r>
        </a:p>
      </dgm:t>
    </dgm:pt>
    <dgm:pt modelId="{BD71E47F-DD59-42D7-B22C-3D3F54EED984}">
      <dgm:prSet/>
      <dgm:spPr/>
      <dgm:t>
        <a:bodyPr/>
        <a:lstStyle/>
        <a:p>
          <a:r>
            <a:rPr lang="en-US"/>
            <a:t>Practice ‘joy’</a:t>
          </a:r>
        </a:p>
      </dgm:t>
    </dgm:pt>
    <dgm:pt modelId="{2E7C719A-3268-4FBD-B49E-A250309A0EEE}" type="parTrans" cxnId="{D2B88C83-F3B0-4CC3-8DB1-C19896E5E727}">
      <dgm:prSet/>
      <dgm:spPr/>
      <dgm:t>
        <a:bodyPr/>
        <a:lstStyle/>
        <a:p>
          <a:endParaRPr lang="en-US"/>
        </a:p>
      </dgm:t>
    </dgm:pt>
    <dgm:pt modelId="{8832075B-501C-4E7A-86A7-FE170D127AE4}" type="sibTrans" cxnId="{D2B88C83-F3B0-4CC3-8DB1-C19896E5E727}">
      <dgm:prSet phldrT="03" phldr="0"/>
      <dgm:spPr/>
      <dgm:t>
        <a:bodyPr/>
        <a:lstStyle/>
        <a:p>
          <a:r>
            <a:rPr lang="en-US"/>
            <a:t>03</a:t>
          </a:r>
        </a:p>
      </dgm:t>
    </dgm:pt>
    <dgm:pt modelId="{1A094FF2-CE3A-4991-BC67-CF008FA92EFC}">
      <dgm:prSet/>
      <dgm:spPr/>
      <dgm:t>
        <a:bodyPr/>
        <a:lstStyle/>
        <a:p>
          <a:r>
            <a:rPr lang="en-US"/>
            <a:t>Offer a predictable product</a:t>
          </a:r>
        </a:p>
      </dgm:t>
    </dgm:pt>
    <dgm:pt modelId="{D3631829-B008-4EB7-B9AE-6CCAAC96A2B4}" type="parTrans" cxnId="{7DCAE36B-404A-4284-98FF-7F578667358E}">
      <dgm:prSet/>
      <dgm:spPr/>
      <dgm:t>
        <a:bodyPr/>
        <a:lstStyle/>
        <a:p>
          <a:endParaRPr lang="en-US"/>
        </a:p>
      </dgm:t>
    </dgm:pt>
    <dgm:pt modelId="{1B35D95B-19BB-4D14-9D20-128DB9D0A9D7}" type="sibTrans" cxnId="{7DCAE36B-404A-4284-98FF-7F578667358E}">
      <dgm:prSet phldrT="04" phldr="0"/>
      <dgm:spPr/>
      <dgm:t>
        <a:bodyPr/>
        <a:lstStyle/>
        <a:p>
          <a:r>
            <a:rPr lang="en-US"/>
            <a:t>04</a:t>
          </a:r>
        </a:p>
      </dgm:t>
    </dgm:pt>
    <dgm:pt modelId="{ACF7E6D6-6135-4279-90C2-A59AAFFA19D5}">
      <dgm:prSet/>
      <dgm:spPr/>
      <dgm:t>
        <a:bodyPr/>
        <a:lstStyle/>
        <a:p>
          <a:r>
            <a:rPr lang="en-US"/>
            <a:t>Offer a predictable experience</a:t>
          </a:r>
        </a:p>
      </dgm:t>
    </dgm:pt>
    <dgm:pt modelId="{56A57CF1-2072-4637-90BB-1061780E6C61}" type="parTrans" cxnId="{7F584CBB-181C-4AEA-9F4D-918674DBAAD9}">
      <dgm:prSet/>
      <dgm:spPr/>
      <dgm:t>
        <a:bodyPr/>
        <a:lstStyle/>
        <a:p>
          <a:endParaRPr lang="en-US"/>
        </a:p>
      </dgm:t>
    </dgm:pt>
    <dgm:pt modelId="{8B539409-8A56-4E64-BC70-4DD15A30551B}" type="sibTrans" cxnId="{7F584CBB-181C-4AEA-9F4D-918674DBAAD9}">
      <dgm:prSet phldrT="05" phldr="0"/>
      <dgm:spPr/>
      <dgm:t>
        <a:bodyPr/>
        <a:lstStyle/>
        <a:p>
          <a:r>
            <a:rPr lang="en-US"/>
            <a:t>05</a:t>
          </a:r>
        </a:p>
      </dgm:t>
    </dgm:pt>
    <dgm:pt modelId="{776E862F-F8A3-41C5-B6AB-AA8FB76D8439}">
      <dgm:prSet/>
      <dgm:spPr/>
      <dgm:t>
        <a:bodyPr/>
        <a:lstStyle/>
        <a:p>
          <a:r>
            <a:rPr lang="en-US"/>
            <a:t>Figure out how to delight</a:t>
          </a:r>
        </a:p>
      </dgm:t>
    </dgm:pt>
    <dgm:pt modelId="{8C9A810C-163E-49A7-A6FA-55C7E249894C}" type="parTrans" cxnId="{7BD143A3-865D-4422-9B4A-860495058223}">
      <dgm:prSet/>
      <dgm:spPr/>
      <dgm:t>
        <a:bodyPr/>
        <a:lstStyle/>
        <a:p>
          <a:endParaRPr lang="en-US"/>
        </a:p>
      </dgm:t>
    </dgm:pt>
    <dgm:pt modelId="{6CF63920-1D88-4D18-8427-404C6C8275BB}" type="sibTrans" cxnId="{7BD143A3-865D-4422-9B4A-860495058223}">
      <dgm:prSet phldrT="06" phldr="0"/>
      <dgm:spPr/>
      <dgm:t>
        <a:bodyPr/>
        <a:lstStyle/>
        <a:p>
          <a:r>
            <a:rPr lang="en-US"/>
            <a:t>06</a:t>
          </a:r>
        </a:p>
      </dgm:t>
    </dgm:pt>
    <dgm:pt modelId="{965E32BF-00B1-418A-AC28-DC5C7B182B8F}" type="pres">
      <dgm:prSet presAssocID="{75C788E1-1D3A-4D66-96BA-BCFC3E176C24}" presName="Name0" presStyleCnt="0">
        <dgm:presLayoutVars>
          <dgm:animLvl val="lvl"/>
          <dgm:resizeHandles val="exact"/>
        </dgm:presLayoutVars>
      </dgm:prSet>
      <dgm:spPr/>
    </dgm:pt>
    <dgm:pt modelId="{85D49CA6-F562-4440-B3AE-E4D44DACCB07}" type="pres">
      <dgm:prSet presAssocID="{748AF089-46BC-45CA-9950-70541AF3E591}" presName="compositeNode" presStyleCnt="0">
        <dgm:presLayoutVars>
          <dgm:bulletEnabled val="1"/>
        </dgm:presLayoutVars>
      </dgm:prSet>
      <dgm:spPr/>
    </dgm:pt>
    <dgm:pt modelId="{2B099160-CFC7-4233-80F7-003A66395541}" type="pres">
      <dgm:prSet presAssocID="{748AF089-46BC-45CA-9950-70541AF3E591}" presName="bgRect" presStyleLbl="alignNode1" presStyleIdx="0" presStyleCnt="6"/>
      <dgm:spPr/>
    </dgm:pt>
    <dgm:pt modelId="{629A3DD7-933D-4D4C-9ACB-86F0AC7D36AD}" type="pres">
      <dgm:prSet presAssocID="{3A7E913C-B18B-4E7A-9009-2C54F938D607}" presName="sibTransNodeRect" presStyleLbl="alignNode1" presStyleIdx="0" presStyleCnt="6">
        <dgm:presLayoutVars>
          <dgm:chMax val="0"/>
          <dgm:bulletEnabled val="1"/>
        </dgm:presLayoutVars>
      </dgm:prSet>
      <dgm:spPr/>
    </dgm:pt>
    <dgm:pt modelId="{A7285C66-AD6A-4D3E-B39F-B8BA3AA0BB9A}" type="pres">
      <dgm:prSet presAssocID="{748AF089-46BC-45CA-9950-70541AF3E591}" presName="nodeRect" presStyleLbl="alignNode1" presStyleIdx="0" presStyleCnt="6">
        <dgm:presLayoutVars>
          <dgm:bulletEnabled val="1"/>
        </dgm:presLayoutVars>
      </dgm:prSet>
      <dgm:spPr/>
    </dgm:pt>
    <dgm:pt modelId="{96A49119-8972-4058-BCBF-393E8397B449}" type="pres">
      <dgm:prSet presAssocID="{3A7E913C-B18B-4E7A-9009-2C54F938D607}" presName="sibTrans" presStyleCnt="0"/>
      <dgm:spPr/>
    </dgm:pt>
    <dgm:pt modelId="{478180BE-A273-4811-8052-825602361139}" type="pres">
      <dgm:prSet presAssocID="{7724F69D-8D33-4417-8D91-E498B9473C6B}" presName="compositeNode" presStyleCnt="0">
        <dgm:presLayoutVars>
          <dgm:bulletEnabled val="1"/>
        </dgm:presLayoutVars>
      </dgm:prSet>
      <dgm:spPr/>
    </dgm:pt>
    <dgm:pt modelId="{0463DE88-2027-491A-8E06-15F7C4644C69}" type="pres">
      <dgm:prSet presAssocID="{7724F69D-8D33-4417-8D91-E498B9473C6B}" presName="bgRect" presStyleLbl="alignNode1" presStyleIdx="1" presStyleCnt="6"/>
      <dgm:spPr/>
    </dgm:pt>
    <dgm:pt modelId="{DD17119D-F235-4364-BC03-65035F372BEB}" type="pres">
      <dgm:prSet presAssocID="{BB1FC8EA-22F3-4294-805E-61EBD87E8377}" presName="sibTransNodeRect" presStyleLbl="alignNode1" presStyleIdx="1" presStyleCnt="6">
        <dgm:presLayoutVars>
          <dgm:chMax val="0"/>
          <dgm:bulletEnabled val="1"/>
        </dgm:presLayoutVars>
      </dgm:prSet>
      <dgm:spPr/>
    </dgm:pt>
    <dgm:pt modelId="{D8B92C66-677D-4BBC-93D9-02885BB5CC72}" type="pres">
      <dgm:prSet presAssocID="{7724F69D-8D33-4417-8D91-E498B9473C6B}" presName="nodeRect" presStyleLbl="alignNode1" presStyleIdx="1" presStyleCnt="6">
        <dgm:presLayoutVars>
          <dgm:bulletEnabled val="1"/>
        </dgm:presLayoutVars>
      </dgm:prSet>
      <dgm:spPr/>
    </dgm:pt>
    <dgm:pt modelId="{EEAD27A7-A62C-4ABA-9BC4-491D057127B2}" type="pres">
      <dgm:prSet presAssocID="{BB1FC8EA-22F3-4294-805E-61EBD87E8377}" presName="sibTrans" presStyleCnt="0"/>
      <dgm:spPr/>
    </dgm:pt>
    <dgm:pt modelId="{F2951B7B-191A-4138-AA0A-8B57E66C4D18}" type="pres">
      <dgm:prSet presAssocID="{BD71E47F-DD59-42D7-B22C-3D3F54EED984}" presName="compositeNode" presStyleCnt="0">
        <dgm:presLayoutVars>
          <dgm:bulletEnabled val="1"/>
        </dgm:presLayoutVars>
      </dgm:prSet>
      <dgm:spPr/>
    </dgm:pt>
    <dgm:pt modelId="{24B78922-6267-4B4F-9EC5-EB72090076A0}" type="pres">
      <dgm:prSet presAssocID="{BD71E47F-DD59-42D7-B22C-3D3F54EED984}" presName="bgRect" presStyleLbl="alignNode1" presStyleIdx="2" presStyleCnt="6" custLinFactNeighborY="2330"/>
      <dgm:spPr/>
    </dgm:pt>
    <dgm:pt modelId="{20428FC4-A8B3-4C3A-B288-F38F8979625B}" type="pres">
      <dgm:prSet presAssocID="{8832075B-501C-4E7A-86A7-FE170D127AE4}" presName="sibTransNodeRect" presStyleLbl="alignNode1" presStyleIdx="2" presStyleCnt="6">
        <dgm:presLayoutVars>
          <dgm:chMax val="0"/>
          <dgm:bulletEnabled val="1"/>
        </dgm:presLayoutVars>
      </dgm:prSet>
      <dgm:spPr/>
    </dgm:pt>
    <dgm:pt modelId="{F5CB1322-9F9E-4F30-AD60-8B34C55435BA}" type="pres">
      <dgm:prSet presAssocID="{BD71E47F-DD59-42D7-B22C-3D3F54EED984}" presName="nodeRect" presStyleLbl="alignNode1" presStyleIdx="2" presStyleCnt="6">
        <dgm:presLayoutVars>
          <dgm:bulletEnabled val="1"/>
        </dgm:presLayoutVars>
      </dgm:prSet>
      <dgm:spPr/>
    </dgm:pt>
    <dgm:pt modelId="{B2D5A853-3C96-4BBB-95DE-1E50B507EE77}" type="pres">
      <dgm:prSet presAssocID="{8832075B-501C-4E7A-86A7-FE170D127AE4}" presName="sibTrans" presStyleCnt="0"/>
      <dgm:spPr/>
    </dgm:pt>
    <dgm:pt modelId="{77E6D3C4-C044-482C-B5FA-87E05301C31F}" type="pres">
      <dgm:prSet presAssocID="{1A094FF2-CE3A-4991-BC67-CF008FA92EFC}" presName="compositeNode" presStyleCnt="0">
        <dgm:presLayoutVars>
          <dgm:bulletEnabled val="1"/>
        </dgm:presLayoutVars>
      </dgm:prSet>
      <dgm:spPr/>
    </dgm:pt>
    <dgm:pt modelId="{1E27C28A-F802-4817-953C-F7BF7D8EFA6C}" type="pres">
      <dgm:prSet presAssocID="{1A094FF2-CE3A-4991-BC67-CF008FA92EFC}" presName="bgRect" presStyleLbl="alignNode1" presStyleIdx="3" presStyleCnt="6"/>
      <dgm:spPr/>
    </dgm:pt>
    <dgm:pt modelId="{23372A08-6710-490A-BA7A-F72F1574C309}" type="pres">
      <dgm:prSet presAssocID="{1B35D95B-19BB-4D14-9D20-128DB9D0A9D7}" presName="sibTransNodeRect" presStyleLbl="alignNode1" presStyleIdx="3" presStyleCnt="6">
        <dgm:presLayoutVars>
          <dgm:chMax val="0"/>
          <dgm:bulletEnabled val="1"/>
        </dgm:presLayoutVars>
      </dgm:prSet>
      <dgm:spPr/>
    </dgm:pt>
    <dgm:pt modelId="{CBA9AFB8-7D8A-4CFA-B17E-CE3A82CA6226}" type="pres">
      <dgm:prSet presAssocID="{1A094FF2-CE3A-4991-BC67-CF008FA92EFC}" presName="nodeRect" presStyleLbl="alignNode1" presStyleIdx="3" presStyleCnt="6">
        <dgm:presLayoutVars>
          <dgm:bulletEnabled val="1"/>
        </dgm:presLayoutVars>
      </dgm:prSet>
      <dgm:spPr/>
    </dgm:pt>
    <dgm:pt modelId="{2412D15D-F47E-45CD-8F5D-A065027A7226}" type="pres">
      <dgm:prSet presAssocID="{1B35D95B-19BB-4D14-9D20-128DB9D0A9D7}" presName="sibTrans" presStyleCnt="0"/>
      <dgm:spPr/>
    </dgm:pt>
    <dgm:pt modelId="{C141A75E-D709-4938-8C4B-CC250F0EE8BA}" type="pres">
      <dgm:prSet presAssocID="{ACF7E6D6-6135-4279-90C2-A59AAFFA19D5}" presName="compositeNode" presStyleCnt="0">
        <dgm:presLayoutVars>
          <dgm:bulletEnabled val="1"/>
        </dgm:presLayoutVars>
      </dgm:prSet>
      <dgm:spPr/>
    </dgm:pt>
    <dgm:pt modelId="{D685C172-D5EB-4276-809C-BF07497AB25C}" type="pres">
      <dgm:prSet presAssocID="{ACF7E6D6-6135-4279-90C2-A59AAFFA19D5}" presName="bgRect" presStyleLbl="alignNode1" presStyleIdx="4" presStyleCnt="6"/>
      <dgm:spPr/>
    </dgm:pt>
    <dgm:pt modelId="{96731C9C-043F-4A58-B2AA-D1E86E6F39DC}" type="pres">
      <dgm:prSet presAssocID="{8B539409-8A56-4E64-BC70-4DD15A30551B}" presName="sibTransNodeRect" presStyleLbl="alignNode1" presStyleIdx="4" presStyleCnt="6">
        <dgm:presLayoutVars>
          <dgm:chMax val="0"/>
          <dgm:bulletEnabled val="1"/>
        </dgm:presLayoutVars>
      </dgm:prSet>
      <dgm:spPr/>
    </dgm:pt>
    <dgm:pt modelId="{C16D52D5-9443-4894-9050-9E2CB16E03F0}" type="pres">
      <dgm:prSet presAssocID="{ACF7E6D6-6135-4279-90C2-A59AAFFA19D5}" presName="nodeRect" presStyleLbl="alignNode1" presStyleIdx="4" presStyleCnt="6">
        <dgm:presLayoutVars>
          <dgm:bulletEnabled val="1"/>
        </dgm:presLayoutVars>
      </dgm:prSet>
      <dgm:spPr/>
    </dgm:pt>
    <dgm:pt modelId="{B5D9D41D-F6BB-4043-9A63-EF957906302B}" type="pres">
      <dgm:prSet presAssocID="{8B539409-8A56-4E64-BC70-4DD15A30551B}" presName="sibTrans" presStyleCnt="0"/>
      <dgm:spPr/>
    </dgm:pt>
    <dgm:pt modelId="{5C25CC2A-552D-4B8E-8432-B875DF7752D3}" type="pres">
      <dgm:prSet presAssocID="{776E862F-F8A3-41C5-B6AB-AA8FB76D8439}" presName="compositeNode" presStyleCnt="0">
        <dgm:presLayoutVars>
          <dgm:bulletEnabled val="1"/>
        </dgm:presLayoutVars>
      </dgm:prSet>
      <dgm:spPr/>
    </dgm:pt>
    <dgm:pt modelId="{C72ACD2B-D360-4857-B7E6-0AB3595F5533}" type="pres">
      <dgm:prSet presAssocID="{776E862F-F8A3-41C5-B6AB-AA8FB76D8439}" presName="bgRect" presStyleLbl="alignNode1" presStyleIdx="5" presStyleCnt="6"/>
      <dgm:spPr/>
    </dgm:pt>
    <dgm:pt modelId="{A0447D3C-BA4A-4206-85C3-A46DF30E9F7A}" type="pres">
      <dgm:prSet presAssocID="{6CF63920-1D88-4D18-8427-404C6C8275BB}" presName="sibTransNodeRect" presStyleLbl="alignNode1" presStyleIdx="5" presStyleCnt="6">
        <dgm:presLayoutVars>
          <dgm:chMax val="0"/>
          <dgm:bulletEnabled val="1"/>
        </dgm:presLayoutVars>
      </dgm:prSet>
      <dgm:spPr/>
    </dgm:pt>
    <dgm:pt modelId="{D132D8DE-6407-4204-BCED-407202C74004}" type="pres">
      <dgm:prSet presAssocID="{776E862F-F8A3-41C5-B6AB-AA8FB76D8439}" presName="nodeRect" presStyleLbl="alignNode1" presStyleIdx="5" presStyleCnt="6">
        <dgm:presLayoutVars>
          <dgm:bulletEnabled val="1"/>
        </dgm:presLayoutVars>
      </dgm:prSet>
      <dgm:spPr/>
    </dgm:pt>
  </dgm:ptLst>
  <dgm:cxnLst>
    <dgm:cxn modelId="{0AF12B00-2F4C-4DFE-B8A2-5E5CC99373FA}" type="presOf" srcId="{BD71E47F-DD59-42D7-B22C-3D3F54EED984}" destId="{24B78922-6267-4B4F-9EC5-EB72090076A0}" srcOrd="0" destOrd="0" presId="urn:microsoft.com/office/officeart/2016/7/layout/LinearBlockProcessNumbered"/>
    <dgm:cxn modelId="{EDC7DE07-45C0-40EF-A6AA-64DC8F0FE759}" type="presOf" srcId="{BD71E47F-DD59-42D7-B22C-3D3F54EED984}" destId="{F5CB1322-9F9E-4F30-AD60-8B34C55435BA}" srcOrd="1" destOrd="0" presId="urn:microsoft.com/office/officeart/2016/7/layout/LinearBlockProcessNumbered"/>
    <dgm:cxn modelId="{8A913012-C0E3-41EE-8E1D-50110067F6B5}" type="presOf" srcId="{ACF7E6D6-6135-4279-90C2-A59AAFFA19D5}" destId="{D685C172-D5EB-4276-809C-BF07497AB25C}" srcOrd="0" destOrd="0" presId="urn:microsoft.com/office/officeart/2016/7/layout/LinearBlockProcessNumbered"/>
    <dgm:cxn modelId="{3D5BEC18-F057-4183-97D2-D4D01E7DA590}" type="presOf" srcId="{7724F69D-8D33-4417-8D91-E498B9473C6B}" destId="{D8B92C66-677D-4BBC-93D9-02885BB5CC72}" srcOrd="1" destOrd="0" presId="urn:microsoft.com/office/officeart/2016/7/layout/LinearBlockProcessNumbered"/>
    <dgm:cxn modelId="{6597191C-E9CC-42D9-B88C-814071621C20}" type="presOf" srcId="{748AF089-46BC-45CA-9950-70541AF3E591}" destId="{A7285C66-AD6A-4D3E-B39F-B8BA3AA0BB9A}" srcOrd="1" destOrd="0" presId="urn:microsoft.com/office/officeart/2016/7/layout/LinearBlockProcessNumbered"/>
    <dgm:cxn modelId="{C62D7D5B-9C9C-448C-B3AF-D09ADE9BF107}" srcId="{75C788E1-1D3A-4D66-96BA-BCFC3E176C24}" destId="{7724F69D-8D33-4417-8D91-E498B9473C6B}" srcOrd="1" destOrd="0" parTransId="{C850CE93-BAA0-4442-9C4B-300C970DF8C3}" sibTransId="{BB1FC8EA-22F3-4294-805E-61EBD87E8377}"/>
    <dgm:cxn modelId="{3BDA6E5F-A34F-475A-A34F-773DEC702F3D}" type="presOf" srcId="{7724F69D-8D33-4417-8D91-E498B9473C6B}" destId="{0463DE88-2027-491A-8E06-15F7C4644C69}" srcOrd="0" destOrd="0" presId="urn:microsoft.com/office/officeart/2016/7/layout/LinearBlockProcessNumbered"/>
    <dgm:cxn modelId="{8E848062-D475-43C6-AB51-F9C4E9966191}" type="presOf" srcId="{1A094FF2-CE3A-4991-BC67-CF008FA92EFC}" destId="{CBA9AFB8-7D8A-4CFA-B17E-CE3A82CA6226}" srcOrd="1" destOrd="0" presId="urn:microsoft.com/office/officeart/2016/7/layout/LinearBlockProcessNumbered"/>
    <dgm:cxn modelId="{C15AA562-4972-4C94-9594-96CAC5A5B9BB}" type="presOf" srcId="{8B539409-8A56-4E64-BC70-4DD15A30551B}" destId="{96731C9C-043F-4A58-B2AA-D1E86E6F39DC}" srcOrd="0" destOrd="0" presId="urn:microsoft.com/office/officeart/2016/7/layout/LinearBlockProcessNumbered"/>
    <dgm:cxn modelId="{A2966363-E8A8-41BE-A2F6-F26ACFA158C4}" type="presOf" srcId="{8832075B-501C-4E7A-86A7-FE170D127AE4}" destId="{20428FC4-A8B3-4C3A-B288-F38F8979625B}" srcOrd="0" destOrd="0" presId="urn:microsoft.com/office/officeart/2016/7/layout/LinearBlockProcessNumbered"/>
    <dgm:cxn modelId="{E355FE64-4FA6-4E95-AB25-F9EAA86F0D3B}" type="presOf" srcId="{ACF7E6D6-6135-4279-90C2-A59AAFFA19D5}" destId="{C16D52D5-9443-4894-9050-9E2CB16E03F0}" srcOrd="1" destOrd="0" presId="urn:microsoft.com/office/officeart/2016/7/layout/LinearBlockProcessNumbered"/>
    <dgm:cxn modelId="{AA97F048-D1F6-4FD1-A6C2-6867439FC8D9}" type="presOf" srcId="{748AF089-46BC-45CA-9950-70541AF3E591}" destId="{2B099160-CFC7-4233-80F7-003A66395541}" srcOrd="0" destOrd="0" presId="urn:microsoft.com/office/officeart/2016/7/layout/LinearBlockProcessNumbered"/>
    <dgm:cxn modelId="{7FCD4069-C803-490A-8F04-8EABBEF49513}" type="presOf" srcId="{6CF63920-1D88-4D18-8427-404C6C8275BB}" destId="{A0447D3C-BA4A-4206-85C3-A46DF30E9F7A}" srcOrd="0" destOrd="0" presId="urn:microsoft.com/office/officeart/2016/7/layout/LinearBlockProcessNumbered"/>
    <dgm:cxn modelId="{7DCAE36B-404A-4284-98FF-7F578667358E}" srcId="{75C788E1-1D3A-4D66-96BA-BCFC3E176C24}" destId="{1A094FF2-CE3A-4991-BC67-CF008FA92EFC}" srcOrd="3" destOrd="0" parTransId="{D3631829-B008-4EB7-B9AE-6CCAAC96A2B4}" sibTransId="{1B35D95B-19BB-4D14-9D20-128DB9D0A9D7}"/>
    <dgm:cxn modelId="{5166C750-5ED3-40EE-8F27-E546385DD31A}" type="presOf" srcId="{3A7E913C-B18B-4E7A-9009-2C54F938D607}" destId="{629A3DD7-933D-4D4C-9ACB-86F0AC7D36AD}" srcOrd="0" destOrd="0" presId="urn:microsoft.com/office/officeart/2016/7/layout/LinearBlockProcessNumbered"/>
    <dgm:cxn modelId="{6DAA8674-2BA9-47DE-BE06-E0F387974A4B}" type="presOf" srcId="{776E862F-F8A3-41C5-B6AB-AA8FB76D8439}" destId="{D132D8DE-6407-4204-BCED-407202C74004}" srcOrd="1" destOrd="0" presId="urn:microsoft.com/office/officeart/2016/7/layout/LinearBlockProcessNumbered"/>
    <dgm:cxn modelId="{00F84A79-7D49-45F1-AE05-DD78FBD8168E}" srcId="{75C788E1-1D3A-4D66-96BA-BCFC3E176C24}" destId="{748AF089-46BC-45CA-9950-70541AF3E591}" srcOrd="0" destOrd="0" parTransId="{03AC8FAA-8DEA-4D29-A081-44525BB89563}" sibTransId="{3A7E913C-B18B-4E7A-9009-2C54F938D607}"/>
    <dgm:cxn modelId="{D2B88C83-F3B0-4CC3-8DB1-C19896E5E727}" srcId="{75C788E1-1D3A-4D66-96BA-BCFC3E176C24}" destId="{BD71E47F-DD59-42D7-B22C-3D3F54EED984}" srcOrd="2" destOrd="0" parTransId="{2E7C719A-3268-4FBD-B49E-A250309A0EEE}" sibTransId="{8832075B-501C-4E7A-86A7-FE170D127AE4}"/>
    <dgm:cxn modelId="{8DFBBA91-1ABC-4952-B24D-65CF06BEC3C3}" type="presOf" srcId="{75C788E1-1D3A-4D66-96BA-BCFC3E176C24}" destId="{965E32BF-00B1-418A-AC28-DC5C7B182B8F}" srcOrd="0" destOrd="0" presId="urn:microsoft.com/office/officeart/2016/7/layout/LinearBlockProcessNumbered"/>
    <dgm:cxn modelId="{7BD143A3-865D-4422-9B4A-860495058223}" srcId="{75C788E1-1D3A-4D66-96BA-BCFC3E176C24}" destId="{776E862F-F8A3-41C5-B6AB-AA8FB76D8439}" srcOrd="5" destOrd="0" parTransId="{8C9A810C-163E-49A7-A6FA-55C7E249894C}" sibTransId="{6CF63920-1D88-4D18-8427-404C6C8275BB}"/>
    <dgm:cxn modelId="{D0AB7FAB-AFAE-463E-892C-2E7064C1E17D}" type="presOf" srcId="{776E862F-F8A3-41C5-B6AB-AA8FB76D8439}" destId="{C72ACD2B-D360-4857-B7E6-0AB3595F5533}" srcOrd="0" destOrd="0" presId="urn:microsoft.com/office/officeart/2016/7/layout/LinearBlockProcessNumbered"/>
    <dgm:cxn modelId="{7F584CBB-181C-4AEA-9F4D-918674DBAAD9}" srcId="{75C788E1-1D3A-4D66-96BA-BCFC3E176C24}" destId="{ACF7E6D6-6135-4279-90C2-A59AAFFA19D5}" srcOrd="4" destOrd="0" parTransId="{56A57CF1-2072-4637-90BB-1061780E6C61}" sibTransId="{8B539409-8A56-4E64-BC70-4DD15A30551B}"/>
    <dgm:cxn modelId="{C310DBDA-67F8-4588-93C7-EF5AEC077100}" type="presOf" srcId="{BB1FC8EA-22F3-4294-805E-61EBD87E8377}" destId="{DD17119D-F235-4364-BC03-65035F372BEB}" srcOrd="0" destOrd="0" presId="urn:microsoft.com/office/officeart/2016/7/layout/LinearBlockProcessNumbered"/>
    <dgm:cxn modelId="{86CDF0DA-3F64-400A-A4AF-837CE63EDCD9}" type="presOf" srcId="{1B35D95B-19BB-4D14-9D20-128DB9D0A9D7}" destId="{23372A08-6710-490A-BA7A-F72F1574C309}" srcOrd="0" destOrd="0" presId="urn:microsoft.com/office/officeart/2016/7/layout/LinearBlockProcessNumbered"/>
    <dgm:cxn modelId="{D38E59DE-1477-4607-8FE4-05F5765F2BD0}" type="presOf" srcId="{1A094FF2-CE3A-4991-BC67-CF008FA92EFC}" destId="{1E27C28A-F802-4817-953C-F7BF7D8EFA6C}" srcOrd="0" destOrd="0" presId="urn:microsoft.com/office/officeart/2016/7/layout/LinearBlockProcessNumbered"/>
    <dgm:cxn modelId="{450C3FAE-7F9F-4546-B690-339A511276E2}" type="presParOf" srcId="{965E32BF-00B1-418A-AC28-DC5C7B182B8F}" destId="{85D49CA6-F562-4440-B3AE-E4D44DACCB07}" srcOrd="0" destOrd="0" presId="urn:microsoft.com/office/officeart/2016/7/layout/LinearBlockProcessNumbered"/>
    <dgm:cxn modelId="{9985DC00-BBF8-413F-AF35-0E9F1F8BBE09}" type="presParOf" srcId="{85D49CA6-F562-4440-B3AE-E4D44DACCB07}" destId="{2B099160-CFC7-4233-80F7-003A66395541}" srcOrd="0" destOrd="0" presId="urn:microsoft.com/office/officeart/2016/7/layout/LinearBlockProcessNumbered"/>
    <dgm:cxn modelId="{458B82EA-67D3-45E1-99CE-F0586854A261}" type="presParOf" srcId="{85D49CA6-F562-4440-B3AE-E4D44DACCB07}" destId="{629A3DD7-933D-4D4C-9ACB-86F0AC7D36AD}" srcOrd="1" destOrd="0" presId="urn:microsoft.com/office/officeart/2016/7/layout/LinearBlockProcessNumbered"/>
    <dgm:cxn modelId="{83816248-869C-4F79-921D-5470382B5E15}" type="presParOf" srcId="{85D49CA6-F562-4440-B3AE-E4D44DACCB07}" destId="{A7285C66-AD6A-4D3E-B39F-B8BA3AA0BB9A}" srcOrd="2" destOrd="0" presId="urn:microsoft.com/office/officeart/2016/7/layout/LinearBlockProcessNumbered"/>
    <dgm:cxn modelId="{C99A9EBE-1F7C-4F0E-8248-05A7751B867D}" type="presParOf" srcId="{965E32BF-00B1-418A-AC28-DC5C7B182B8F}" destId="{96A49119-8972-4058-BCBF-393E8397B449}" srcOrd="1" destOrd="0" presId="urn:microsoft.com/office/officeart/2016/7/layout/LinearBlockProcessNumbered"/>
    <dgm:cxn modelId="{B7B6676C-2C63-4A12-9515-BFCF9691F2D0}" type="presParOf" srcId="{965E32BF-00B1-418A-AC28-DC5C7B182B8F}" destId="{478180BE-A273-4811-8052-825602361139}" srcOrd="2" destOrd="0" presId="urn:microsoft.com/office/officeart/2016/7/layout/LinearBlockProcessNumbered"/>
    <dgm:cxn modelId="{7DB66A27-9D62-4C47-9DBF-3238081D5EF3}" type="presParOf" srcId="{478180BE-A273-4811-8052-825602361139}" destId="{0463DE88-2027-491A-8E06-15F7C4644C69}" srcOrd="0" destOrd="0" presId="urn:microsoft.com/office/officeart/2016/7/layout/LinearBlockProcessNumbered"/>
    <dgm:cxn modelId="{4A361EA2-70FB-4F99-B60B-A482D06AB9DB}" type="presParOf" srcId="{478180BE-A273-4811-8052-825602361139}" destId="{DD17119D-F235-4364-BC03-65035F372BEB}" srcOrd="1" destOrd="0" presId="urn:microsoft.com/office/officeart/2016/7/layout/LinearBlockProcessNumbered"/>
    <dgm:cxn modelId="{228316AF-54B5-4411-BBE5-3F4ED4A47692}" type="presParOf" srcId="{478180BE-A273-4811-8052-825602361139}" destId="{D8B92C66-677D-4BBC-93D9-02885BB5CC72}" srcOrd="2" destOrd="0" presId="urn:microsoft.com/office/officeart/2016/7/layout/LinearBlockProcessNumbered"/>
    <dgm:cxn modelId="{CCD8D42B-5B7C-4497-9013-63A19AC59262}" type="presParOf" srcId="{965E32BF-00B1-418A-AC28-DC5C7B182B8F}" destId="{EEAD27A7-A62C-4ABA-9BC4-491D057127B2}" srcOrd="3" destOrd="0" presId="urn:microsoft.com/office/officeart/2016/7/layout/LinearBlockProcessNumbered"/>
    <dgm:cxn modelId="{BF50A477-C571-469B-B7DC-94A8890AEA2F}" type="presParOf" srcId="{965E32BF-00B1-418A-AC28-DC5C7B182B8F}" destId="{F2951B7B-191A-4138-AA0A-8B57E66C4D18}" srcOrd="4" destOrd="0" presId="urn:microsoft.com/office/officeart/2016/7/layout/LinearBlockProcessNumbered"/>
    <dgm:cxn modelId="{73E65E86-68C8-4817-85DD-3317D9597934}" type="presParOf" srcId="{F2951B7B-191A-4138-AA0A-8B57E66C4D18}" destId="{24B78922-6267-4B4F-9EC5-EB72090076A0}" srcOrd="0" destOrd="0" presId="urn:microsoft.com/office/officeart/2016/7/layout/LinearBlockProcessNumbered"/>
    <dgm:cxn modelId="{55E89FEF-1979-4E19-A867-17243A93305F}" type="presParOf" srcId="{F2951B7B-191A-4138-AA0A-8B57E66C4D18}" destId="{20428FC4-A8B3-4C3A-B288-F38F8979625B}" srcOrd="1" destOrd="0" presId="urn:microsoft.com/office/officeart/2016/7/layout/LinearBlockProcessNumbered"/>
    <dgm:cxn modelId="{EF6EFB5E-D133-40A1-B5B9-DAA7ACDD962D}" type="presParOf" srcId="{F2951B7B-191A-4138-AA0A-8B57E66C4D18}" destId="{F5CB1322-9F9E-4F30-AD60-8B34C55435BA}" srcOrd="2" destOrd="0" presId="urn:microsoft.com/office/officeart/2016/7/layout/LinearBlockProcessNumbered"/>
    <dgm:cxn modelId="{3CC69D4F-E9AF-41C1-AB2C-1839B3CCAB83}" type="presParOf" srcId="{965E32BF-00B1-418A-AC28-DC5C7B182B8F}" destId="{B2D5A853-3C96-4BBB-95DE-1E50B507EE77}" srcOrd="5" destOrd="0" presId="urn:microsoft.com/office/officeart/2016/7/layout/LinearBlockProcessNumbered"/>
    <dgm:cxn modelId="{C393E02A-12AA-4D0D-862F-6133F1B1D7BC}" type="presParOf" srcId="{965E32BF-00B1-418A-AC28-DC5C7B182B8F}" destId="{77E6D3C4-C044-482C-B5FA-87E05301C31F}" srcOrd="6" destOrd="0" presId="urn:microsoft.com/office/officeart/2016/7/layout/LinearBlockProcessNumbered"/>
    <dgm:cxn modelId="{F05D09D8-B650-4DE9-A135-6D652A1AC36A}" type="presParOf" srcId="{77E6D3C4-C044-482C-B5FA-87E05301C31F}" destId="{1E27C28A-F802-4817-953C-F7BF7D8EFA6C}" srcOrd="0" destOrd="0" presId="urn:microsoft.com/office/officeart/2016/7/layout/LinearBlockProcessNumbered"/>
    <dgm:cxn modelId="{1DF42A98-7EE1-4B16-87E2-C99794711476}" type="presParOf" srcId="{77E6D3C4-C044-482C-B5FA-87E05301C31F}" destId="{23372A08-6710-490A-BA7A-F72F1574C309}" srcOrd="1" destOrd="0" presId="urn:microsoft.com/office/officeart/2016/7/layout/LinearBlockProcessNumbered"/>
    <dgm:cxn modelId="{7682648B-67CC-4E14-A93C-D6F313659B46}" type="presParOf" srcId="{77E6D3C4-C044-482C-B5FA-87E05301C31F}" destId="{CBA9AFB8-7D8A-4CFA-B17E-CE3A82CA6226}" srcOrd="2" destOrd="0" presId="urn:microsoft.com/office/officeart/2016/7/layout/LinearBlockProcessNumbered"/>
    <dgm:cxn modelId="{ED2435B5-B452-4A62-8D9C-7EA27EBEF6CC}" type="presParOf" srcId="{965E32BF-00B1-418A-AC28-DC5C7B182B8F}" destId="{2412D15D-F47E-45CD-8F5D-A065027A7226}" srcOrd="7" destOrd="0" presId="urn:microsoft.com/office/officeart/2016/7/layout/LinearBlockProcessNumbered"/>
    <dgm:cxn modelId="{002D8933-38E0-4483-872A-1AB5F4260913}" type="presParOf" srcId="{965E32BF-00B1-418A-AC28-DC5C7B182B8F}" destId="{C141A75E-D709-4938-8C4B-CC250F0EE8BA}" srcOrd="8" destOrd="0" presId="urn:microsoft.com/office/officeart/2016/7/layout/LinearBlockProcessNumbered"/>
    <dgm:cxn modelId="{E1D3173B-12F8-4210-824F-777841CCE7B8}" type="presParOf" srcId="{C141A75E-D709-4938-8C4B-CC250F0EE8BA}" destId="{D685C172-D5EB-4276-809C-BF07497AB25C}" srcOrd="0" destOrd="0" presId="urn:microsoft.com/office/officeart/2016/7/layout/LinearBlockProcessNumbered"/>
    <dgm:cxn modelId="{3990FE2D-4570-4684-8922-614FC9B4F618}" type="presParOf" srcId="{C141A75E-D709-4938-8C4B-CC250F0EE8BA}" destId="{96731C9C-043F-4A58-B2AA-D1E86E6F39DC}" srcOrd="1" destOrd="0" presId="urn:microsoft.com/office/officeart/2016/7/layout/LinearBlockProcessNumbered"/>
    <dgm:cxn modelId="{29F215BD-F7E9-4EFB-8DD4-4219BB2666C8}" type="presParOf" srcId="{C141A75E-D709-4938-8C4B-CC250F0EE8BA}" destId="{C16D52D5-9443-4894-9050-9E2CB16E03F0}" srcOrd="2" destOrd="0" presId="urn:microsoft.com/office/officeart/2016/7/layout/LinearBlockProcessNumbered"/>
    <dgm:cxn modelId="{0D54B425-F775-4B9A-A08F-3BD0B010B287}" type="presParOf" srcId="{965E32BF-00B1-418A-AC28-DC5C7B182B8F}" destId="{B5D9D41D-F6BB-4043-9A63-EF957906302B}" srcOrd="9" destOrd="0" presId="urn:microsoft.com/office/officeart/2016/7/layout/LinearBlockProcessNumbered"/>
    <dgm:cxn modelId="{9FF1CCFE-70CD-4AD2-89A9-09E052DE9BE3}" type="presParOf" srcId="{965E32BF-00B1-418A-AC28-DC5C7B182B8F}" destId="{5C25CC2A-552D-4B8E-8432-B875DF7752D3}" srcOrd="10" destOrd="0" presId="urn:microsoft.com/office/officeart/2016/7/layout/LinearBlockProcessNumbered"/>
    <dgm:cxn modelId="{1ECE1074-42A2-4249-BDD3-381369491670}" type="presParOf" srcId="{5C25CC2A-552D-4B8E-8432-B875DF7752D3}" destId="{C72ACD2B-D360-4857-B7E6-0AB3595F5533}" srcOrd="0" destOrd="0" presId="urn:microsoft.com/office/officeart/2016/7/layout/LinearBlockProcessNumbered"/>
    <dgm:cxn modelId="{560FC260-4A80-41F9-B566-275A8BD04643}" type="presParOf" srcId="{5C25CC2A-552D-4B8E-8432-B875DF7752D3}" destId="{A0447D3C-BA4A-4206-85C3-A46DF30E9F7A}" srcOrd="1" destOrd="0" presId="urn:microsoft.com/office/officeart/2016/7/layout/LinearBlockProcessNumbered"/>
    <dgm:cxn modelId="{0A7481E4-1F6B-4E50-9EE6-D27E9540D69B}" type="presParOf" srcId="{5C25CC2A-552D-4B8E-8432-B875DF7752D3}" destId="{D132D8DE-6407-4204-BCED-407202C74004}"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BF854-5927-4363-B632-BF1D7ED0E1DF}">
      <dsp:nvSpPr>
        <dsp:cNvPr id="0" name=""/>
        <dsp:cNvSpPr/>
      </dsp:nvSpPr>
      <dsp:spPr>
        <a:xfrm>
          <a:off x="4847" y="143695"/>
          <a:ext cx="4238559" cy="3390847"/>
        </a:xfrm>
        <a:prstGeom prst="homePlate">
          <a:avLst>
            <a:gd name="adj" fmla="val 25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527" tIns="68580" rIns="598108" bIns="68580" numCol="1" spcCol="1270" anchor="t" anchorCtr="0">
          <a:noAutofit/>
        </a:bodyPr>
        <a:lstStyle/>
        <a:p>
          <a:pPr marL="0" lvl="0" indent="0" algn="l" defTabSz="1200150">
            <a:lnSpc>
              <a:spcPct val="90000"/>
            </a:lnSpc>
            <a:spcBef>
              <a:spcPct val="0"/>
            </a:spcBef>
            <a:spcAft>
              <a:spcPct val="35000"/>
            </a:spcAft>
            <a:buNone/>
          </a:pPr>
          <a:r>
            <a:rPr lang="en-US" sz="2700" kern="1200" dirty="0"/>
            <a:t>Even in the finest restaurants, food is secondary                                                                                                                                                                                                          WINE TOO?                       </a:t>
          </a:r>
        </a:p>
        <a:p>
          <a:pPr marL="228600" lvl="1" indent="-228600" algn="l" defTabSz="933450">
            <a:lnSpc>
              <a:spcPct val="90000"/>
            </a:lnSpc>
            <a:spcBef>
              <a:spcPct val="0"/>
            </a:spcBef>
            <a:spcAft>
              <a:spcPct val="15000"/>
            </a:spcAft>
            <a:buChar char="•"/>
          </a:pPr>
          <a:r>
            <a:rPr lang="en-US" sz="2100" kern="1200"/>
            <a:t>For the owners</a:t>
          </a:r>
        </a:p>
        <a:p>
          <a:pPr marL="228600" lvl="1" indent="-228600" algn="l" defTabSz="933450">
            <a:lnSpc>
              <a:spcPct val="90000"/>
            </a:lnSpc>
            <a:spcBef>
              <a:spcPct val="0"/>
            </a:spcBef>
            <a:spcAft>
              <a:spcPct val="15000"/>
            </a:spcAft>
            <a:buChar char="•"/>
          </a:pPr>
          <a:r>
            <a:rPr lang="en-US" sz="2100" kern="1200"/>
            <a:t>For the employees</a:t>
          </a:r>
        </a:p>
        <a:p>
          <a:pPr marL="228600" lvl="1" indent="-228600" algn="l" defTabSz="933450">
            <a:lnSpc>
              <a:spcPct val="90000"/>
            </a:lnSpc>
            <a:spcBef>
              <a:spcPct val="0"/>
            </a:spcBef>
            <a:spcAft>
              <a:spcPct val="15000"/>
            </a:spcAft>
            <a:buChar char="•"/>
          </a:pPr>
          <a:r>
            <a:rPr lang="en-US" sz="2100" kern="1200"/>
            <a:t>For the customers </a:t>
          </a:r>
        </a:p>
      </dsp:txBody>
      <dsp:txXfrm>
        <a:off x="4847" y="143695"/>
        <a:ext cx="3814703" cy="3390847"/>
      </dsp:txXfrm>
    </dsp:sp>
    <dsp:sp modelId="{860C6554-7543-4EA8-A43D-E21DB178F3CF}">
      <dsp:nvSpPr>
        <dsp:cNvPr id="0" name=""/>
        <dsp:cNvSpPr/>
      </dsp:nvSpPr>
      <dsp:spPr>
        <a:xfrm>
          <a:off x="3395695" y="143695"/>
          <a:ext cx="4238559" cy="3390847"/>
        </a:xfrm>
        <a:prstGeom prst="chevron">
          <a:avLst>
            <a:gd name="adj" fmla="val 25000"/>
          </a:avLst>
        </a:prstGeom>
        <a:solidFill>
          <a:schemeClr val="accent2">
            <a:hueOff val="-661686"/>
            <a:satOff val="746"/>
            <a:lumOff val="1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527" tIns="68580" rIns="149527" bIns="68580" numCol="1" spcCol="1270" anchor="t" anchorCtr="0">
          <a:noAutofit/>
        </a:bodyPr>
        <a:lstStyle/>
        <a:p>
          <a:pPr marL="0" lvl="0" indent="0" algn="l" defTabSz="1200150">
            <a:lnSpc>
              <a:spcPct val="90000"/>
            </a:lnSpc>
            <a:spcBef>
              <a:spcPct val="0"/>
            </a:spcBef>
            <a:spcAft>
              <a:spcPct val="35000"/>
            </a:spcAft>
            <a:buNone/>
          </a:pPr>
          <a:r>
            <a:rPr lang="en-US" sz="2700" kern="1200"/>
            <a:t>Some keys</a:t>
          </a:r>
        </a:p>
        <a:p>
          <a:pPr marL="228600" lvl="1" indent="-228600" algn="l" defTabSz="933450">
            <a:lnSpc>
              <a:spcPct val="90000"/>
            </a:lnSpc>
            <a:spcBef>
              <a:spcPct val="0"/>
            </a:spcBef>
            <a:spcAft>
              <a:spcPct val="15000"/>
            </a:spcAft>
            <a:buChar char="•"/>
          </a:pPr>
          <a:r>
            <a:rPr lang="en-US" sz="2100" kern="1200"/>
            <a:t>Eye contact</a:t>
          </a:r>
        </a:p>
        <a:p>
          <a:pPr marL="228600" lvl="1" indent="-228600" algn="l" defTabSz="933450">
            <a:lnSpc>
              <a:spcPct val="90000"/>
            </a:lnSpc>
            <a:spcBef>
              <a:spcPct val="0"/>
            </a:spcBef>
            <a:spcAft>
              <a:spcPct val="15000"/>
            </a:spcAft>
            <a:buChar char="•"/>
          </a:pPr>
          <a:r>
            <a:rPr lang="en-US" sz="2100" kern="1200"/>
            <a:t>Smile</a:t>
          </a:r>
        </a:p>
        <a:p>
          <a:pPr marL="228600" lvl="1" indent="-228600" algn="l" defTabSz="933450">
            <a:lnSpc>
              <a:spcPct val="90000"/>
            </a:lnSpc>
            <a:spcBef>
              <a:spcPct val="0"/>
            </a:spcBef>
            <a:spcAft>
              <a:spcPct val="15000"/>
            </a:spcAft>
            <a:buChar char="•"/>
          </a:pPr>
          <a:r>
            <a:rPr lang="en-US" sz="2100" kern="1200"/>
            <a:t>Greeting </a:t>
          </a:r>
        </a:p>
        <a:p>
          <a:pPr marL="228600" lvl="1" indent="-228600" algn="l" defTabSz="933450">
            <a:lnSpc>
              <a:spcPct val="90000"/>
            </a:lnSpc>
            <a:spcBef>
              <a:spcPct val="0"/>
            </a:spcBef>
            <a:spcAft>
              <a:spcPct val="15000"/>
            </a:spcAft>
            <a:buChar char="•"/>
          </a:pPr>
          <a:r>
            <a:rPr lang="en-US" sz="2100" kern="1200" dirty="0"/>
            <a:t>Perhaps even an occasional hug where appropriate</a:t>
          </a:r>
        </a:p>
        <a:p>
          <a:pPr marL="228600" lvl="1" indent="-228600" algn="l" defTabSz="933450">
            <a:lnSpc>
              <a:spcPct val="90000"/>
            </a:lnSpc>
            <a:spcBef>
              <a:spcPct val="0"/>
            </a:spcBef>
            <a:spcAft>
              <a:spcPct val="15000"/>
            </a:spcAft>
            <a:buChar char="•"/>
          </a:pPr>
          <a:r>
            <a:rPr lang="en-US" sz="2100" kern="1200" dirty="0"/>
            <a:t>Even the ‘Dollar’ store</a:t>
          </a:r>
        </a:p>
      </dsp:txBody>
      <dsp:txXfrm>
        <a:off x="4243407" y="143695"/>
        <a:ext cx="2543135" cy="3390847"/>
      </dsp:txXfrm>
    </dsp:sp>
    <dsp:sp modelId="{C4F625C4-47CC-4C0B-ACA1-12CE9DD8494A}">
      <dsp:nvSpPr>
        <dsp:cNvPr id="0" name=""/>
        <dsp:cNvSpPr/>
      </dsp:nvSpPr>
      <dsp:spPr>
        <a:xfrm>
          <a:off x="6786542" y="143695"/>
          <a:ext cx="4238559" cy="3390847"/>
        </a:xfrm>
        <a:prstGeom prst="chevron">
          <a:avLst>
            <a:gd name="adj" fmla="val 25000"/>
          </a:avLst>
        </a:prstGeom>
        <a:solidFill>
          <a:schemeClr val="accent2">
            <a:hueOff val="-1323373"/>
            <a:satOff val="1492"/>
            <a:lumOff val="353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527" tIns="68580" rIns="149527" bIns="68580" numCol="1" spcCol="1270" anchor="ctr" anchorCtr="0">
          <a:noAutofit/>
        </a:bodyPr>
        <a:lstStyle/>
        <a:p>
          <a:pPr marL="0" lvl="0" indent="0" algn="ctr" defTabSz="1200150">
            <a:lnSpc>
              <a:spcPct val="90000"/>
            </a:lnSpc>
            <a:spcBef>
              <a:spcPct val="0"/>
            </a:spcBef>
            <a:spcAft>
              <a:spcPct val="35000"/>
            </a:spcAft>
            <a:buNone/>
          </a:pPr>
          <a:r>
            <a:rPr lang="en-US" sz="2700" kern="1200"/>
            <a:t>Thus to win….. Wine is a given, hospitality is the differentiating component</a:t>
          </a:r>
        </a:p>
      </dsp:txBody>
      <dsp:txXfrm>
        <a:off x="7634254" y="143695"/>
        <a:ext cx="2543135" cy="3390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A650F-C925-404A-AD9F-2FE7075FCFCF}">
      <dsp:nvSpPr>
        <dsp:cNvPr id="0" name=""/>
        <dsp:cNvSpPr/>
      </dsp:nvSpPr>
      <dsp:spPr>
        <a:xfrm>
          <a:off x="8749" y="647384"/>
          <a:ext cx="1707737" cy="2666436"/>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dirty="0"/>
            <a:t>Local is critical [written in 2006 well before the locavore movements took hold]</a:t>
          </a:r>
        </a:p>
      </dsp:txBody>
      <dsp:txXfrm>
        <a:off x="8749" y="647384"/>
        <a:ext cx="1707737" cy="2666436"/>
      </dsp:txXfrm>
    </dsp:sp>
    <dsp:sp modelId="{53273D9A-4782-43B3-8F88-956009BAD254}">
      <dsp:nvSpPr>
        <dsp:cNvPr id="0" name=""/>
        <dsp:cNvSpPr/>
      </dsp:nvSpPr>
      <dsp:spPr>
        <a:xfrm>
          <a:off x="1741854" y="1859102"/>
          <a:ext cx="256160" cy="243000"/>
        </a:xfrm>
        <a:prstGeom prst="rightArrow">
          <a:avLst>
            <a:gd name="adj1" fmla="val 50000"/>
            <a:gd name="adj2" fmla="val 5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F3049A-0B0D-41EB-878C-EC8F582D81BF}">
      <dsp:nvSpPr>
        <dsp:cNvPr id="0" name=""/>
        <dsp:cNvSpPr/>
      </dsp:nvSpPr>
      <dsp:spPr>
        <a:xfrm>
          <a:off x="2023381" y="647384"/>
          <a:ext cx="1707737" cy="2666436"/>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Food: to be enjoyed with your eyes, nose and stomach [wine? palate?]</a:t>
          </a:r>
        </a:p>
      </dsp:txBody>
      <dsp:txXfrm>
        <a:off x="2023381" y="647384"/>
        <a:ext cx="1707737" cy="2666436"/>
      </dsp:txXfrm>
    </dsp:sp>
    <dsp:sp modelId="{3D0E1CF9-D4DF-48F0-AADF-EB4C43B621AE}">
      <dsp:nvSpPr>
        <dsp:cNvPr id="0" name=""/>
        <dsp:cNvSpPr/>
      </dsp:nvSpPr>
      <dsp:spPr>
        <a:xfrm>
          <a:off x="3756486" y="1859102"/>
          <a:ext cx="256160" cy="243000"/>
        </a:xfrm>
        <a:prstGeom prst="rightArrow">
          <a:avLst>
            <a:gd name="adj1" fmla="val 50000"/>
            <a:gd name="adj2" fmla="val 5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360E7-145D-48F4-9038-C27D28CDAB64}">
      <dsp:nvSpPr>
        <dsp:cNvPr id="0" name=""/>
        <dsp:cNvSpPr/>
      </dsp:nvSpPr>
      <dsp:spPr>
        <a:xfrm>
          <a:off x="4038013" y="647384"/>
          <a:ext cx="1707737" cy="2666436"/>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He observed everything, collected those things that matched what MIGHT be needed in the future</a:t>
          </a:r>
        </a:p>
      </dsp:txBody>
      <dsp:txXfrm>
        <a:off x="4038013" y="647384"/>
        <a:ext cx="1707737" cy="2666436"/>
      </dsp:txXfrm>
    </dsp:sp>
    <dsp:sp modelId="{64120FD4-C6F4-407F-9865-B1B49C6A63A3}">
      <dsp:nvSpPr>
        <dsp:cNvPr id="0" name=""/>
        <dsp:cNvSpPr/>
      </dsp:nvSpPr>
      <dsp:spPr>
        <a:xfrm>
          <a:off x="5771118" y="1859102"/>
          <a:ext cx="256160" cy="243000"/>
        </a:xfrm>
        <a:prstGeom prst="rightArrow">
          <a:avLst>
            <a:gd name="adj1" fmla="val 50000"/>
            <a:gd name="adj2" fmla="val 5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FB3210-1D57-4795-89A9-D945FF2861DD}">
      <dsp:nvSpPr>
        <dsp:cNvPr id="0" name=""/>
        <dsp:cNvSpPr/>
      </dsp:nvSpPr>
      <dsp:spPr>
        <a:xfrm>
          <a:off x="6052646" y="647384"/>
          <a:ext cx="1707737" cy="2666436"/>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For you ….. Use the secret shopper project toward that end</a:t>
          </a:r>
        </a:p>
      </dsp:txBody>
      <dsp:txXfrm>
        <a:off x="6052646" y="647384"/>
        <a:ext cx="1707737" cy="2666436"/>
      </dsp:txXfrm>
    </dsp:sp>
    <dsp:sp modelId="{C69E1FEE-7A94-4140-9F7D-1D9A96AAE6F3}">
      <dsp:nvSpPr>
        <dsp:cNvPr id="0" name=""/>
        <dsp:cNvSpPr/>
      </dsp:nvSpPr>
      <dsp:spPr>
        <a:xfrm>
          <a:off x="7785750" y="1859102"/>
          <a:ext cx="256160" cy="243000"/>
        </a:xfrm>
        <a:prstGeom prst="rightArrow">
          <a:avLst>
            <a:gd name="adj1" fmla="val 50000"/>
            <a:gd name="adj2" fmla="val 5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086B4-FF49-4AE5-AC23-2572AD2C2666}">
      <dsp:nvSpPr>
        <dsp:cNvPr id="0" name=""/>
        <dsp:cNvSpPr/>
      </dsp:nvSpPr>
      <dsp:spPr>
        <a:xfrm>
          <a:off x="8067278" y="0"/>
          <a:ext cx="2830097" cy="3961205"/>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en-US" sz="1600" kern="1200" dirty="0"/>
            <a:t>“</a:t>
          </a:r>
          <a:r>
            <a:rPr lang="en-US" sz="1800" kern="1200" dirty="0"/>
            <a:t>Hospitality is the foundation of my business philosophy.  Virtually nothing else is as important as how one is made to feel in any business transaction.  Hospitality exists when you believe the other person is on your side.  The converse is just as true.  Hospitality is present when something happens FOR you.  It is absent when something happens TO you.”</a:t>
          </a:r>
        </a:p>
      </dsp:txBody>
      <dsp:txXfrm>
        <a:off x="8067278" y="0"/>
        <a:ext cx="2830097" cy="3961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144A2-D98E-48FE-8ADE-2DAEE4D698D2}">
      <dsp:nvSpPr>
        <dsp:cNvPr id="0" name=""/>
        <dsp:cNvSpPr/>
      </dsp:nvSpPr>
      <dsp:spPr>
        <a:xfrm>
          <a:off x="278541" y="273814"/>
          <a:ext cx="1370085" cy="13700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52F73-8B63-436E-9F70-9BDFE3C533AA}">
      <dsp:nvSpPr>
        <dsp:cNvPr id="0" name=""/>
        <dsp:cNvSpPr/>
      </dsp:nvSpPr>
      <dsp:spPr>
        <a:xfrm>
          <a:off x="566259" y="561532"/>
          <a:ext cx="794649" cy="7946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DBB768-FA14-4AB2-A8D3-46A00D45FE7D}">
      <dsp:nvSpPr>
        <dsp:cNvPr id="0" name=""/>
        <dsp:cNvSpPr/>
      </dsp:nvSpPr>
      <dsp:spPr>
        <a:xfrm>
          <a:off x="1942217" y="273814"/>
          <a:ext cx="3229488" cy="13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First assessment:  do you have a comfort level with the customer?  if the guest is a senior and the server a millennial, if guest is very knowledgeable and server is just new to the job,  maybe pull a ‘switch’ </a:t>
          </a:r>
        </a:p>
      </dsp:txBody>
      <dsp:txXfrm>
        <a:off x="1942217" y="273814"/>
        <a:ext cx="3229488" cy="1370085"/>
      </dsp:txXfrm>
    </dsp:sp>
    <dsp:sp modelId="{EEB73F89-0BD4-49D0-8D5C-DEEAAEBF3A6E}">
      <dsp:nvSpPr>
        <dsp:cNvPr id="0" name=""/>
        <dsp:cNvSpPr/>
      </dsp:nvSpPr>
      <dsp:spPr>
        <a:xfrm>
          <a:off x="5734419" y="273814"/>
          <a:ext cx="1370085" cy="13700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B2EF0-26DB-4C3D-8541-811B4D3F3F94}">
      <dsp:nvSpPr>
        <dsp:cNvPr id="0" name=""/>
        <dsp:cNvSpPr/>
      </dsp:nvSpPr>
      <dsp:spPr>
        <a:xfrm>
          <a:off x="6022137" y="561532"/>
          <a:ext cx="794649" cy="7946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ECD1B0-049C-4CED-8671-68BB05CCC080}">
      <dsp:nvSpPr>
        <dsp:cNvPr id="0" name=""/>
        <dsp:cNvSpPr/>
      </dsp:nvSpPr>
      <dsp:spPr>
        <a:xfrm>
          <a:off x="7398095" y="273814"/>
          <a:ext cx="3229488" cy="13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You may need to smoothly pass on the ‘Tour’ information from one to the other – Sterling jewelers program even has hand signals </a:t>
          </a:r>
        </a:p>
      </dsp:txBody>
      <dsp:txXfrm>
        <a:off x="7398095" y="273814"/>
        <a:ext cx="3229488" cy="1370085"/>
      </dsp:txXfrm>
    </dsp:sp>
    <dsp:sp modelId="{F672C23C-D8DA-4BE7-93B0-C0D911D14808}">
      <dsp:nvSpPr>
        <dsp:cNvPr id="0" name=""/>
        <dsp:cNvSpPr/>
      </dsp:nvSpPr>
      <dsp:spPr>
        <a:xfrm>
          <a:off x="278541" y="2317304"/>
          <a:ext cx="1370085" cy="13700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CCF8A-01CB-456A-B1B1-03815BB6787A}">
      <dsp:nvSpPr>
        <dsp:cNvPr id="0" name=""/>
        <dsp:cNvSpPr/>
      </dsp:nvSpPr>
      <dsp:spPr>
        <a:xfrm>
          <a:off x="566259" y="2605022"/>
          <a:ext cx="794649" cy="7946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749FEF-FD9B-4C9F-976D-12F56014E792}">
      <dsp:nvSpPr>
        <dsp:cNvPr id="0" name=""/>
        <dsp:cNvSpPr/>
      </dsp:nvSpPr>
      <dsp:spPr>
        <a:xfrm>
          <a:off x="1942217" y="2317304"/>
          <a:ext cx="3229488" cy="13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PUT a bottle of wine in their hand: statistically, 70% higher probability of an initial sale</a:t>
          </a:r>
        </a:p>
      </dsp:txBody>
      <dsp:txXfrm>
        <a:off x="1942217" y="2317304"/>
        <a:ext cx="3229488" cy="1370085"/>
      </dsp:txXfrm>
    </dsp:sp>
    <dsp:sp modelId="{C65B8342-FE96-45F1-AD70-748DA76DA169}">
      <dsp:nvSpPr>
        <dsp:cNvPr id="0" name=""/>
        <dsp:cNvSpPr/>
      </dsp:nvSpPr>
      <dsp:spPr>
        <a:xfrm>
          <a:off x="5734419" y="2317304"/>
          <a:ext cx="1370085" cy="13700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BD08E-4FE3-4081-B794-877012EF8662}">
      <dsp:nvSpPr>
        <dsp:cNvPr id="0" name=""/>
        <dsp:cNvSpPr/>
      </dsp:nvSpPr>
      <dsp:spPr>
        <a:xfrm>
          <a:off x="6022137" y="2605022"/>
          <a:ext cx="794649" cy="7946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AE5100-35A1-405A-8C0F-C42DAD2DD0EA}">
      <dsp:nvSpPr>
        <dsp:cNvPr id="0" name=""/>
        <dsp:cNvSpPr/>
      </dsp:nvSpPr>
      <dsp:spPr>
        <a:xfrm>
          <a:off x="7398095" y="2317304"/>
          <a:ext cx="3229488" cy="13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Second assessment:  what is the customer's spending threshold [low:  one bottle? medium: 3-4 bottles?  High: case or more?] </a:t>
          </a:r>
        </a:p>
      </dsp:txBody>
      <dsp:txXfrm>
        <a:off x="7398095" y="2317304"/>
        <a:ext cx="3229488" cy="13700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076C-41B6-4416-9821-DF13CF0CB960}">
      <dsp:nvSpPr>
        <dsp:cNvPr id="0" name=""/>
        <dsp:cNvSpPr/>
      </dsp:nvSpPr>
      <dsp:spPr>
        <a:xfrm>
          <a:off x="0" y="540"/>
          <a:ext cx="3033249" cy="0"/>
        </a:xfrm>
        <a:prstGeom prst="line">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28E7EBD0-C57C-4648-A30B-4A42F16FFFB1}">
      <dsp:nvSpPr>
        <dsp:cNvPr id="0" name=""/>
        <dsp:cNvSpPr/>
      </dsp:nvSpPr>
      <dsp:spPr>
        <a:xfrm>
          <a:off x="0" y="540"/>
          <a:ext cx="3033249" cy="88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Management needs a clear plan so it needs to be thought out and have materials ready in printed form</a:t>
          </a:r>
        </a:p>
      </dsp:txBody>
      <dsp:txXfrm>
        <a:off x="0" y="540"/>
        <a:ext cx="3033249" cy="885447"/>
      </dsp:txXfrm>
    </dsp:sp>
    <dsp:sp modelId="{E3A9FC45-EA46-4341-9CF3-7FC53481B44D}">
      <dsp:nvSpPr>
        <dsp:cNvPr id="0" name=""/>
        <dsp:cNvSpPr/>
      </dsp:nvSpPr>
      <dsp:spPr>
        <a:xfrm>
          <a:off x="0" y="885988"/>
          <a:ext cx="3033249" cy="0"/>
        </a:xfrm>
        <a:prstGeom prst="line">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2F2E33D9-F9A1-42CC-A5F0-E428E98EB284}">
      <dsp:nvSpPr>
        <dsp:cNvPr id="0" name=""/>
        <dsp:cNvSpPr/>
      </dsp:nvSpPr>
      <dsp:spPr>
        <a:xfrm>
          <a:off x="0" y="885988"/>
          <a:ext cx="3033249" cy="88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They need to follow up with the most appropriate staff regularly</a:t>
          </a:r>
        </a:p>
      </dsp:txBody>
      <dsp:txXfrm>
        <a:off x="0" y="885988"/>
        <a:ext cx="3033249" cy="885447"/>
      </dsp:txXfrm>
    </dsp:sp>
    <dsp:sp modelId="{4ABBB626-73C0-4CF0-9793-B147C0F784EB}">
      <dsp:nvSpPr>
        <dsp:cNvPr id="0" name=""/>
        <dsp:cNvSpPr/>
      </dsp:nvSpPr>
      <dsp:spPr>
        <a:xfrm>
          <a:off x="0" y="1771436"/>
          <a:ext cx="3033249" cy="0"/>
        </a:xfrm>
        <a:prstGeom prst="line">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72850C54-5B0B-4E18-A825-EA827A12A2D3}">
      <dsp:nvSpPr>
        <dsp:cNvPr id="0" name=""/>
        <dsp:cNvSpPr/>
      </dsp:nvSpPr>
      <dsp:spPr>
        <a:xfrm>
          <a:off x="0" y="1771436"/>
          <a:ext cx="3033249" cy="88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Owners need to practice what they preach when they are in the tasting room</a:t>
          </a:r>
        </a:p>
      </dsp:txBody>
      <dsp:txXfrm>
        <a:off x="0" y="1771436"/>
        <a:ext cx="3033249" cy="885447"/>
      </dsp:txXfrm>
    </dsp:sp>
    <dsp:sp modelId="{EC8B2EA5-D2C5-48D3-BB8A-0075306CEB92}">
      <dsp:nvSpPr>
        <dsp:cNvPr id="0" name=""/>
        <dsp:cNvSpPr/>
      </dsp:nvSpPr>
      <dsp:spPr>
        <a:xfrm>
          <a:off x="0" y="2656884"/>
          <a:ext cx="3033249" cy="0"/>
        </a:xfrm>
        <a:prstGeom prst="line">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9D385BF1-6D37-4E76-B91D-25BDEA401AB3}">
      <dsp:nvSpPr>
        <dsp:cNvPr id="0" name=""/>
        <dsp:cNvSpPr/>
      </dsp:nvSpPr>
      <dsp:spPr>
        <a:xfrm>
          <a:off x="0" y="2656884"/>
          <a:ext cx="3033249" cy="88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Think about rewards [or at least recognition] for staff if it makes sense</a:t>
          </a:r>
        </a:p>
      </dsp:txBody>
      <dsp:txXfrm>
        <a:off x="0" y="2656884"/>
        <a:ext cx="3033249" cy="885447"/>
      </dsp:txXfrm>
    </dsp:sp>
    <dsp:sp modelId="{645F9C35-DF21-448A-83CD-0A236BC7DB55}">
      <dsp:nvSpPr>
        <dsp:cNvPr id="0" name=""/>
        <dsp:cNvSpPr/>
      </dsp:nvSpPr>
      <dsp:spPr>
        <a:xfrm>
          <a:off x="0" y="3542332"/>
          <a:ext cx="3033249" cy="0"/>
        </a:xfrm>
        <a:prstGeom prst="line">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0F9D056E-825C-475F-865A-2E69185E3843}">
      <dsp:nvSpPr>
        <dsp:cNvPr id="0" name=""/>
        <dsp:cNvSpPr/>
      </dsp:nvSpPr>
      <dsp:spPr>
        <a:xfrm>
          <a:off x="0" y="3542332"/>
          <a:ext cx="3033249" cy="88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Always remembering you are doing it FOR your customers – not TO them</a:t>
          </a:r>
        </a:p>
      </dsp:txBody>
      <dsp:txXfrm>
        <a:off x="0" y="3542332"/>
        <a:ext cx="3033249" cy="885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50466-2286-406B-9986-A34699FB3A62}">
      <dsp:nvSpPr>
        <dsp:cNvPr id="0" name=""/>
        <dsp:cNvSpPr/>
      </dsp:nvSpPr>
      <dsp:spPr>
        <a:xfrm>
          <a:off x="2297612" y="480615"/>
          <a:ext cx="372536" cy="91440"/>
        </a:xfrm>
        <a:custGeom>
          <a:avLst/>
          <a:gdLst/>
          <a:ahLst/>
          <a:cxnLst/>
          <a:rect l="0" t="0" r="0" b="0"/>
          <a:pathLst>
            <a:path>
              <a:moveTo>
                <a:pt x="0" y="45720"/>
              </a:moveTo>
              <a:lnTo>
                <a:pt x="372536"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801" y="524319"/>
        <a:ext cx="20156" cy="4031"/>
      </dsp:txXfrm>
    </dsp:sp>
    <dsp:sp modelId="{41CE862F-F38D-4874-92DA-21E13F042AC8}">
      <dsp:nvSpPr>
        <dsp:cNvPr id="0" name=""/>
        <dsp:cNvSpPr/>
      </dsp:nvSpPr>
      <dsp:spPr>
        <a:xfrm>
          <a:off x="546643" y="504"/>
          <a:ext cx="1752768" cy="1051661"/>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887" tIns="90154" rIns="85887" bIns="90154" numCol="1" spcCol="1270" anchor="ctr" anchorCtr="0">
          <a:noAutofit/>
        </a:bodyPr>
        <a:lstStyle/>
        <a:p>
          <a:pPr marL="0" lvl="0" indent="0" algn="ctr" defTabSz="711200">
            <a:lnSpc>
              <a:spcPct val="90000"/>
            </a:lnSpc>
            <a:spcBef>
              <a:spcPct val="0"/>
            </a:spcBef>
            <a:spcAft>
              <a:spcPct val="35000"/>
            </a:spcAft>
            <a:buNone/>
          </a:pPr>
          <a:r>
            <a:rPr lang="en-US" sz="1600" kern="1200"/>
            <a:t>Takes time and planning on the part of management</a:t>
          </a:r>
        </a:p>
      </dsp:txBody>
      <dsp:txXfrm>
        <a:off x="546643" y="504"/>
        <a:ext cx="1752768" cy="1051661"/>
      </dsp:txXfrm>
    </dsp:sp>
    <dsp:sp modelId="{46213893-B872-44C4-BCC4-E564BE745832}">
      <dsp:nvSpPr>
        <dsp:cNvPr id="0" name=""/>
        <dsp:cNvSpPr/>
      </dsp:nvSpPr>
      <dsp:spPr>
        <a:xfrm>
          <a:off x="4453517" y="480615"/>
          <a:ext cx="372536" cy="91440"/>
        </a:xfrm>
        <a:custGeom>
          <a:avLst/>
          <a:gdLst/>
          <a:ahLst/>
          <a:cxnLst/>
          <a:rect l="0" t="0" r="0" b="0"/>
          <a:pathLst>
            <a:path>
              <a:moveTo>
                <a:pt x="0" y="45720"/>
              </a:moveTo>
              <a:lnTo>
                <a:pt x="372536"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29707" y="524319"/>
        <a:ext cx="20156" cy="4031"/>
      </dsp:txXfrm>
    </dsp:sp>
    <dsp:sp modelId="{919F56D3-E937-4F87-9354-520D68DC6ADF}">
      <dsp:nvSpPr>
        <dsp:cNvPr id="0" name=""/>
        <dsp:cNvSpPr/>
      </dsp:nvSpPr>
      <dsp:spPr>
        <a:xfrm>
          <a:off x="2702548" y="504"/>
          <a:ext cx="1752768" cy="1051661"/>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887" tIns="90154" rIns="85887" bIns="90154" numCol="1" spcCol="1270" anchor="ctr" anchorCtr="0">
          <a:noAutofit/>
        </a:bodyPr>
        <a:lstStyle/>
        <a:p>
          <a:pPr marL="0" lvl="0" indent="0" algn="ctr" defTabSz="711200">
            <a:lnSpc>
              <a:spcPct val="90000"/>
            </a:lnSpc>
            <a:spcBef>
              <a:spcPct val="0"/>
            </a:spcBef>
            <a:spcAft>
              <a:spcPct val="35000"/>
            </a:spcAft>
            <a:buNone/>
          </a:pPr>
          <a:r>
            <a:rPr lang="en-US" sz="1600" kern="1200"/>
            <a:t>Impossible on busy days</a:t>
          </a:r>
        </a:p>
      </dsp:txBody>
      <dsp:txXfrm>
        <a:off x="2702548" y="504"/>
        <a:ext cx="1752768" cy="1051661"/>
      </dsp:txXfrm>
    </dsp:sp>
    <dsp:sp modelId="{3E071472-A3F4-4088-BDFB-91DC1DC9D739}">
      <dsp:nvSpPr>
        <dsp:cNvPr id="0" name=""/>
        <dsp:cNvSpPr/>
      </dsp:nvSpPr>
      <dsp:spPr>
        <a:xfrm>
          <a:off x="1423027" y="1050365"/>
          <a:ext cx="4311810" cy="372536"/>
        </a:xfrm>
        <a:custGeom>
          <a:avLst/>
          <a:gdLst/>
          <a:ahLst/>
          <a:cxnLst/>
          <a:rect l="0" t="0" r="0" b="0"/>
          <a:pathLst>
            <a:path>
              <a:moveTo>
                <a:pt x="4311810" y="0"/>
              </a:moveTo>
              <a:lnTo>
                <a:pt x="4311810" y="203368"/>
              </a:lnTo>
              <a:lnTo>
                <a:pt x="0" y="203368"/>
              </a:lnTo>
              <a:lnTo>
                <a:pt x="0" y="372536"/>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0667" y="1234618"/>
        <a:ext cx="216530" cy="4031"/>
      </dsp:txXfrm>
    </dsp:sp>
    <dsp:sp modelId="{6BF67E36-56FB-4BD6-B2AB-536704B84201}">
      <dsp:nvSpPr>
        <dsp:cNvPr id="0" name=""/>
        <dsp:cNvSpPr/>
      </dsp:nvSpPr>
      <dsp:spPr>
        <a:xfrm>
          <a:off x="4858453" y="504"/>
          <a:ext cx="1752768" cy="1051661"/>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887" tIns="90154" rIns="85887" bIns="90154" numCol="1" spcCol="1270" anchor="ctr" anchorCtr="0">
          <a:noAutofit/>
        </a:bodyPr>
        <a:lstStyle/>
        <a:p>
          <a:pPr marL="0" lvl="0" indent="0" algn="ctr" defTabSz="711200">
            <a:lnSpc>
              <a:spcPct val="90000"/>
            </a:lnSpc>
            <a:spcBef>
              <a:spcPct val="0"/>
            </a:spcBef>
            <a:spcAft>
              <a:spcPct val="35000"/>
            </a:spcAft>
            <a:buNone/>
          </a:pPr>
          <a:r>
            <a:rPr lang="en-US" sz="1600" kern="1200"/>
            <a:t>Takes time to keep reinforcing the efficacy</a:t>
          </a:r>
        </a:p>
      </dsp:txBody>
      <dsp:txXfrm>
        <a:off x="4858453" y="504"/>
        <a:ext cx="1752768" cy="1051661"/>
      </dsp:txXfrm>
    </dsp:sp>
    <dsp:sp modelId="{B8DCD0A7-A0D9-4E96-AB31-866BB532EA68}">
      <dsp:nvSpPr>
        <dsp:cNvPr id="0" name=""/>
        <dsp:cNvSpPr/>
      </dsp:nvSpPr>
      <dsp:spPr>
        <a:xfrm>
          <a:off x="2297612" y="1935412"/>
          <a:ext cx="372536" cy="91440"/>
        </a:xfrm>
        <a:custGeom>
          <a:avLst/>
          <a:gdLst/>
          <a:ahLst/>
          <a:cxnLst/>
          <a:rect l="0" t="0" r="0" b="0"/>
          <a:pathLst>
            <a:path>
              <a:moveTo>
                <a:pt x="0" y="45720"/>
              </a:moveTo>
              <a:lnTo>
                <a:pt x="372536"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801" y="1979117"/>
        <a:ext cx="20156" cy="4031"/>
      </dsp:txXfrm>
    </dsp:sp>
    <dsp:sp modelId="{446C87E1-96B1-440C-9217-61ABAE750309}">
      <dsp:nvSpPr>
        <dsp:cNvPr id="0" name=""/>
        <dsp:cNvSpPr/>
      </dsp:nvSpPr>
      <dsp:spPr>
        <a:xfrm>
          <a:off x="546643" y="1455302"/>
          <a:ext cx="1752768" cy="1051661"/>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887" tIns="90154" rIns="85887" bIns="90154" numCol="1" spcCol="1270" anchor="ctr" anchorCtr="0">
          <a:noAutofit/>
        </a:bodyPr>
        <a:lstStyle/>
        <a:p>
          <a:pPr marL="0" lvl="0" indent="0" algn="ctr" defTabSz="711200">
            <a:lnSpc>
              <a:spcPct val="90000"/>
            </a:lnSpc>
            <a:spcBef>
              <a:spcPct val="0"/>
            </a:spcBef>
            <a:spcAft>
              <a:spcPct val="35000"/>
            </a:spcAft>
            <a:buNone/>
          </a:pPr>
          <a:r>
            <a:rPr lang="en-US" sz="1600" kern="1200"/>
            <a:t>Not all your staff will have the same selling styles</a:t>
          </a:r>
        </a:p>
      </dsp:txBody>
      <dsp:txXfrm>
        <a:off x="546643" y="1455302"/>
        <a:ext cx="1752768" cy="1051661"/>
      </dsp:txXfrm>
    </dsp:sp>
    <dsp:sp modelId="{5FF50E50-DA97-478C-AE67-88A390BAD0F2}">
      <dsp:nvSpPr>
        <dsp:cNvPr id="0" name=""/>
        <dsp:cNvSpPr/>
      </dsp:nvSpPr>
      <dsp:spPr>
        <a:xfrm>
          <a:off x="4453517" y="1935412"/>
          <a:ext cx="372536" cy="91440"/>
        </a:xfrm>
        <a:custGeom>
          <a:avLst/>
          <a:gdLst/>
          <a:ahLst/>
          <a:cxnLst/>
          <a:rect l="0" t="0" r="0" b="0"/>
          <a:pathLst>
            <a:path>
              <a:moveTo>
                <a:pt x="0" y="45720"/>
              </a:moveTo>
              <a:lnTo>
                <a:pt x="372536"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29707" y="1979117"/>
        <a:ext cx="20156" cy="4031"/>
      </dsp:txXfrm>
    </dsp:sp>
    <dsp:sp modelId="{FEF67856-D92D-4715-B25F-5029A76F8F83}">
      <dsp:nvSpPr>
        <dsp:cNvPr id="0" name=""/>
        <dsp:cNvSpPr/>
      </dsp:nvSpPr>
      <dsp:spPr>
        <a:xfrm>
          <a:off x="2702548" y="1455302"/>
          <a:ext cx="1752768" cy="1051661"/>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887" tIns="90154" rIns="85887" bIns="90154" numCol="1" spcCol="1270" anchor="ctr" anchorCtr="0">
          <a:noAutofit/>
        </a:bodyPr>
        <a:lstStyle/>
        <a:p>
          <a:pPr marL="0" lvl="0" indent="0" algn="ctr" defTabSz="711200">
            <a:lnSpc>
              <a:spcPct val="90000"/>
            </a:lnSpc>
            <a:spcBef>
              <a:spcPct val="0"/>
            </a:spcBef>
            <a:spcAft>
              <a:spcPct val="35000"/>
            </a:spcAft>
            <a:buNone/>
          </a:pPr>
          <a:r>
            <a:rPr lang="en-US" sz="1600" kern="1200"/>
            <a:t>Important to keep it natural, not ‘pushy’</a:t>
          </a:r>
        </a:p>
      </dsp:txBody>
      <dsp:txXfrm>
        <a:off x="2702548" y="1455302"/>
        <a:ext cx="1752768" cy="1051661"/>
      </dsp:txXfrm>
    </dsp:sp>
    <dsp:sp modelId="{B0CBDAAA-AC49-4F21-AAA7-C31B199B3866}">
      <dsp:nvSpPr>
        <dsp:cNvPr id="0" name=""/>
        <dsp:cNvSpPr/>
      </dsp:nvSpPr>
      <dsp:spPr>
        <a:xfrm>
          <a:off x="1423027" y="2505163"/>
          <a:ext cx="4311810" cy="372536"/>
        </a:xfrm>
        <a:custGeom>
          <a:avLst/>
          <a:gdLst/>
          <a:ahLst/>
          <a:cxnLst/>
          <a:rect l="0" t="0" r="0" b="0"/>
          <a:pathLst>
            <a:path>
              <a:moveTo>
                <a:pt x="4311810" y="0"/>
              </a:moveTo>
              <a:lnTo>
                <a:pt x="4311810" y="203368"/>
              </a:lnTo>
              <a:lnTo>
                <a:pt x="0" y="203368"/>
              </a:lnTo>
              <a:lnTo>
                <a:pt x="0" y="372536"/>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0667" y="2689416"/>
        <a:ext cx="216530" cy="4031"/>
      </dsp:txXfrm>
    </dsp:sp>
    <dsp:sp modelId="{B2C1B108-25ED-4647-8607-3029F00A485F}">
      <dsp:nvSpPr>
        <dsp:cNvPr id="0" name=""/>
        <dsp:cNvSpPr/>
      </dsp:nvSpPr>
      <dsp:spPr>
        <a:xfrm>
          <a:off x="4858453" y="1455302"/>
          <a:ext cx="1752768" cy="1051661"/>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887" tIns="90154" rIns="85887" bIns="90154" numCol="1" spcCol="1270" anchor="ctr" anchorCtr="0">
          <a:noAutofit/>
        </a:bodyPr>
        <a:lstStyle/>
        <a:p>
          <a:pPr marL="0" lvl="0" indent="0" algn="ctr" defTabSz="711200">
            <a:lnSpc>
              <a:spcPct val="90000"/>
            </a:lnSpc>
            <a:spcBef>
              <a:spcPct val="0"/>
            </a:spcBef>
            <a:spcAft>
              <a:spcPct val="35000"/>
            </a:spcAft>
            <a:buNone/>
          </a:pPr>
          <a:r>
            <a:rPr lang="en-US" sz="1600" kern="1200"/>
            <a:t>Not all of your staff will appeal to all types of your visitors </a:t>
          </a:r>
        </a:p>
      </dsp:txBody>
      <dsp:txXfrm>
        <a:off x="4858453" y="1455302"/>
        <a:ext cx="1752768" cy="1051661"/>
      </dsp:txXfrm>
    </dsp:sp>
    <dsp:sp modelId="{21F748D0-1B3F-4BAC-9A06-68278E392FE0}">
      <dsp:nvSpPr>
        <dsp:cNvPr id="0" name=""/>
        <dsp:cNvSpPr/>
      </dsp:nvSpPr>
      <dsp:spPr>
        <a:xfrm>
          <a:off x="2297612" y="3390210"/>
          <a:ext cx="372536" cy="91440"/>
        </a:xfrm>
        <a:custGeom>
          <a:avLst/>
          <a:gdLst/>
          <a:ahLst/>
          <a:cxnLst/>
          <a:rect l="0" t="0" r="0" b="0"/>
          <a:pathLst>
            <a:path>
              <a:moveTo>
                <a:pt x="0" y="45720"/>
              </a:moveTo>
              <a:lnTo>
                <a:pt x="372536"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801" y="3433915"/>
        <a:ext cx="20156" cy="4031"/>
      </dsp:txXfrm>
    </dsp:sp>
    <dsp:sp modelId="{C60C5FBF-8BB9-43F2-92ED-DA550C88418A}">
      <dsp:nvSpPr>
        <dsp:cNvPr id="0" name=""/>
        <dsp:cNvSpPr/>
      </dsp:nvSpPr>
      <dsp:spPr>
        <a:xfrm>
          <a:off x="546643" y="2910100"/>
          <a:ext cx="1752768" cy="1051661"/>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887" tIns="90154" rIns="85887" bIns="90154" numCol="1" spcCol="1270" anchor="ctr" anchorCtr="0">
          <a:noAutofit/>
        </a:bodyPr>
        <a:lstStyle/>
        <a:p>
          <a:pPr marL="0" lvl="0" indent="0" algn="ctr" defTabSz="711200">
            <a:lnSpc>
              <a:spcPct val="90000"/>
            </a:lnSpc>
            <a:spcBef>
              <a:spcPct val="0"/>
            </a:spcBef>
            <a:spcAft>
              <a:spcPct val="35000"/>
            </a:spcAft>
            <a:buNone/>
          </a:pPr>
          <a:r>
            <a:rPr lang="en-US" sz="1600" kern="1200"/>
            <a:t>Some visitors will not be receptive at all</a:t>
          </a:r>
        </a:p>
      </dsp:txBody>
      <dsp:txXfrm>
        <a:off x="546643" y="2910100"/>
        <a:ext cx="1752768" cy="1051661"/>
      </dsp:txXfrm>
    </dsp:sp>
    <dsp:sp modelId="{002811E2-988F-48DB-90FA-D49C9AEFEBF6}">
      <dsp:nvSpPr>
        <dsp:cNvPr id="0" name=""/>
        <dsp:cNvSpPr/>
      </dsp:nvSpPr>
      <dsp:spPr>
        <a:xfrm>
          <a:off x="2702548" y="2910100"/>
          <a:ext cx="1752768" cy="1051661"/>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887" tIns="90154" rIns="85887" bIns="90154" numCol="1" spcCol="1270" anchor="ctr" anchorCtr="0">
          <a:noAutofit/>
        </a:bodyPr>
        <a:lstStyle/>
        <a:p>
          <a:pPr marL="0" lvl="0" indent="0" algn="ctr" defTabSz="711200">
            <a:lnSpc>
              <a:spcPct val="90000"/>
            </a:lnSpc>
            <a:spcBef>
              <a:spcPct val="0"/>
            </a:spcBef>
            <a:spcAft>
              <a:spcPct val="35000"/>
            </a:spcAft>
            <a:buNone/>
          </a:pPr>
          <a:r>
            <a:rPr lang="en-US" sz="1600" kern="1200"/>
            <a:t>But it might be worth a try for some of you~!</a:t>
          </a:r>
        </a:p>
      </dsp:txBody>
      <dsp:txXfrm>
        <a:off x="2702548" y="2910100"/>
        <a:ext cx="1752768" cy="1051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61FB5-ACDF-4FC9-BF79-08284A3384C2}">
      <dsp:nvSpPr>
        <dsp:cNvPr id="0" name=""/>
        <dsp:cNvSpPr/>
      </dsp:nvSpPr>
      <dsp:spPr>
        <a:xfrm>
          <a:off x="923650" y="2589"/>
          <a:ext cx="3673059" cy="3673059"/>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1 Make it your own</a:t>
          </a:r>
        </a:p>
      </dsp:txBody>
      <dsp:txXfrm>
        <a:off x="1461557" y="540496"/>
        <a:ext cx="2597245" cy="2597245"/>
      </dsp:txXfrm>
    </dsp:sp>
    <dsp:sp modelId="{EA856A1D-409F-4444-8360-8EF7E7639333}">
      <dsp:nvSpPr>
        <dsp:cNvPr id="0" name=""/>
        <dsp:cNvSpPr/>
      </dsp:nvSpPr>
      <dsp:spPr>
        <a:xfrm rot="5400000">
          <a:off x="4899737" y="1352438"/>
          <a:ext cx="1285570" cy="973360"/>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8FD36D-D60A-4C16-A7B1-3D4549565F2A}">
      <dsp:nvSpPr>
        <dsp:cNvPr id="0" name=""/>
        <dsp:cNvSpPr/>
      </dsp:nvSpPr>
      <dsp:spPr>
        <a:xfrm>
          <a:off x="6433239" y="2589"/>
          <a:ext cx="3673059" cy="3673059"/>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a:t>Both your principals and your employees</a:t>
          </a:r>
        </a:p>
        <a:p>
          <a:pPr marL="171450" lvl="1" indent="-171450" algn="l" defTabSz="844550">
            <a:lnSpc>
              <a:spcPct val="90000"/>
            </a:lnSpc>
            <a:spcBef>
              <a:spcPct val="0"/>
            </a:spcBef>
            <a:spcAft>
              <a:spcPct val="15000"/>
            </a:spcAft>
            <a:buChar char="•"/>
          </a:pPr>
          <a:r>
            <a:rPr lang="en-US" sz="1900" kern="1200"/>
            <a:t>Be welcoming</a:t>
          </a:r>
        </a:p>
        <a:p>
          <a:pPr marL="171450" lvl="1" indent="-171450" algn="l" defTabSz="844550">
            <a:lnSpc>
              <a:spcPct val="90000"/>
            </a:lnSpc>
            <a:spcBef>
              <a:spcPct val="0"/>
            </a:spcBef>
            <a:spcAft>
              <a:spcPct val="15000"/>
            </a:spcAft>
            <a:buChar char="•"/>
          </a:pPr>
          <a:r>
            <a:rPr lang="en-US" sz="1900" kern="1200"/>
            <a:t>Be generous</a:t>
          </a:r>
        </a:p>
        <a:p>
          <a:pPr marL="342900" lvl="2" indent="-171450" algn="l" defTabSz="844550">
            <a:lnSpc>
              <a:spcPct val="90000"/>
            </a:lnSpc>
            <a:spcBef>
              <a:spcPct val="0"/>
            </a:spcBef>
            <a:spcAft>
              <a:spcPct val="15000"/>
            </a:spcAft>
            <a:buChar char="•"/>
          </a:pPr>
          <a:r>
            <a:rPr lang="en-US" sz="1900" kern="1200"/>
            <a:t>Pay it forward</a:t>
          </a:r>
        </a:p>
        <a:p>
          <a:pPr marL="171450" lvl="1" indent="-171450" algn="l" defTabSz="844550">
            <a:lnSpc>
              <a:spcPct val="90000"/>
            </a:lnSpc>
            <a:spcBef>
              <a:spcPct val="0"/>
            </a:spcBef>
            <a:spcAft>
              <a:spcPct val="15000"/>
            </a:spcAft>
            <a:buChar char="•"/>
          </a:pPr>
          <a:r>
            <a:rPr lang="en-US" sz="1900" kern="1200"/>
            <a:t>Be considerate</a:t>
          </a:r>
        </a:p>
        <a:p>
          <a:pPr marL="171450" lvl="1" indent="-171450" algn="l" defTabSz="844550">
            <a:lnSpc>
              <a:spcPct val="90000"/>
            </a:lnSpc>
            <a:spcBef>
              <a:spcPct val="0"/>
            </a:spcBef>
            <a:spcAft>
              <a:spcPct val="15000"/>
            </a:spcAft>
            <a:buChar char="•"/>
          </a:pPr>
          <a:r>
            <a:rPr lang="en-US" sz="1900" kern="1200"/>
            <a:t>Be knowledgeable </a:t>
          </a:r>
        </a:p>
        <a:p>
          <a:pPr marL="171450" lvl="1" indent="-171450" algn="l" defTabSz="844550">
            <a:lnSpc>
              <a:spcPct val="90000"/>
            </a:lnSpc>
            <a:spcBef>
              <a:spcPct val="0"/>
            </a:spcBef>
            <a:spcAft>
              <a:spcPct val="15000"/>
            </a:spcAft>
            <a:buChar char="•"/>
          </a:pPr>
          <a:r>
            <a:rPr lang="en-US" sz="1900" kern="1200"/>
            <a:t>Be involved</a:t>
          </a:r>
        </a:p>
      </dsp:txBody>
      <dsp:txXfrm>
        <a:off x="6971146" y="540496"/>
        <a:ext cx="2597245" cy="25972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B4173-51AC-45B1-8CC9-16FB2297574D}">
      <dsp:nvSpPr>
        <dsp:cNvPr id="0" name=""/>
        <dsp:cNvSpPr/>
      </dsp:nvSpPr>
      <dsp:spPr>
        <a:xfrm>
          <a:off x="2027164" y="629266"/>
          <a:ext cx="434825" cy="91440"/>
        </a:xfrm>
        <a:custGeom>
          <a:avLst/>
          <a:gdLst/>
          <a:ahLst/>
          <a:cxnLst/>
          <a:rect l="0" t="0" r="0" b="0"/>
          <a:pathLst>
            <a:path>
              <a:moveTo>
                <a:pt x="0" y="45720"/>
              </a:moveTo>
              <a:lnTo>
                <a:pt x="434825"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2942" y="672659"/>
        <a:ext cx="23271" cy="4654"/>
      </dsp:txXfrm>
    </dsp:sp>
    <dsp:sp modelId="{B3A12383-87DE-40E9-9495-34D079CC6706}">
      <dsp:nvSpPr>
        <dsp:cNvPr id="0" name=""/>
        <dsp:cNvSpPr/>
      </dsp:nvSpPr>
      <dsp:spPr>
        <a:xfrm>
          <a:off x="5375" y="67909"/>
          <a:ext cx="2023589" cy="1214153"/>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1066800">
            <a:lnSpc>
              <a:spcPct val="90000"/>
            </a:lnSpc>
            <a:spcBef>
              <a:spcPct val="0"/>
            </a:spcBef>
            <a:spcAft>
              <a:spcPct val="35000"/>
            </a:spcAft>
            <a:buNone/>
          </a:pPr>
          <a:r>
            <a:rPr lang="en-US" sz="2400" kern="1200"/>
            <a:t>Attention to detail</a:t>
          </a:r>
        </a:p>
      </dsp:txBody>
      <dsp:txXfrm>
        <a:off x="5375" y="67909"/>
        <a:ext cx="2023589" cy="1214153"/>
      </dsp:txXfrm>
    </dsp:sp>
    <dsp:sp modelId="{7486E48C-1339-4E46-A387-C4FABC88DF78}">
      <dsp:nvSpPr>
        <dsp:cNvPr id="0" name=""/>
        <dsp:cNvSpPr/>
      </dsp:nvSpPr>
      <dsp:spPr>
        <a:xfrm>
          <a:off x="4516179" y="629266"/>
          <a:ext cx="434825" cy="91440"/>
        </a:xfrm>
        <a:custGeom>
          <a:avLst/>
          <a:gdLst/>
          <a:ahLst/>
          <a:cxnLst/>
          <a:rect l="0" t="0" r="0" b="0"/>
          <a:pathLst>
            <a:path>
              <a:moveTo>
                <a:pt x="0" y="45720"/>
              </a:moveTo>
              <a:lnTo>
                <a:pt x="434825"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1956" y="672659"/>
        <a:ext cx="23271" cy="4654"/>
      </dsp:txXfrm>
    </dsp:sp>
    <dsp:sp modelId="{CA3ACB36-F530-4DAD-8558-C821C9C05EC0}">
      <dsp:nvSpPr>
        <dsp:cNvPr id="0" name=""/>
        <dsp:cNvSpPr/>
      </dsp:nvSpPr>
      <dsp:spPr>
        <a:xfrm>
          <a:off x="2494390" y="67909"/>
          <a:ext cx="2023589" cy="1214153"/>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1066800">
            <a:lnSpc>
              <a:spcPct val="90000"/>
            </a:lnSpc>
            <a:spcBef>
              <a:spcPct val="0"/>
            </a:spcBef>
            <a:spcAft>
              <a:spcPct val="35000"/>
            </a:spcAft>
            <a:buNone/>
          </a:pPr>
          <a:r>
            <a:rPr lang="en-US" sz="2400" kern="1200"/>
            <a:t>Create an ‘environment’</a:t>
          </a:r>
        </a:p>
      </dsp:txBody>
      <dsp:txXfrm>
        <a:off x="2494390" y="67909"/>
        <a:ext cx="2023589" cy="1214153"/>
      </dsp:txXfrm>
    </dsp:sp>
    <dsp:sp modelId="{4BAD13CB-1372-4D53-8DF1-72649DD17A3D}">
      <dsp:nvSpPr>
        <dsp:cNvPr id="0" name=""/>
        <dsp:cNvSpPr/>
      </dsp:nvSpPr>
      <dsp:spPr>
        <a:xfrm>
          <a:off x="1017170" y="1280263"/>
          <a:ext cx="4978029" cy="434825"/>
        </a:xfrm>
        <a:custGeom>
          <a:avLst/>
          <a:gdLst/>
          <a:ahLst/>
          <a:cxnLst/>
          <a:rect l="0" t="0" r="0" b="0"/>
          <a:pathLst>
            <a:path>
              <a:moveTo>
                <a:pt x="4978029" y="0"/>
              </a:moveTo>
              <a:lnTo>
                <a:pt x="4978029" y="234512"/>
              </a:lnTo>
              <a:lnTo>
                <a:pt x="0" y="234512"/>
              </a:lnTo>
              <a:lnTo>
                <a:pt x="0" y="434825"/>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1191" y="1495348"/>
        <a:ext cx="249986" cy="4654"/>
      </dsp:txXfrm>
    </dsp:sp>
    <dsp:sp modelId="{F86A84DF-2E80-4C98-833B-7A18AF3A4418}">
      <dsp:nvSpPr>
        <dsp:cNvPr id="0" name=""/>
        <dsp:cNvSpPr/>
      </dsp:nvSpPr>
      <dsp:spPr>
        <a:xfrm>
          <a:off x="4983405" y="67909"/>
          <a:ext cx="2023589" cy="1214153"/>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1066800">
            <a:lnSpc>
              <a:spcPct val="90000"/>
            </a:lnSpc>
            <a:spcBef>
              <a:spcPct val="0"/>
            </a:spcBef>
            <a:spcAft>
              <a:spcPct val="35000"/>
            </a:spcAft>
            <a:buNone/>
          </a:pPr>
          <a:r>
            <a:rPr lang="en-US" sz="2400" kern="1200" dirty="0"/>
            <a:t>Quality wine first</a:t>
          </a:r>
        </a:p>
      </dsp:txBody>
      <dsp:txXfrm>
        <a:off x="4983405" y="67909"/>
        <a:ext cx="2023589" cy="1214153"/>
      </dsp:txXfrm>
    </dsp:sp>
    <dsp:sp modelId="{3C6EE990-5F58-4131-B861-7D9F7B09E5E2}">
      <dsp:nvSpPr>
        <dsp:cNvPr id="0" name=""/>
        <dsp:cNvSpPr/>
      </dsp:nvSpPr>
      <dsp:spPr>
        <a:xfrm>
          <a:off x="2027164" y="2308845"/>
          <a:ext cx="434825" cy="91440"/>
        </a:xfrm>
        <a:custGeom>
          <a:avLst/>
          <a:gdLst/>
          <a:ahLst/>
          <a:cxnLst/>
          <a:rect l="0" t="0" r="0" b="0"/>
          <a:pathLst>
            <a:path>
              <a:moveTo>
                <a:pt x="0" y="45720"/>
              </a:moveTo>
              <a:lnTo>
                <a:pt x="434825"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2942" y="2352238"/>
        <a:ext cx="23271" cy="4654"/>
      </dsp:txXfrm>
    </dsp:sp>
    <dsp:sp modelId="{CFBCE304-C3E5-4580-9F88-94D47A51D2FE}">
      <dsp:nvSpPr>
        <dsp:cNvPr id="0" name=""/>
        <dsp:cNvSpPr/>
      </dsp:nvSpPr>
      <dsp:spPr>
        <a:xfrm>
          <a:off x="5375" y="1747488"/>
          <a:ext cx="2023589" cy="1214153"/>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1066800">
            <a:lnSpc>
              <a:spcPct val="90000"/>
            </a:lnSpc>
            <a:spcBef>
              <a:spcPct val="0"/>
            </a:spcBef>
            <a:spcAft>
              <a:spcPct val="35000"/>
            </a:spcAft>
            <a:buNone/>
          </a:pPr>
          <a:r>
            <a:rPr lang="en-US" sz="2400" kern="1200" dirty="0"/>
            <a:t>Décor [to whom does it appeal?]</a:t>
          </a:r>
        </a:p>
      </dsp:txBody>
      <dsp:txXfrm>
        <a:off x="5375" y="1747488"/>
        <a:ext cx="2023589" cy="1214153"/>
      </dsp:txXfrm>
    </dsp:sp>
    <dsp:sp modelId="{6824E56E-926A-4713-B9F7-5CD3A53DBDE0}">
      <dsp:nvSpPr>
        <dsp:cNvPr id="0" name=""/>
        <dsp:cNvSpPr/>
      </dsp:nvSpPr>
      <dsp:spPr>
        <a:xfrm>
          <a:off x="4516179" y="2308845"/>
          <a:ext cx="434825" cy="91440"/>
        </a:xfrm>
        <a:custGeom>
          <a:avLst/>
          <a:gdLst/>
          <a:ahLst/>
          <a:cxnLst/>
          <a:rect l="0" t="0" r="0" b="0"/>
          <a:pathLst>
            <a:path>
              <a:moveTo>
                <a:pt x="0" y="45720"/>
              </a:moveTo>
              <a:lnTo>
                <a:pt x="434825"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1956" y="2352238"/>
        <a:ext cx="23271" cy="4654"/>
      </dsp:txXfrm>
    </dsp:sp>
    <dsp:sp modelId="{252F5FFF-9DFF-4166-BCFD-99BE22828CBF}">
      <dsp:nvSpPr>
        <dsp:cNvPr id="0" name=""/>
        <dsp:cNvSpPr/>
      </dsp:nvSpPr>
      <dsp:spPr>
        <a:xfrm>
          <a:off x="2494390" y="1747488"/>
          <a:ext cx="2023589" cy="1214153"/>
        </a:xfrm>
        <a:prstGeom prst="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1066800">
            <a:lnSpc>
              <a:spcPct val="90000"/>
            </a:lnSpc>
            <a:spcBef>
              <a:spcPct val="0"/>
            </a:spcBef>
            <a:spcAft>
              <a:spcPct val="35000"/>
            </a:spcAft>
            <a:buNone/>
          </a:pPr>
          <a:r>
            <a:rPr lang="en-US" sz="2400" kern="1200"/>
            <a:t>Tables, booths, open ended picnic tables</a:t>
          </a:r>
        </a:p>
      </dsp:txBody>
      <dsp:txXfrm>
        <a:off x="2494390" y="1747488"/>
        <a:ext cx="2023589" cy="1214153"/>
      </dsp:txXfrm>
    </dsp:sp>
    <dsp:sp modelId="{B5784063-B4F8-44B0-AB05-04B613F755AE}">
      <dsp:nvSpPr>
        <dsp:cNvPr id="0" name=""/>
        <dsp:cNvSpPr/>
      </dsp:nvSpPr>
      <dsp:spPr>
        <a:xfrm>
          <a:off x="1017170" y="2959842"/>
          <a:ext cx="4978029" cy="434825"/>
        </a:xfrm>
        <a:custGeom>
          <a:avLst/>
          <a:gdLst/>
          <a:ahLst/>
          <a:cxnLst/>
          <a:rect l="0" t="0" r="0" b="0"/>
          <a:pathLst>
            <a:path>
              <a:moveTo>
                <a:pt x="4978029" y="0"/>
              </a:moveTo>
              <a:lnTo>
                <a:pt x="4978029" y="234512"/>
              </a:lnTo>
              <a:lnTo>
                <a:pt x="0" y="234512"/>
              </a:lnTo>
              <a:lnTo>
                <a:pt x="0" y="434825"/>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1191" y="3174927"/>
        <a:ext cx="249986" cy="4654"/>
      </dsp:txXfrm>
    </dsp:sp>
    <dsp:sp modelId="{D9A60C7F-FE67-4962-96C5-5AB6A8644658}">
      <dsp:nvSpPr>
        <dsp:cNvPr id="0" name=""/>
        <dsp:cNvSpPr/>
      </dsp:nvSpPr>
      <dsp:spPr>
        <a:xfrm>
          <a:off x="4983405" y="1747488"/>
          <a:ext cx="2023589" cy="1214153"/>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1066800">
            <a:lnSpc>
              <a:spcPct val="90000"/>
            </a:lnSpc>
            <a:spcBef>
              <a:spcPct val="0"/>
            </a:spcBef>
            <a:spcAft>
              <a:spcPct val="35000"/>
            </a:spcAft>
            <a:buNone/>
          </a:pPr>
          <a:r>
            <a:rPr lang="en-US" sz="2400" kern="1200"/>
            <a:t>Dress code for your staff</a:t>
          </a:r>
        </a:p>
      </dsp:txBody>
      <dsp:txXfrm>
        <a:off x="4983405" y="1747488"/>
        <a:ext cx="2023589" cy="1214153"/>
      </dsp:txXfrm>
    </dsp:sp>
    <dsp:sp modelId="{9053EFB2-EAEC-48AA-91B5-861EE756BA0A}">
      <dsp:nvSpPr>
        <dsp:cNvPr id="0" name=""/>
        <dsp:cNvSpPr/>
      </dsp:nvSpPr>
      <dsp:spPr>
        <a:xfrm>
          <a:off x="2027164" y="3988424"/>
          <a:ext cx="434825" cy="91440"/>
        </a:xfrm>
        <a:custGeom>
          <a:avLst/>
          <a:gdLst/>
          <a:ahLst/>
          <a:cxnLst/>
          <a:rect l="0" t="0" r="0" b="0"/>
          <a:pathLst>
            <a:path>
              <a:moveTo>
                <a:pt x="0" y="45720"/>
              </a:moveTo>
              <a:lnTo>
                <a:pt x="434825"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2942" y="4031817"/>
        <a:ext cx="23271" cy="4654"/>
      </dsp:txXfrm>
    </dsp:sp>
    <dsp:sp modelId="{7768A2C6-DD1A-4EB9-BBC8-E73E32A81B8C}">
      <dsp:nvSpPr>
        <dsp:cNvPr id="0" name=""/>
        <dsp:cNvSpPr/>
      </dsp:nvSpPr>
      <dsp:spPr>
        <a:xfrm>
          <a:off x="5375" y="3427067"/>
          <a:ext cx="2023589" cy="1214153"/>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1066800">
            <a:lnSpc>
              <a:spcPct val="90000"/>
            </a:lnSpc>
            <a:spcBef>
              <a:spcPct val="0"/>
            </a:spcBef>
            <a:spcAft>
              <a:spcPct val="35000"/>
            </a:spcAft>
            <a:buNone/>
          </a:pPr>
          <a:r>
            <a:rPr lang="en-US" sz="2400" kern="1200"/>
            <a:t>Ages of your staff</a:t>
          </a:r>
        </a:p>
      </dsp:txBody>
      <dsp:txXfrm>
        <a:off x="5375" y="3427067"/>
        <a:ext cx="2023589" cy="1214153"/>
      </dsp:txXfrm>
    </dsp:sp>
    <dsp:sp modelId="{BEEAFA77-9349-429E-8585-0BD75407951B}">
      <dsp:nvSpPr>
        <dsp:cNvPr id="0" name=""/>
        <dsp:cNvSpPr/>
      </dsp:nvSpPr>
      <dsp:spPr>
        <a:xfrm>
          <a:off x="4516179" y="3988424"/>
          <a:ext cx="434825" cy="91440"/>
        </a:xfrm>
        <a:custGeom>
          <a:avLst/>
          <a:gdLst/>
          <a:ahLst/>
          <a:cxnLst/>
          <a:rect l="0" t="0" r="0" b="0"/>
          <a:pathLst>
            <a:path>
              <a:moveTo>
                <a:pt x="0" y="45720"/>
              </a:moveTo>
              <a:lnTo>
                <a:pt x="434825"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1956" y="4031817"/>
        <a:ext cx="23271" cy="4654"/>
      </dsp:txXfrm>
    </dsp:sp>
    <dsp:sp modelId="{E3D984B7-64DF-4A0B-883A-6DD8894EAAD8}">
      <dsp:nvSpPr>
        <dsp:cNvPr id="0" name=""/>
        <dsp:cNvSpPr/>
      </dsp:nvSpPr>
      <dsp:spPr>
        <a:xfrm>
          <a:off x="2494390" y="3427067"/>
          <a:ext cx="2023589" cy="1214153"/>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1066800">
            <a:lnSpc>
              <a:spcPct val="90000"/>
            </a:lnSpc>
            <a:spcBef>
              <a:spcPct val="0"/>
            </a:spcBef>
            <a:spcAft>
              <a:spcPct val="35000"/>
            </a:spcAft>
            <a:buNone/>
          </a:pPr>
          <a:r>
            <a:rPr lang="en-US" sz="2400" kern="1200"/>
            <a:t>Scratches on the front door</a:t>
          </a:r>
        </a:p>
      </dsp:txBody>
      <dsp:txXfrm>
        <a:off x="2494390" y="3427067"/>
        <a:ext cx="2023589" cy="1214153"/>
      </dsp:txXfrm>
    </dsp:sp>
    <dsp:sp modelId="{59E159D9-9560-49E4-959E-236F43C2F61F}">
      <dsp:nvSpPr>
        <dsp:cNvPr id="0" name=""/>
        <dsp:cNvSpPr/>
      </dsp:nvSpPr>
      <dsp:spPr>
        <a:xfrm>
          <a:off x="4983405" y="3427067"/>
          <a:ext cx="2023589" cy="1214153"/>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1066800">
            <a:lnSpc>
              <a:spcPct val="90000"/>
            </a:lnSpc>
            <a:spcBef>
              <a:spcPct val="0"/>
            </a:spcBef>
            <a:spcAft>
              <a:spcPct val="35000"/>
            </a:spcAft>
            <a:buNone/>
          </a:pPr>
          <a:r>
            <a:rPr lang="en-US" sz="2400" kern="1200"/>
            <a:t>Cleanliness of your bathroom</a:t>
          </a:r>
        </a:p>
      </dsp:txBody>
      <dsp:txXfrm>
        <a:off x="4983405" y="3427067"/>
        <a:ext cx="2023589" cy="12141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99160-CFC7-4233-80F7-003A66395541}">
      <dsp:nvSpPr>
        <dsp:cNvPr id="0" name=""/>
        <dsp:cNvSpPr/>
      </dsp:nvSpPr>
      <dsp:spPr>
        <a:xfrm>
          <a:off x="0" y="958153"/>
          <a:ext cx="1704082" cy="2044898"/>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325" tIns="0" rIns="168325" bIns="330200" numCol="1" spcCol="1270" anchor="t" anchorCtr="0">
          <a:noAutofit/>
        </a:bodyPr>
        <a:lstStyle/>
        <a:p>
          <a:pPr marL="0" lvl="0" indent="0" algn="l" defTabSz="755650">
            <a:lnSpc>
              <a:spcPct val="90000"/>
            </a:lnSpc>
            <a:spcBef>
              <a:spcPct val="0"/>
            </a:spcBef>
            <a:spcAft>
              <a:spcPct val="35000"/>
            </a:spcAft>
            <a:buNone/>
          </a:pPr>
          <a:r>
            <a:rPr lang="en-US" sz="1700" kern="1200"/>
            <a:t>Manage, then exceed expectations</a:t>
          </a:r>
        </a:p>
      </dsp:txBody>
      <dsp:txXfrm>
        <a:off x="0" y="1776112"/>
        <a:ext cx="1704082" cy="1226939"/>
      </dsp:txXfrm>
    </dsp:sp>
    <dsp:sp modelId="{629A3DD7-933D-4D4C-9ACB-86F0AC7D36AD}">
      <dsp:nvSpPr>
        <dsp:cNvPr id="0" name=""/>
        <dsp:cNvSpPr/>
      </dsp:nvSpPr>
      <dsp:spPr>
        <a:xfrm>
          <a:off x="0" y="958153"/>
          <a:ext cx="1704082" cy="817959"/>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8325" tIns="165100" rIns="168325" bIns="165100" numCol="1" spcCol="1270" anchor="ctr" anchorCtr="0">
          <a:noAutofit/>
        </a:bodyPr>
        <a:lstStyle/>
        <a:p>
          <a:pPr marL="0" lvl="0" indent="0" algn="l" defTabSz="1600200">
            <a:lnSpc>
              <a:spcPct val="90000"/>
            </a:lnSpc>
            <a:spcBef>
              <a:spcPct val="0"/>
            </a:spcBef>
            <a:spcAft>
              <a:spcPct val="35000"/>
            </a:spcAft>
            <a:buNone/>
          </a:pPr>
          <a:r>
            <a:rPr lang="en-US" sz="3600" kern="1200"/>
            <a:t>01</a:t>
          </a:r>
        </a:p>
      </dsp:txBody>
      <dsp:txXfrm>
        <a:off x="0" y="958153"/>
        <a:ext cx="1704082" cy="817959"/>
      </dsp:txXfrm>
    </dsp:sp>
    <dsp:sp modelId="{0463DE88-2027-491A-8E06-15F7C4644C69}">
      <dsp:nvSpPr>
        <dsp:cNvPr id="0" name=""/>
        <dsp:cNvSpPr/>
      </dsp:nvSpPr>
      <dsp:spPr>
        <a:xfrm>
          <a:off x="1840408" y="958153"/>
          <a:ext cx="1704082" cy="2044898"/>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325" tIns="0" rIns="168325" bIns="330200" numCol="1" spcCol="1270" anchor="t" anchorCtr="0">
          <a:noAutofit/>
        </a:bodyPr>
        <a:lstStyle/>
        <a:p>
          <a:pPr marL="0" lvl="0" indent="0" algn="l" defTabSz="755650">
            <a:lnSpc>
              <a:spcPct val="90000"/>
            </a:lnSpc>
            <a:spcBef>
              <a:spcPct val="0"/>
            </a:spcBef>
            <a:spcAft>
              <a:spcPct val="35000"/>
            </a:spcAft>
            <a:buNone/>
          </a:pPr>
          <a:r>
            <a:rPr lang="en-US" sz="1700" kern="1200"/>
            <a:t>Offer unconventional experiences</a:t>
          </a:r>
        </a:p>
      </dsp:txBody>
      <dsp:txXfrm>
        <a:off x="1840408" y="1776112"/>
        <a:ext cx="1704082" cy="1226939"/>
      </dsp:txXfrm>
    </dsp:sp>
    <dsp:sp modelId="{DD17119D-F235-4364-BC03-65035F372BEB}">
      <dsp:nvSpPr>
        <dsp:cNvPr id="0" name=""/>
        <dsp:cNvSpPr/>
      </dsp:nvSpPr>
      <dsp:spPr>
        <a:xfrm>
          <a:off x="1840408" y="958153"/>
          <a:ext cx="1704082" cy="817959"/>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8325" tIns="165100" rIns="168325" bIns="165100" numCol="1" spcCol="1270" anchor="ctr" anchorCtr="0">
          <a:noAutofit/>
        </a:bodyPr>
        <a:lstStyle/>
        <a:p>
          <a:pPr marL="0" lvl="0" indent="0" algn="l" defTabSz="1600200">
            <a:lnSpc>
              <a:spcPct val="90000"/>
            </a:lnSpc>
            <a:spcBef>
              <a:spcPct val="0"/>
            </a:spcBef>
            <a:spcAft>
              <a:spcPct val="35000"/>
            </a:spcAft>
            <a:buNone/>
          </a:pPr>
          <a:r>
            <a:rPr lang="en-US" sz="3600" kern="1200"/>
            <a:t>02</a:t>
          </a:r>
        </a:p>
      </dsp:txBody>
      <dsp:txXfrm>
        <a:off x="1840408" y="958153"/>
        <a:ext cx="1704082" cy="817959"/>
      </dsp:txXfrm>
    </dsp:sp>
    <dsp:sp modelId="{24B78922-6267-4B4F-9EC5-EB72090076A0}">
      <dsp:nvSpPr>
        <dsp:cNvPr id="0" name=""/>
        <dsp:cNvSpPr/>
      </dsp:nvSpPr>
      <dsp:spPr>
        <a:xfrm>
          <a:off x="3680817" y="1005799"/>
          <a:ext cx="1704082" cy="2044898"/>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325" tIns="0" rIns="168325" bIns="330200" numCol="1" spcCol="1270" anchor="t" anchorCtr="0">
          <a:noAutofit/>
        </a:bodyPr>
        <a:lstStyle/>
        <a:p>
          <a:pPr marL="0" lvl="0" indent="0" algn="l" defTabSz="755650">
            <a:lnSpc>
              <a:spcPct val="90000"/>
            </a:lnSpc>
            <a:spcBef>
              <a:spcPct val="0"/>
            </a:spcBef>
            <a:spcAft>
              <a:spcPct val="35000"/>
            </a:spcAft>
            <a:buNone/>
          </a:pPr>
          <a:r>
            <a:rPr lang="en-US" sz="1700" kern="1200"/>
            <a:t>Practice ‘joy’</a:t>
          </a:r>
        </a:p>
      </dsp:txBody>
      <dsp:txXfrm>
        <a:off x="3680817" y="1823758"/>
        <a:ext cx="1704082" cy="1226939"/>
      </dsp:txXfrm>
    </dsp:sp>
    <dsp:sp modelId="{20428FC4-A8B3-4C3A-B288-F38F8979625B}">
      <dsp:nvSpPr>
        <dsp:cNvPr id="0" name=""/>
        <dsp:cNvSpPr/>
      </dsp:nvSpPr>
      <dsp:spPr>
        <a:xfrm>
          <a:off x="3680817" y="958153"/>
          <a:ext cx="1704082" cy="817959"/>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8325" tIns="165100" rIns="168325" bIns="165100" numCol="1" spcCol="1270" anchor="ctr" anchorCtr="0">
          <a:noAutofit/>
        </a:bodyPr>
        <a:lstStyle/>
        <a:p>
          <a:pPr marL="0" lvl="0" indent="0" algn="l" defTabSz="1600200">
            <a:lnSpc>
              <a:spcPct val="90000"/>
            </a:lnSpc>
            <a:spcBef>
              <a:spcPct val="0"/>
            </a:spcBef>
            <a:spcAft>
              <a:spcPct val="35000"/>
            </a:spcAft>
            <a:buNone/>
          </a:pPr>
          <a:r>
            <a:rPr lang="en-US" sz="3600" kern="1200"/>
            <a:t>03</a:t>
          </a:r>
        </a:p>
      </dsp:txBody>
      <dsp:txXfrm>
        <a:off x="3680817" y="958153"/>
        <a:ext cx="1704082" cy="817959"/>
      </dsp:txXfrm>
    </dsp:sp>
    <dsp:sp modelId="{1E27C28A-F802-4817-953C-F7BF7D8EFA6C}">
      <dsp:nvSpPr>
        <dsp:cNvPr id="0" name=""/>
        <dsp:cNvSpPr/>
      </dsp:nvSpPr>
      <dsp:spPr>
        <a:xfrm>
          <a:off x="5521225" y="958153"/>
          <a:ext cx="1704082" cy="2044898"/>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325" tIns="0" rIns="168325" bIns="330200" numCol="1" spcCol="1270" anchor="t" anchorCtr="0">
          <a:noAutofit/>
        </a:bodyPr>
        <a:lstStyle/>
        <a:p>
          <a:pPr marL="0" lvl="0" indent="0" algn="l" defTabSz="755650">
            <a:lnSpc>
              <a:spcPct val="90000"/>
            </a:lnSpc>
            <a:spcBef>
              <a:spcPct val="0"/>
            </a:spcBef>
            <a:spcAft>
              <a:spcPct val="35000"/>
            </a:spcAft>
            <a:buNone/>
          </a:pPr>
          <a:r>
            <a:rPr lang="en-US" sz="1700" kern="1200"/>
            <a:t>Offer a predictable product</a:t>
          </a:r>
        </a:p>
      </dsp:txBody>
      <dsp:txXfrm>
        <a:off x="5521225" y="1776112"/>
        <a:ext cx="1704082" cy="1226939"/>
      </dsp:txXfrm>
    </dsp:sp>
    <dsp:sp modelId="{23372A08-6710-490A-BA7A-F72F1574C309}">
      <dsp:nvSpPr>
        <dsp:cNvPr id="0" name=""/>
        <dsp:cNvSpPr/>
      </dsp:nvSpPr>
      <dsp:spPr>
        <a:xfrm>
          <a:off x="5521225" y="958153"/>
          <a:ext cx="1704082" cy="817959"/>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8325" tIns="165100" rIns="168325" bIns="165100" numCol="1" spcCol="1270" anchor="ctr" anchorCtr="0">
          <a:noAutofit/>
        </a:bodyPr>
        <a:lstStyle/>
        <a:p>
          <a:pPr marL="0" lvl="0" indent="0" algn="l" defTabSz="1600200">
            <a:lnSpc>
              <a:spcPct val="90000"/>
            </a:lnSpc>
            <a:spcBef>
              <a:spcPct val="0"/>
            </a:spcBef>
            <a:spcAft>
              <a:spcPct val="35000"/>
            </a:spcAft>
            <a:buNone/>
          </a:pPr>
          <a:r>
            <a:rPr lang="en-US" sz="3600" kern="1200"/>
            <a:t>04</a:t>
          </a:r>
        </a:p>
      </dsp:txBody>
      <dsp:txXfrm>
        <a:off x="5521225" y="958153"/>
        <a:ext cx="1704082" cy="817959"/>
      </dsp:txXfrm>
    </dsp:sp>
    <dsp:sp modelId="{D685C172-D5EB-4276-809C-BF07497AB25C}">
      <dsp:nvSpPr>
        <dsp:cNvPr id="0" name=""/>
        <dsp:cNvSpPr/>
      </dsp:nvSpPr>
      <dsp:spPr>
        <a:xfrm>
          <a:off x="7361634" y="958153"/>
          <a:ext cx="1704082" cy="2044898"/>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325" tIns="0" rIns="168325" bIns="330200" numCol="1" spcCol="1270" anchor="t" anchorCtr="0">
          <a:noAutofit/>
        </a:bodyPr>
        <a:lstStyle/>
        <a:p>
          <a:pPr marL="0" lvl="0" indent="0" algn="l" defTabSz="755650">
            <a:lnSpc>
              <a:spcPct val="90000"/>
            </a:lnSpc>
            <a:spcBef>
              <a:spcPct val="0"/>
            </a:spcBef>
            <a:spcAft>
              <a:spcPct val="35000"/>
            </a:spcAft>
            <a:buNone/>
          </a:pPr>
          <a:r>
            <a:rPr lang="en-US" sz="1700" kern="1200"/>
            <a:t>Offer a predictable experience</a:t>
          </a:r>
        </a:p>
      </dsp:txBody>
      <dsp:txXfrm>
        <a:off x="7361634" y="1776112"/>
        <a:ext cx="1704082" cy="1226939"/>
      </dsp:txXfrm>
    </dsp:sp>
    <dsp:sp modelId="{96731C9C-043F-4A58-B2AA-D1E86E6F39DC}">
      <dsp:nvSpPr>
        <dsp:cNvPr id="0" name=""/>
        <dsp:cNvSpPr/>
      </dsp:nvSpPr>
      <dsp:spPr>
        <a:xfrm>
          <a:off x="7361634" y="958153"/>
          <a:ext cx="1704082" cy="817959"/>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8325" tIns="165100" rIns="168325" bIns="165100" numCol="1" spcCol="1270" anchor="ctr" anchorCtr="0">
          <a:noAutofit/>
        </a:bodyPr>
        <a:lstStyle/>
        <a:p>
          <a:pPr marL="0" lvl="0" indent="0" algn="l" defTabSz="1600200">
            <a:lnSpc>
              <a:spcPct val="90000"/>
            </a:lnSpc>
            <a:spcBef>
              <a:spcPct val="0"/>
            </a:spcBef>
            <a:spcAft>
              <a:spcPct val="35000"/>
            </a:spcAft>
            <a:buNone/>
          </a:pPr>
          <a:r>
            <a:rPr lang="en-US" sz="3600" kern="1200"/>
            <a:t>05</a:t>
          </a:r>
        </a:p>
      </dsp:txBody>
      <dsp:txXfrm>
        <a:off x="7361634" y="958153"/>
        <a:ext cx="1704082" cy="817959"/>
      </dsp:txXfrm>
    </dsp:sp>
    <dsp:sp modelId="{C72ACD2B-D360-4857-B7E6-0AB3595F5533}">
      <dsp:nvSpPr>
        <dsp:cNvPr id="0" name=""/>
        <dsp:cNvSpPr/>
      </dsp:nvSpPr>
      <dsp:spPr>
        <a:xfrm>
          <a:off x="9202042" y="958153"/>
          <a:ext cx="1704082" cy="2044898"/>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325" tIns="0" rIns="168325" bIns="330200" numCol="1" spcCol="1270" anchor="t" anchorCtr="0">
          <a:noAutofit/>
        </a:bodyPr>
        <a:lstStyle/>
        <a:p>
          <a:pPr marL="0" lvl="0" indent="0" algn="l" defTabSz="755650">
            <a:lnSpc>
              <a:spcPct val="90000"/>
            </a:lnSpc>
            <a:spcBef>
              <a:spcPct val="0"/>
            </a:spcBef>
            <a:spcAft>
              <a:spcPct val="35000"/>
            </a:spcAft>
            <a:buNone/>
          </a:pPr>
          <a:r>
            <a:rPr lang="en-US" sz="1700" kern="1200"/>
            <a:t>Figure out how to delight</a:t>
          </a:r>
        </a:p>
      </dsp:txBody>
      <dsp:txXfrm>
        <a:off x="9202042" y="1776112"/>
        <a:ext cx="1704082" cy="1226939"/>
      </dsp:txXfrm>
    </dsp:sp>
    <dsp:sp modelId="{A0447D3C-BA4A-4206-85C3-A46DF30E9F7A}">
      <dsp:nvSpPr>
        <dsp:cNvPr id="0" name=""/>
        <dsp:cNvSpPr/>
      </dsp:nvSpPr>
      <dsp:spPr>
        <a:xfrm>
          <a:off x="9202042" y="958153"/>
          <a:ext cx="1704082" cy="817959"/>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8325" tIns="165100" rIns="168325" bIns="165100" numCol="1" spcCol="1270" anchor="ctr" anchorCtr="0">
          <a:noAutofit/>
        </a:bodyPr>
        <a:lstStyle/>
        <a:p>
          <a:pPr marL="0" lvl="0" indent="0" algn="l" defTabSz="1600200">
            <a:lnSpc>
              <a:spcPct val="90000"/>
            </a:lnSpc>
            <a:spcBef>
              <a:spcPct val="0"/>
            </a:spcBef>
            <a:spcAft>
              <a:spcPct val="35000"/>
            </a:spcAft>
            <a:buNone/>
          </a:pPr>
          <a:r>
            <a:rPr lang="en-US" sz="3600" kern="1200"/>
            <a:t>06</a:t>
          </a:r>
        </a:p>
      </dsp:txBody>
      <dsp:txXfrm>
        <a:off x="9202042" y="958153"/>
        <a:ext cx="1704082" cy="81795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01/01/23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01/01/23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01/01/23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01/01/23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01/01/23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01/01/23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01/01/23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01/01/23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01/01/23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01/01/23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01/01/23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01/01/23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801698"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hyperlink" Target="https://courses.lumenlearning.com/boundless-business/chapter/ratio-analysis-and-statement-evaluation/"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iggita.it/story.php?title=MetroA_e_MetroB_aumentate_le_corse_nel_I_Trimestre_2019"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satisfyingretirement.blogspot.com/2018/03/are-commitments-still-important.html" TargetMode="External"/><Relationship Id="rId7" Type="http://schemas.openxmlformats.org/officeDocument/2006/relationships/diagramColors" Target="../diagrams/colors4.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flickr.com/photos/joshuatreenp/17115982900" TargetMode="External"/><Relationship Id="rId7" Type="http://schemas.openxmlformats.org/officeDocument/2006/relationships/diagramColors" Target="../diagrams/colors5.xm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IQlxLBqgFK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higheredjobs.com/articles/articleDisplay.cfm?ID=814" TargetMode="External"/><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usq.pressbooks.pub/traumainformedpractice/chapter/6-2-the-teacher-must-survive-self-care-and-managing-secondary-trauma/"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www.pexels.com/photo/shopping-bags-5957/"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www.picpedia.org/chalkboard/s/staff-training.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excited-person-happy-enthusiastic-2681489/"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echnofaq.org/posts/2019/04/top-5-technical-tools-used-in-handyman-services/"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www.ohiowines.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eobrava.geoactivegroup.com/2020/03/how-b2b-marketers-fuel-predictable.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C081-8DAA-48F0-B896-1A639D55298B}"/>
              </a:ext>
            </a:extLst>
          </p:cNvPr>
          <p:cNvSpPr>
            <a:spLocks noGrp="1"/>
          </p:cNvSpPr>
          <p:nvPr>
            <p:ph type="ctrTitle"/>
          </p:nvPr>
        </p:nvSpPr>
        <p:spPr/>
        <p:txBody>
          <a:bodyPr>
            <a:normAutofit/>
          </a:bodyPr>
          <a:lstStyle/>
          <a:p>
            <a:r>
              <a:rPr lang="en-US" dirty="0"/>
              <a:t>Staff training:  </a:t>
            </a:r>
            <a:br>
              <a:rPr lang="en-US" dirty="0"/>
            </a:br>
            <a:r>
              <a:rPr lang="en-US" dirty="0"/>
              <a:t>Danny </a:t>
            </a:r>
            <a:r>
              <a:rPr lang="en-US" dirty="0" err="1"/>
              <a:t>meyer</a:t>
            </a:r>
            <a:r>
              <a:rPr lang="en-US" dirty="0"/>
              <a:t>:  Enlightened hospitality  </a:t>
            </a:r>
          </a:p>
        </p:txBody>
      </p:sp>
      <p:sp>
        <p:nvSpPr>
          <p:cNvPr id="3" name="Subtitle 2">
            <a:extLst>
              <a:ext uri="{FF2B5EF4-FFF2-40B4-BE49-F238E27FC236}">
                <a16:creationId xmlns:a16="http://schemas.microsoft.com/office/drawing/2014/main" id="{5F8BEAD4-45BF-4FAD-81FF-EE0F3B8E4D79}"/>
              </a:ext>
            </a:extLst>
          </p:cNvPr>
          <p:cNvSpPr>
            <a:spLocks noGrp="1"/>
          </p:cNvSpPr>
          <p:nvPr>
            <p:ph type="subTitle" idx="1"/>
          </p:nvPr>
        </p:nvSpPr>
        <p:spPr/>
        <p:txBody>
          <a:bodyPr/>
          <a:lstStyle/>
          <a:p>
            <a:r>
              <a:rPr lang="en-US" dirty="0"/>
              <a:t>The key to your success </a:t>
            </a:r>
          </a:p>
          <a:p>
            <a:endParaRPr lang="en-US" dirty="0"/>
          </a:p>
        </p:txBody>
      </p:sp>
      <p:sp>
        <p:nvSpPr>
          <p:cNvPr id="5" name="TextBox 4">
            <a:extLst>
              <a:ext uri="{FF2B5EF4-FFF2-40B4-BE49-F238E27FC236}">
                <a16:creationId xmlns:a16="http://schemas.microsoft.com/office/drawing/2014/main" id="{BB4F2DF3-67B9-4B3A-92C9-E6BD91C58047}"/>
              </a:ext>
            </a:extLst>
          </p:cNvPr>
          <p:cNvSpPr txBox="1"/>
          <p:nvPr/>
        </p:nvSpPr>
        <p:spPr>
          <a:xfrm>
            <a:off x="804985" y="3429000"/>
            <a:ext cx="4243754" cy="1477328"/>
          </a:xfrm>
          <a:prstGeom prst="rect">
            <a:avLst/>
          </a:prstGeom>
          <a:noFill/>
        </p:spPr>
        <p:txBody>
          <a:bodyPr wrap="square" rtlCol="0">
            <a:spAutoFit/>
          </a:bodyPr>
          <a:lstStyle/>
          <a:p>
            <a:r>
              <a:rPr lang="en-US" dirty="0">
                <a:solidFill>
                  <a:schemeClr val="bg1"/>
                </a:solidFill>
              </a:rPr>
              <a:t>Enlightened Hospitality definition </a:t>
            </a:r>
          </a:p>
          <a:p>
            <a:r>
              <a:rPr lang="en-US" dirty="0">
                <a:solidFill>
                  <a:schemeClr val="bg1"/>
                </a:solidFill>
              </a:rPr>
              <a:t>Consider the various roles:</a:t>
            </a:r>
          </a:p>
          <a:p>
            <a:r>
              <a:rPr lang="en-US" dirty="0">
                <a:solidFill>
                  <a:schemeClr val="bg1"/>
                </a:solidFill>
              </a:rPr>
              <a:t>	Wine education</a:t>
            </a:r>
          </a:p>
          <a:p>
            <a:r>
              <a:rPr lang="en-US" dirty="0">
                <a:solidFill>
                  <a:schemeClr val="bg1"/>
                </a:solidFill>
              </a:rPr>
              <a:t>	Wine selling</a:t>
            </a:r>
          </a:p>
          <a:p>
            <a:r>
              <a:rPr lang="en-US" dirty="0">
                <a:solidFill>
                  <a:schemeClr val="bg1"/>
                </a:solidFill>
              </a:rPr>
              <a:t>	Customer service </a:t>
            </a:r>
          </a:p>
        </p:txBody>
      </p:sp>
      <p:sp>
        <p:nvSpPr>
          <p:cNvPr id="7" name="TextBox 6">
            <a:extLst>
              <a:ext uri="{FF2B5EF4-FFF2-40B4-BE49-F238E27FC236}">
                <a16:creationId xmlns:a16="http://schemas.microsoft.com/office/drawing/2014/main" id="{6FD59788-E307-BC3A-3E25-5AF9D48AAB1C}"/>
              </a:ext>
            </a:extLst>
          </p:cNvPr>
          <p:cNvSpPr txBox="1"/>
          <p:nvPr/>
        </p:nvSpPr>
        <p:spPr>
          <a:xfrm>
            <a:off x="3764132" y="3772235"/>
            <a:ext cx="4660853" cy="2062103"/>
          </a:xfrm>
          <a:prstGeom prst="rect">
            <a:avLst/>
          </a:prstGeom>
          <a:noFill/>
        </p:spPr>
        <p:txBody>
          <a:bodyPr wrap="square" rtlCol="0">
            <a:spAutoFit/>
          </a:bodyPr>
          <a:lstStyle/>
          <a:p>
            <a:pPr algn="ctr"/>
            <a:endParaRPr lang="en-US" sz="3600" dirty="0">
              <a:solidFill>
                <a:schemeClr val="accent4">
                  <a:lumMod val="50000"/>
                </a:schemeClr>
              </a:solidFill>
            </a:endParaRPr>
          </a:p>
          <a:p>
            <a:pPr algn="ctr"/>
            <a:r>
              <a:rPr lang="en-US" sz="3600" dirty="0"/>
              <a:t>Colorado LTS WORKSHOP 2023 </a:t>
            </a:r>
          </a:p>
          <a:p>
            <a:pPr algn="ctr"/>
            <a:r>
              <a:rPr lang="en-US" sz="2000" dirty="0"/>
              <a:t>dwinchell@ohiowines.org                            </a:t>
            </a:r>
          </a:p>
        </p:txBody>
      </p:sp>
      <p:pic>
        <p:nvPicPr>
          <p:cNvPr id="6" name="Picture 5" descr="A picture containing mountain, snow, sky, nature&#10;&#10;Description automatically generated">
            <a:extLst>
              <a:ext uri="{FF2B5EF4-FFF2-40B4-BE49-F238E27FC236}">
                <a16:creationId xmlns:a16="http://schemas.microsoft.com/office/drawing/2014/main" id="{67FCA6C1-E865-21EC-8690-E93481142BB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50425" y="4615970"/>
            <a:ext cx="2930769" cy="1648558"/>
          </a:xfrm>
          <a:prstGeom prst="rect">
            <a:avLst/>
          </a:prstGeom>
        </p:spPr>
      </p:pic>
    </p:spTree>
    <p:extLst>
      <p:ext uri="{BB962C8B-B14F-4D97-AF65-F5344CB8AC3E}">
        <p14:creationId xmlns:p14="http://schemas.microsoft.com/office/powerpoint/2010/main" val="106263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4341-15A6-0B73-E66F-1E6354B2BC1A}"/>
              </a:ext>
            </a:extLst>
          </p:cNvPr>
          <p:cNvSpPr>
            <a:spLocks noGrp="1"/>
          </p:cNvSpPr>
          <p:nvPr>
            <p:ph type="title"/>
          </p:nvPr>
        </p:nvSpPr>
        <p:spPr/>
        <p:txBody>
          <a:bodyPr/>
          <a:lstStyle/>
          <a:p>
            <a:r>
              <a:rPr lang="en-US"/>
              <a:t>But the largest potential growth comes from casual buyers:   </a:t>
            </a:r>
            <a:r>
              <a:rPr lang="en-US" sz="1400"/>
              <a:t>Larry Lockshin, University of South Australia,  Ehrened-Bass institute research  </a:t>
            </a:r>
            <a:endParaRPr lang="en-US" sz="1400" dirty="0"/>
          </a:p>
        </p:txBody>
      </p:sp>
      <p:pic>
        <p:nvPicPr>
          <p:cNvPr id="9" name="Content Placeholder 8">
            <a:extLst>
              <a:ext uri="{FF2B5EF4-FFF2-40B4-BE49-F238E27FC236}">
                <a16:creationId xmlns:a16="http://schemas.microsoft.com/office/drawing/2014/main" id="{D5D798BC-5864-E511-9205-F842457CB94D}"/>
              </a:ext>
            </a:extLst>
          </p:cNvPr>
          <p:cNvPicPr>
            <a:picLocks noGrp="1" noChangeAspect="1"/>
          </p:cNvPicPr>
          <p:nvPr>
            <p:ph idx="1"/>
          </p:nvPr>
        </p:nvPicPr>
        <p:blipFill>
          <a:blip r:embed="rId2"/>
          <a:stretch>
            <a:fillRect/>
          </a:stretch>
        </p:blipFill>
        <p:spPr>
          <a:xfrm>
            <a:off x="982980" y="2030328"/>
            <a:ext cx="7705594" cy="4827672"/>
          </a:xfrm>
          <a:prstGeom prst="rect">
            <a:avLst/>
          </a:prstGeom>
        </p:spPr>
      </p:pic>
      <p:sp>
        <p:nvSpPr>
          <p:cNvPr id="10" name="TextBox 9">
            <a:extLst>
              <a:ext uri="{FF2B5EF4-FFF2-40B4-BE49-F238E27FC236}">
                <a16:creationId xmlns:a16="http://schemas.microsoft.com/office/drawing/2014/main" id="{D0812C0D-B73E-F95A-9260-D404F68D4182}"/>
              </a:ext>
            </a:extLst>
          </p:cNvPr>
          <p:cNvSpPr txBox="1"/>
          <p:nvPr/>
        </p:nvSpPr>
        <p:spPr>
          <a:xfrm>
            <a:off x="8604504" y="2286000"/>
            <a:ext cx="3006304" cy="4672048"/>
          </a:xfrm>
          <a:prstGeom prst="rect">
            <a:avLst/>
          </a:prstGeom>
          <a:noFill/>
        </p:spPr>
        <p:txBody>
          <a:bodyPr wrap="square" rtlCol="0">
            <a:spAutoFit/>
          </a:bodyPr>
          <a:lstStyle/>
          <a:p>
            <a:r>
              <a:rPr lang="en-US" dirty="0"/>
              <a:t> </a:t>
            </a:r>
            <a:r>
              <a:rPr lang="en-US" sz="2400" dirty="0"/>
              <a:t>So, you need to seek out and treat those casuals as though they are potential ‘heavy buyers’ – and all the materials you share with them will be seen by your regulars in any case </a:t>
            </a:r>
          </a:p>
          <a:p>
            <a:endParaRPr lang="en-US" sz="2400" dirty="0"/>
          </a:p>
          <a:p>
            <a:pPr lvl="1">
              <a:lnSpc>
                <a:spcPct val="90000"/>
              </a:lnSpc>
            </a:pPr>
            <a:r>
              <a:rPr lang="en-US" sz="2400" dirty="0"/>
              <a:t> </a:t>
            </a:r>
          </a:p>
          <a:p>
            <a:pPr lvl="1">
              <a:lnSpc>
                <a:spcPct val="90000"/>
              </a:lnSpc>
            </a:pPr>
            <a:r>
              <a:rPr lang="en-US" sz="2000" dirty="0"/>
              <a:t>		</a:t>
            </a:r>
          </a:p>
          <a:p>
            <a:endParaRPr lang="en-US" dirty="0"/>
          </a:p>
        </p:txBody>
      </p:sp>
    </p:spTree>
    <p:extLst>
      <p:ext uri="{BB962C8B-B14F-4D97-AF65-F5344CB8AC3E}">
        <p14:creationId xmlns:p14="http://schemas.microsoft.com/office/powerpoint/2010/main" val="354782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6CB01-7D9A-3E0B-FB42-B669B5B73138}"/>
              </a:ext>
            </a:extLst>
          </p:cNvPr>
          <p:cNvSpPr>
            <a:spLocks noGrp="1"/>
          </p:cNvSpPr>
          <p:nvPr>
            <p:ph type="title"/>
          </p:nvPr>
        </p:nvSpPr>
        <p:spPr>
          <a:xfrm>
            <a:off x="4449934" y="702156"/>
            <a:ext cx="7157865" cy="1013800"/>
          </a:xfrm>
        </p:spPr>
        <p:txBody>
          <a:bodyPr>
            <a:normAutofit/>
          </a:bodyPr>
          <a:lstStyle/>
          <a:p>
            <a:r>
              <a:rPr lang="en-US">
                <a:solidFill>
                  <a:schemeClr val="accent1"/>
                </a:solidFill>
              </a:rPr>
              <a:t>Building those casual customers </a:t>
            </a:r>
          </a:p>
        </p:txBody>
      </p:sp>
      <p:pic>
        <p:nvPicPr>
          <p:cNvPr id="5" name="Picture 4">
            <a:extLst>
              <a:ext uri="{FF2B5EF4-FFF2-40B4-BE49-F238E27FC236}">
                <a16:creationId xmlns:a16="http://schemas.microsoft.com/office/drawing/2014/main" id="{1E6AAE21-3F7A-475A-6FB5-B87D2CB0B360}"/>
              </a:ext>
            </a:extLst>
          </p:cNvPr>
          <p:cNvPicPr>
            <a:picLocks noChangeAspect="1"/>
          </p:cNvPicPr>
          <p:nvPr/>
        </p:nvPicPr>
        <p:blipFill rotWithShape="1">
          <a:blip r:embed="rId2"/>
          <a:srcRect l="11584" r="9662"/>
          <a:stretch/>
        </p:blipFill>
        <p:spPr>
          <a:xfrm>
            <a:off x="20" y="10"/>
            <a:ext cx="4131713" cy="6857989"/>
          </a:xfrm>
          <a:prstGeom prst="rect">
            <a:avLst/>
          </a:prstGeom>
        </p:spPr>
      </p:pic>
      <p:sp>
        <p:nvSpPr>
          <p:cNvPr id="12" name="Rectangle 11">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B1B45B"/>
          </a:solidFill>
          <a:ln>
            <a:solidFill>
              <a:srgbClr val="B1B45B"/>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A4A5438-4467-E255-292F-894F68ED400D}"/>
              </a:ext>
            </a:extLst>
          </p:cNvPr>
          <p:cNvSpPr>
            <a:spLocks noGrp="1"/>
          </p:cNvSpPr>
          <p:nvPr>
            <p:ph idx="1"/>
          </p:nvPr>
        </p:nvSpPr>
        <p:spPr>
          <a:xfrm>
            <a:off x="4449933" y="1724208"/>
            <a:ext cx="7157866" cy="4832741"/>
          </a:xfrm>
        </p:spPr>
        <p:txBody>
          <a:bodyPr>
            <a:normAutofit/>
          </a:bodyPr>
          <a:lstStyle/>
          <a:p>
            <a:pPr>
              <a:lnSpc>
                <a:spcPct val="90000"/>
              </a:lnSpc>
              <a:buClr>
                <a:srgbClr val="B1B45B"/>
              </a:buClr>
            </a:pPr>
            <a:r>
              <a:rPr lang="en-US" sz="1500" dirty="0"/>
              <a:t>First and foremost – engagement to make them feel comfortable – and knowledgeable, without ‘educating’ them</a:t>
            </a:r>
          </a:p>
          <a:p>
            <a:pPr lvl="1">
              <a:lnSpc>
                <a:spcPct val="90000"/>
              </a:lnSpc>
              <a:buClr>
                <a:srgbClr val="B1B45B"/>
              </a:buClr>
            </a:pPr>
            <a:r>
              <a:rPr lang="en-US" sz="1500" dirty="0"/>
              <a:t>Totally open, absolutely NO judgment </a:t>
            </a:r>
          </a:p>
          <a:p>
            <a:pPr lvl="2">
              <a:lnSpc>
                <a:spcPct val="90000"/>
              </a:lnSpc>
              <a:buClr>
                <a:srgbClr val="B1B45B"/>
              </a:buClr>
            </a:pPr>
            <a:r>
              <a:rPr lang="en-US" sz="1500" dirty="0"/>
              <a:t>The best wine is the wine you like the most</a:t>
            </a:r>
          </a:p>
          <a:p>
            <a:pPr lvl="2">
              <a:lnSpc>
                <a:spcPct val="90000"/>
              </a:lnSpc>
              <a:buClr>
                <a:srgbClr val="B1B45B"/>
              </a:buClr>
            </a:pPr>
            <a:r>
              <a:rPr lang="en-US" sz="1500" dirty="0"/>
              <a:t>Tim Hanni:  </a:t>
            </a:r>
            <a:r>
              <a:rPr lang="en-US" sz="1500" b="1" dirty="0"/>
              <a:t>Why you like the wines you like </a:t>
            </a:r>
            <a:r>
              <a:rPr lang="en-US" sz="1500" dirty="0"/>
              <a:t>– the taste bud and skin sensitivity story </a:t>
            </a:r>
          </a:p>
          <a:p>
            <a:pPr lvl="1">
              <a:lnSpc>
                <a:spcPct val="90000"/>
              </a:lnSpc>
              <a:buClr>
                <a:srgbClr val="B1B45B"/>
              </a:buClr>
            </a:pPr>
            <a:r>
              <a:rPr lang="en-US" sz="1500" dirty="0"/>
              <a:t>Maps of where grapes are grown</a:t>
            </a:r>
          </a:p>
          <a:p>
            <a:pPr lvl="1">
              <a:lnSpc>
                <a:spcPct val="90000"/>
              </a:lnSpc>
              <a:buClr>
                <a:srgbClr val="B1B45B"/>
              </a:buClr>
            </a:pPr>
            <a:r>
              <a:rPr lang="en-US" sz="1500" dirty="0"/>
              <a:t>Table toppers with wine descriptions and food and wine pairings</a:t>
            </a:r>
          </a:p>
          <a:p>
            <a:pPr lvl="1">
              <a:lnSpc>
                <a:spcPct val="90000"/>
              </a:lnSpc>
              <a:buClr>
                <a:srgbClr val="B1B45B"/>
              </a:buClr>
            </a:pPr>
            <a:r>
              <a:rPr lang="en-US" sz="1500" dirty="0"/>
              <a:t>Family history in pictures on the wall </a:t>
            </a:r>
          </a:p>
          <a:p>
            <a:pPr lvl="1">
              <a:lnSpc>
                <a:spcPct val="90000"/>
              </a:lnSpc>
              <a:buClr>
                <a:srgbClr val="B1B45B"/>
              </a:buClr>
            </a:pPr>
            <a:r>
              <a:rPr lang="en-US" sz="1500" dirty="0"/>
              <a:t>Stories via your staff over the tasting counter</a:t>
            </a:r>
          </a:p>
          <a:p>
            <a:pPr lvl="1">
              <a:lnSpc>
                <a:spcPct val="90000"/>
              </a:lnSpc>
              <a:buClr>
                <a:srgbClr val="B1B45B"/>
              </a:buClr>
            </a:pPr>
            <a:r>
              <a:rPr lang="en-US" sz="1500" dirty="0"/>
              <a:t>SM if they will share their contact info </a:t>
            </a:r>
          </a:p>
          <a:p>
            <a:pPr lvl="2">
              <a:lnSpc>
                <a:spcPct val="90000"/>
              </a:lnSpc>
              <a:buClr>
                <a:srgbClr val="B1B45B"/>
              </a:buClr>
            </a:pPr>
            <a:r>
              <a:rPr lang="en-US" sz="1500" dirty="0"/>
              <a:t>25% information, 25% your stories, 25% evergreen, 25% sales – make it valuable to THEM </a:t>
            </a:r>
          </a:p>
          <a:p>
            <a:pPr lvl="1">
              <a:lnSpc>
                <a:spcPct val="90000"/>
              </a:lnSpc>
              <a:buClr>
                <a:srgbClr val="B1B45B"/>
              </a:buClr>
            </a:pPr>
            <a:r>
              <a:rPr lang="en-US" sz="1500" dirty="0"/>
              <a:t>Create an ‘aspirational’ experience – especially for the Z’s – without being intimidating </a:t>
            </a:r>
          </a:p>
          <a:p>
            <a:pPr lvl="1">
              <a:lnSpc>
                <a:spcPct val="90000"/>
              </a:lnSpc>
              <a:buClr>
                <a:srgbClr val="B1B45B"/>
              </a:buClr>
            </a:pPr>
            <a:endParaRPr lang="en-US" sz="1500" dirty="0"/>
          </a:p>
        </p:txBody>
      </p:sp>
    </p:spTree>
    <p:extLst>
      <p:ext uri="{BB962C8B-B14F-4D97-AF65-F5344CB8AC3E}">
        <p14:creationId xmlns:p14="http://schemas.microsoft.com/office/powerpoint/2010/main" val="339133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8846-231B-4B53-9DCC-F6E59D8B7FC3}"/>
              </a:ext>
            </a:extLst>
          </p:cNvPr>
          <p:cNvSpPr>
            <a:spLocks noGrp="1"/>
          </p:cNvSpPr>
          <p:nvPr>
            <p:ph type="title"/>
          </p:nvPr>
        </p:nvSpPr>
        <p:spPr>
          <a:xfrm>
            <a:off x="581192" y="702156"/>
            <a:ext cx="11029616" cy="1013800"/>
          </a:xfrm>
        </p:spPr>
        <p:txBody>
          <a:bodyPr>
            <a:normAutofit/>
          </a:bodyPr>
          <a:lstStyle/>
          <a:p>
            <a:r>
              <a:rPr lang="en-US" dirty="0"/>
              <a:t>For sales focus of staff:  Sterling </a:t>
            </a:r>
            <a:r>
              <a:rPr lang="en-US" sz="1800" dirty="0"/>
              <a:t>[Kay, Jerod, </a:t>
            </a:r>
            <a:r>
              <a:rPr lang="en-US" sz="1800" dirty="0" err="1"/>
              <a:t>Zales</a:t>
            </a:r>
            <a:r>
              <a:rPr lang="en-US" sz="1800" dirty="0"/>
              <a:t>]</a:t>
            </a:r>
            <a:r>
              <a:rPr lang="en-US" dirty="0"/>
              <a:t> program and some of our realities </a:t>
            </a:r>
          </a:p>
        </p:txBody>
      </p:sp>
      <p:sp>
        <p:nvSpPr>
          <p:cNvPr id="15" name="Rectangle 14">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A5A17A-4179-A577-D637-F1EEE9166BE0}"/>
              </a:ext>
            </a:extLst>
          </p:cNvPr>
          <p:cNvPicPr>
            <a:picLocks noChangeAspect="1"/>
          </p:cNvPicPr>
          <p:nvPr/>
        </p:nvPicPr>
        <p:blipFill rotWithShape="1">
          <a:blip r:embed="rId2"/>
          <a:srcRect l="3121" r="1687" b="1"/>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2B813E14-94B0-4129-A496-E2AC12CA4DBA}"/>
              </a:ext>
            </a:extLst>
          </p:cNvPr>
          <p:cNvSpPr>
            <a:spLocks noGrp="1"/>
          </p:cNvSpPr>
          <p:nvPr>
            <p:ph idx="1"/>
          </p:nvPr>
        </p:nvSpPr>
        <p:spPr>
          <a:xfrm>
            <a:off x="6335805" y="2180496"/>
            <a:ext cx="5275001" cy="4045683"/>
          </a:xfrm>
        </p:spPr>
        <p:txBody>
          <a:bodyPr>
            <a:normAutofit/>
          </a:bodyPr>
          <a:lstStyle/>
          <a:p>
            <a:r>
              <a:rPr lang="en-US"/>
              <a:t>Would you like a cherry pie?  Suggestive selling</a:t>
            </a:r>
          </a:p>
          <a:p>
            <a:r>
              <a:rPr lang="en-US"/>
              <a:t>Wine is an intimidating beverage</a:t>
            </a:r>
          </a:p>
          <a:p>
            <a:r>
              <a:rPr lang="en-US"/>
              <a:t>People buy from those who look like them</a:t>
            </a:r>
          </a:p>
          <a:p>
            <a:r>
              <a:rPr lang="en-US"/>
              <a:t>Not everyone has the same disposable cash, the same palate, the same comfort level with wine</a:t>
            </a:r>
          </a:p>
          <a:p>
            <a:r>
              <a:rPr lang="en-US"/>
              <a:t>Matching palate, wallet and personal comfort level to the sale options is essential </a:t>
            </a:r>
          </a:p>
          <a:p>
            <a:r>
              <a:rPr lang="en-US"/>
              <a:t>Where it works, use an opportunity to upsell </a:t>
            </a:r>
          </a:p>
        </p:txBody>
      </p:sp>
    </p:spTree>
    <p:extLst>
      <p:ext uri="{BB962C8B-B14F-4D97-AF65-F5344CB8AC3E}">
        <p14:creationId xmlns:p14="http://schemas.microsoft.com/office/powerpoint/2010/main" val="4177773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D10033-1A79-4F40-9F47-0C0C809E8518}"/>
              </a:ext>
            </a:extLst>
          </p:cNvPr>
          <p:cNvSpPr>
            <a:spLocks noGrp="1"/>
          </p:cNvSpPr>
          <p:nvPr>
            <p:ph type="title"/>
          </p:nvPr>
        </p:nvSpPr>
        <p:spPr>
          <a:xfrm>
            <a:off x="581192" y="5264487"/>
            <a:ext cx="11029616" cy="718870"/>
          </a:xfrm>
        </p:spPr>
        <p:txBody>
          <a:bodyPr>
            <a:normAutofit fontScale="90000"/>
          </a:bodyPr>
          <a:lstStyle/>
          <a:p>
            <a:r>
              <a:rPr lang="en-US" dirty="0">
                <a:solidFill>
                  <a:srgbClr val="FFFEFF"/>
                </a:solidFill>
              </a:rPr>
              <a:t>Once they are good and comfortable, Staff member’s turn</a:t>
            </a:r>
          </a:p>
        </p:txBody>
      </p:sp>
      <p:graphicFrame>
        <p:nvGraphicFramePr>
          <p:cNvPr id="5" name="Content Placeholder 2">
            <a:extLst>
              <a:ext uri="{FF2B5EF4-FFF2-40B4-BE49-F238E27FC236}">
                <a16:creationId xmlns:a16="http://schemas.microsoft.com/office/drawing/2014/main" id="{45E7BB22-A32F-48CF-B7EC-C704B6A1E3FC}"/>
              </a:ext>
            </a:extLst>
          </p:cNvPr>
          <p:cNvGraphicFramePr>
            <a:graphicFrameLocks noGrp="1"/>
          </p:cNvGraphicFramePr>
          <p:nvPr>
            <p:ph idx="1"/>
            <p:extLst>
              <p:ext uri="{D42A27DB-BD31-4B8C-83A1-F6EECF244321}">
                <p14:modId xmlns:p14="http://schemas.microsoft.com/office/powerpoint/2010/main" val="1445418914"/>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16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0066E-37B2-41A8-91FB-FD9E38FA107C}"/>
              </a:ext>
            </a:extLst>
          </p:cNvPr>
          <p:cNvSpPr>
            <a:spLocks noGrp="1"/>
          </p:cNvSpPr>
          <p:nvPr>
            <p:ph type="title"/>
          </p:nvPr>
        </p:nvSpPr>
        <p:spPr>
          <a:xfrm>
            <a:off x="6494721" y="960723"/>
            <a:ext cx="4968489" cy="1013800"/>
          </a:xfrm>
        </p:spPr>
        <p:txBody>
          <a:bodyPr>
            <a:normAutofit/>
          </a:bodyPr>
          <a:lstStyle/>
          <a:p>
            <a:r>
              <a:rPr lang="en-US" dirty="0">
                <a:solidFill>
                  <a:schemeClr val="tx2"/>
                </a:solidFill>
              </a:rPr>
              <a:t>After the assessment</a:t>
            </a:r>
          </a:p>
        </p:txBody>
      </p:sp>
      <p:sp>
        <p:nvSpPr>
          <p:cNvPr id="23" name="Rectangle 2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Icon&#10;&#10;Description automatically generated">
            <a:extLst>
              <a:ext uri="{FF2B5EF4-FFF2-40B4-BE49-F238E27FC236}">
                <a16:creationId xmlns:a16="http://schemas.microsoft.com/office/drawing/2014/main" id="{B88983BC-3AC8-8259-1A70-E3CAD63C7E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0114" y="1667358"/>
            <a:ext cx="4674492" cy="3505869"/>
          </a:xfrm>
          <a:prstGeom prst="rect">
            <a:avLst/>
          </a:prstGeom>
        </p:spPr>
      </p:pic>
      <p:sp>
        <p:nvSpPr>
          <p:cNvPr id="3" name="Content Placeholder 2">
            <a:extLst>
              <a:ext uri="{FF2B5EF4-FFF2-40B4-BE49-F238E27FC236}">
                <a16:creationId xmlns:a16="http://schemas.microsoft.com/office/drawing/2014/main" id="{CC23FEE8-B7C1-4D79-A38F-6B2799A3ABB3}"/>
              </a:ext>
            </a:extLst>
          </p:cNvPr>
          <p:cNvSpPr>
            <a:spLocks noGrp="1"/>
          </p:cNvSpPr>
          <p:nvPr>
            <p:ph idx="1"/>
          </p:nvPr>
        </p:nvSpPr>
        <p:spPr>
          <a:xfrm>
            <a:off x="6355081" y="1974523"/>
            <a:ext cx="5108128" cy="4691453"/>
          </a:xfrm>
        </p:spPr>
        <p:txBody>
          <a:bodyPr>
            <a:normAutofit/>
          </a:bodyPr>
          <a:lstStyle/>
          <a:p>
            <a:pPr marL="514350" indent="-514350"/>
            <a:r>
              <a:rPr lang="en-US" altLang="en-US" sz="2000" dirty="0"/>
              <a:t>Complete one ‘sale.’ Then apply ‘assessment’ </a:t>
            </a:r>
          </a:p>
          <a:p>
            <a:pPr marL="914400" lvl="1" indent="-514350"/>
            <a:r>
              <a:rPr lang="en-US" altLang="en-US" sz="2000" dirty="0"/>
              <a:t>Low threshold: add a small chotchke [corkscrew, fancy bag: as little as $3 can make a difference] </a:t>
            </a:r>
          </a:p>
          <a:p>
            <a:pPr marL="914400" lvl="1" indent="-514350"/>
            <a:r>
              <a:rPr lang="en-US" altLang="en-US" sz="2000" dirty="0"/>
              <a:t>Medium threshold: [extra wine bottles to go, food plate if they are staying, nice wine glasses: average goal $10]</a:t>
            </a:r>
          </a:p>
          <a:p>
            <a:pPr marL="914400" lvl="1" indent="-514350"/>
            <a:r>
              <a:rPr lang="en-US" altLang="en-US" sz="2000" dirty="0"/>
              <a:t>High threshold: [3 bottles:  average $60]</a:t>
            </a:r>
          </a:p>
          <a:p>
            <a:pPr marL="914400" lvl="1" indent="-514350"/>
            <a:r>
              <a:rPr lang="en-US" altLang="en-US" sz="2000" dirty="0"/>
              <a:t>Very high threshold: [more than 6 bottles – goal: average $120]</a:t>
            </a:r>
          </a:p>
          <a:p>
            <a:endParaRPr lang="en-US" dirty="0"/>
          </a:p>
        </p:txBody>
      </p:sp>
    </p:spTree>
    <p:extLst>
      <p:ext uri="{BB962C8B-B14F-4D97-AF65-F5344CB8AC3E}">
        <p14:creationId xmlns:p14="http://schemas.microsoft.com/office/powerpoint/2010/main" val="35741702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0E066-FCBA-4378-ABDF-482583705C42}"/>
              </a:ext>
            </a:extLst>
          </p:cNvPr>
          <p:cNvSpPr>
            <a:spLocks noGrp="1"/>
          </p:cNvSpPr>
          <p:nvPr>
            <p:ph type="title"/>
          </p:nvPr>
        </p:nvSpPr>
        <p:spPr>
          <a:xfrm>
            <a:off x="4449934" y="702156"/>
            <a:ext cx="7157865" cy="1013800"/>
          </a:xfrm>
        </p:spPr>
        <p:txBody>
          <a:bodyPr>
            <a:normAutofit/>
          </a:bodyPr>
          <a:lstStyle/>
          <a:p>
            <a:r>
              <a:rPr lang="en-US">
                <a:solidFill>
                  <a:schemeClr val="accent1"/>
                </a:solidFill>
              </a:rPr>
              <a:t>Formula ‘proof’</a:t>
            </a:r>
          </a:p>
        </p:txBody>
      </p:sp>
      <p:pic>
        <p:nvPicPr>
          <p:cNvPr id="5" name="Picture 4" descr="Chart&#10;&#10;Description automatically generated">
            <a:extLst>
              <a:ext uri="{FF2B5EF4-FFF2-40B4-BE49-F238E27FC236}">
                <a16:creationId xmlns:a16="http://schemas.microsoft.com/office/drawing/2014/main" id="{1E96D855-6650-EB8E-7B9D-B577D183685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086" r="20667"/>
          <a:stretch/>
        </p:blipFill>
        <p:spPr>
          <a:xfrm>
            <a:off x="20" y="10"/>
            <a:ext cx="4131713" cy="6857989"/>
          </a:xfrm>
          <a:prstGeom prst="rect">
            <a:avLst/>
          </a:prstGeom>
        </p:spPr>
      </p:pic>
      <p:sp>
        <p:nvSpPr>
          <p:cNvPr id="23" name="Rectangle 2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1990A"/>
          </a:solidFill>
          <a:ln>
            <a:solidFill>
              <a:srgbClr val="F1990A"/>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4D18836-B628-4A7E-BB60-F09A2D595199}"/>
              </a:ext>
            </a:extLst>
          </p:cNvPr>
          <p:cNvSpPr>
            <a:spLocks noGrp="1"/>
          </p:cNvSpPr>
          <p:nvPr>
            <p:ph idx="1"/>
          </p:nvPr>
        </p:nvSpPr>
        <p:spPr>
          <a:xfrm>
            <a:off x="4449934" y="1896533"/>
            <a:ext cx="7157866" cy="3962266"/>
          </a:xfrm>
        </p:spPr>
        <p:txBody>
          <a:bodyPr>
            <a:normAutofit/>
          </a:bodyPr>
          <a:lstStyle/>
          <a:p>
            <a:pPr>
              <a:buClr>
                <a:srgbClr val="F1990A"/>
              </a:buClr>
            </a:pPr>
            <a:r>
              <a:rPr lang="en-US" altLang="en-US"/>
              <a:t>Basic assumption:  300 customers per week </a:t>
            </a:r>
          </a:p>
          <a:p>
            <a:pPr lvl="1">
              <a:buClr>
                <a:srgbClr val="F1990A"/>
              </a:buClr>
            </a:pPr>
            <a:r>
              <a:rPr lang="en-US" altLang="en-US"/>
              <a:t>1/2 Low Threshold @ $3 = $450 extra</a:t>
            </a:r>
          </a:p>
          <a:p>
            <a:pPr lvl="1">
              <a:buClr>
                <a:srgbClr val="F1990A"/>
              </a:buClr>
            </a:pPr>
            <a:r>
              <a:rPr lang="en-US" altLang="en-US"/>
              <a:t>1/3 Medium Threshold @ $10 = $1000</a:t>
            </a:r>
          </a:p>
          <a:p>
            <a:pPr lvl="1">
              <a:buClr>
                <a:srgbClr val="F1990A"/>
              </a:buClr>
            </a:pPr>
            <a:r>
              <a:rPr lang="en-US" altLang="en-US"/>
              <a:t>1/12 High Threshold @ $60 = $1500</a:t>
            </a:r>
          </a:p>
          <a:p>
            <a:pPr lvl="1">
              <a:buClr>
                <a:srgbClr val="F1990A"/>
              </a:buClr>
            </a:pPr>
            <a:r>
              <a:rPr lang="en-US" altLang="en-US"/>
              <a:t>1/12 Very High Threshold @ $120 = $3000</a:t>
            </a:r>
          </a:p>
          <a:p>
            <a:pPr>
              <a:buClr>
                <a:srgbClr val="F1990A"/>
              </a:buClr>
            </a:pPr>
            <a:r>
              <a:rPr lang="en-US" altLang="en-US"/>
              <a:t>Extra per week:   $5950</a:t>
            </a:r>
          </a:p>
          <a:p>
            <a:pPr>
              <a:buClr>
                <a:srgbClr val="F1990A"/>
              </a:buClr>
            </a:pPr>
            <a:r>
              <a:rPr lang="en-US" altLang="en-US"/>
              <a:t>Probably unrealistic</a:t>
            </a:r>
          </a:p>
          <a:p>
            <a:pPr>
              <a:buClr>
                <a:srgbClr val="F1990A"/>
              </a:buClr>
            </a:pPr>
            <a:r>
              <a:rPr lang="en-US" altLang="en-US" err="1"/>
              <a:t>Sooooo</a:t>
            </a:r>
            <a:r>
              <a:rPr lang="en-US" altLang="en-US"/>
              <a:t>. Divide that by 1/3 =  c. $2,000</a:t>
            </a:r>
          </a:p>
          <a:p>
            <a:pPr>
              <a:buClr>
                <a:srgbClr val="F1990A"/>
              </a:buClr>
            </a:pPr>
            <a:endParaRPr lang="en-US"/>
          </a:p>
        </p:txBody>
      </p:sp>
    </p:spTree>
    <p:extLst>
      <p:ext uri="{BB962C8B-B14F-4D97-AF65-F5344CB8AC3E}">
        <p14:creationId xmlns:p14="http://schemas.microsoft.com/office/powerpoint/2010/main" val="562506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0305D07-2CC0-4EC5-B49C-B47FAA1A1156}"/>
              </a:ext>
            </a:extLst>
          </p:cNvPr>
          <p:cNvSpPr>
            <a:spLocks noGrp="1"/>
          </p:cNvSpPr>
          <p:nvPr>
            <p:ph type="title"/>
          </p:nvPr>
        </p:nvSpPr>
        <p:spPr>
          <a:xfrm>
            <a:off x="764110" y="826346"/>
            <a:ext cx="3171905" cy="653646"/>
          </a:xfrm>
        </p:spPr>
        <p:txBody>
          <a:bodyPr>
            <a:normAutofit fontScale="90000"/>
          </a:bodyPr>
          <a:lstStyle/>
          <a:p>
            <a:r>
              <a:rPr lang="en-US" sz="2400" dirty="0">
                <a:solidFill>
                  <a:srgbClr val="FFFFFF"/>
                </a:solidFill>
              </a:rPr>
              <a:t>Important elements </a:t>
            </a:r>
          </a:p>
        </p:txBody>
      </p:sp>
      <p:grpSp>
        <p:nvGrpSpPr>
          <p:cNvPr id="33" name="Group 32">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34" name="Rectangle 33">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Text&#10;&#10;Description automatically generated">
            <a:extLst>
              <a:ext uri="{FF2B5EF4-FFF2-40B4-BE49-F238E27FC236}">
                <a16:creationId xmlns:a16="http://schemas.microsoft.com/office/drawing/2014/main" id="{26B5F09E-1EEA-9D7A-227F-2DDBB110D5A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68800" y="1479992"/>
            <a:ext cx="6866506" cy="3896742"/>
          </a:xfrm>
          <a:prstGeom prst="rect">
            <a:avLst/>
          </a:prstGeom>
        </p:spPr>
      </p:pic>
      <p:graphicFrame>
        <p:nvGraphicFramePr>
          <p:cNvPr id="5" name="Content Placeholder 2">
            <a:extLst>
              <a:ext uri="{FF2B5EF4-FFF2-40B4-BE49-F238E27FC236}">
                <a16:creationId xmlns:a16="http://schemas.microsoft.com/office/drawing/2014/main" id="{62EE4EB0-390C-469D-9ADE-233C486ACE2C}"/>
              </a:ext>
            </a:extLst>
          </p:cNvPr>
          <p:cNvGraphicFramePr>
            <a:graphicFrameLocks noGrp="1"/>
          </p:cNvGraphicFramePr>
          <p:nvPr>
            <p:ph idx="1"/>
            <p:extLst>
              <p:ext uri="{D42A27DB-BD31-4B8C-83A1-F6EECF244321}">
                <p14:modId xmlns:p14="http://schemas.microsoft.com/office/powerpoint/2010/main" val="2536593763"/>
              </p:ext>
            </p:extLst>
          </p:nvPr>
        </p:nvGraphicFramePr>
        <p:xfrm>
          <a:off x="764110" y="1479992"/>
          <a:ext cx="3033249" cy="4428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830340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CC016-E0CB-4201-9E9A-2C7D2E8C21C3}"/>
              </a:ext>
            </a:extLst>
          </p:cNvPr>
          <p:cNvSpPr>
            <a:spLocks noGrp="1"/>
          </p:cNvSpPr>
          <p:nvPr>
            <p:ph type="title"/>
          </p:nvPr>
        </p:nvSpPr>
        <p:spPr>
          <a:xfrm>
            <a:off x="4449934" y="702156"/>
            <a:ext cx="7157865" cy="1013800"/>
          </a:xfrm>
        </p:spPr>
        <p:txBody>
          <a:bodyPr>
            <a:normAutofit/>
          </a:bodyPr>
          <a:lstStyle/>
          <a:p>
            <a:r>
              <a:rPr lang="en-US">
                <a:solidFill>
                  <a:schemeClr val="accent1"/>
                </a:solidFill>
              </a:rPr>
              <a:t>Pitfalls</a:t>
            </a:r>
          </a:p>
        </p:txBody>
      </p:sp>
      <p:pic>
        <p:nvPicPr>
          <p:cNvPr id="4" name="Picture 3">
            <a:extLst>
              <a:ext uri="{FF2B5EF4-FFF2-40B4-BE49-F238E27FC236}">
                <a16:creationId xmlns:a16="http://schemas.microsoft.com/office/drawing/2014/main" id="{745D4B7A-25C0-0E0E-BA05-EAE7068F463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8931" r="31005"/>
          <a:stretch/>
        </p:blipFill>
        <p:spPr>
          <a:xfrm>
            <a:off x="20" y="-45710"/>
            <a:ext cx="4131713" cy="6857989"/>
          </a:xfrm>
          <a:prstGeom prst="rect">
            <a:avLst/>
          </a:prstGeom>
        </p:spPr>
      </p:pic>
      <p:sp>
        <p:nvSpPr>
          <p:cNvPr id="25" name="Rectangle 2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22869"/>
          </a:solidFill>
          <a:ln>
            <a:solidFill>
              <a:srgbClr val="F22869"/>
            </a:solid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12CB61E-4F18-4422-8AC9-23036645A618}"/>
              </a:ext>
            </a:extLst>
          </p:cNvPr>
          <p:cNvGraphicFramePr>
            <a:graphicFrameLocks noGrp="1"/>
          </p:cNvGraphicFramePr>
          <p:nvPr>
            <p:ph idx="1"/>
            <p:extLst>
              <p:ext uri="{D42A27DB-BD31-4B8C-83A1-F6EECF244321}">
                <p14:modId xmlns:p14="http://schemas.microsoft.com/office/powerpoint/2010/main" val="4231098504"/>
              </p:ext>
            </p:extLst>
          </p:nvPr>
        </p:nvGraphicFramePr>
        <p:xfrm>
          <a:off x="4449934" y="1896533"/>
          <a:ext cx="7157866" cy="3962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642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BD02-25D2-4AAC-A48A-F2729DDDBBA2}"/>
              </a:ext>
            </a:extLst>
          </p:cNvPr>
          <p:cNvSpPr>
            <a:spLocks noGrp="1"/>
          </p:cNvSpPr>
          <p:nvPr>
            <p:ph type="title"/>
          </p:nvPr>
        </p:nvSpPr>
        <p:spPr/>
        <p:txBody>
          <a:bodyPr/>
          <a:lstStyle/>
          <a:p>
            <a:r>
              <a:rPr lang="en-US"/>
              <a:t>Hiring and providing great Customer service </a:t>
            </a:r>
            <a:endParaRPr lang="en-US" dirty="0"/>
          </a:p>
        </p:txBody>
      </p:sp>
      <p:sp>
        <p:nvSpPr>
          <p:cNvPr id="3" name="Content Placeholder 2">
            <a:extLst>
              <a:ext uri="{FF2B5EF4-FFF2-40B4-BE49-F238E27FC236}">
                <a16:creationId xmlns:a16="http://schemas.microsoft.com/office/drawing/2014/main" id="{4A2AFC5B-996C-4FD3-9D5F-A8FFA88931EF}"/>
              </a:ext>
            </a:extLst>
          </p:cNvPr>
          <p:cNvSpPr>
            <a:spLocks noGrp="1"/>
          </p:cNvSpPr>
          <p:nvPr>
            <p:ph idx="1"/>
          </p:nvPr>
        </p:nvSpPr>
        <p:spPr>
          <a:xfrm>
            <a:off x="581193" y="1926454"/>
            <a:ext cx="8456276" cy="4931546"/>
          </a:xfrm>
        </p:spPr>
        <p:txBody>
          <a:bodyPr>
            <a:normAutofit/>
          </a:bodyPr>
          <a:lstStyle/>
          <a:p>
            <a:r>
              <a:rPr lang="en-US" dirty="0"/>
              <a:t>Boomers expect it</a:t>
            </a:r>
          </a:p>
          <a:p>
            <a:r>
              <a:rPr lang="en-US" dirty="0"/>
              <a:t>Millennials demand it</a:t>
            </a:r>
          </a:p>
          <a:p>
            <a:r>
              <a:rPr lang="en-US" dirty="0"/>
              <a:t>Z’s REQUIRE authenticity </a:t>
            </a:r>
          </a:p>
          <a:p>
            <a:r>
              <a:rPr lang="en-US" dirty="0"/>
              <a:t>Competition will win out otherwise – share of wallet – Wine?  Beer? Seltzers? Movie theater ticket?</a:t>
            </a:r>
          </a:p>
          <a:p>
            <a:r>
              <a:rPr lang="en-US" dirty="0"/>
              <a:t>Why people buy:  MORE about their experience than because of the wine itself or its cost</a:t>
            </a:r>
          </a:p>
          <a:p>
            <a:pPr lvl="1"/>
            <a:r>
              <a:rPr lang="en-US" dirty="0"/>
              <a:t>A consumer survey from www.about.com asked what winery visitors wanted from their trip to wine country</a:t>
            </a:r>
          </a:p>
          <a:p>
            <a:pPr lvl="1"/>
            <a:r>
              <a:rPr lang="en-US" dirty="0"/>
              <a:t>The results: • 28% wine quality • </a:t>
            </a:r>
            <a:r>
              <a:rPr lang="en-US" dirty="0">
                <a:solidFill>
                  <a:srgbClr val="C00000"/>
                </a:solidFill>
              </a:rPr>
              <a:t>17% environment • 16% hospitality • 14% winery tour </a:t>
            </a:r>
            <a:r>
              <a:rPr lang="en-US" dirty="0"/>
              <a:t>• 14% cost of tasting</a:t>
            </a:r>
          </a:p>
          <a:p>
            <a:r>
              <a:rPr lang="en-US" dirty="0"/>
              <a:t>Johnny the Bagger – video – View on YouTube </a:t>
            </a:r>
          </a:p>
          <a:p>
            <a:pPr lvl="1"/>
            <a:r>
              <a:rPr lang="en-US" dirty="0">
                <a:hlinkClick r:id="rId2"/>
              </a:rPr>
              <a:t>https://www.youtube.com/watch?v=IQlxLBqgFKc</a:t>
            </a:r>
            <a:endParaRPr lang="en-US" dirty="0"/>
          </a:p>
        </p:txBody>
      </p:sp>
      <p:pic>
        <p:nvPicPr>
          <p:cNvPr id="5" name="Picture 4">
            <a:extLst>
              <a:ext uri="{FF2B5EF4-FFF2-40B4-BE49-F238E27FC236}">
                <a16:creationId xmlns:a16="http://schemas.microsoft.com/office/drawing/2014/main" id="{96B489ED-68A2-57FE-E27E-C62F85108829}"/>
              </a:ext>
            </a:extLst>
          </p:cNvPr>
          <p:cNvPicPr>
            <a:picLocks noChangeAspect="1"/>
          </p:cNvPicPr>
          <p:nvPr/>
        </p:nvPicPr>
        <p:blipFill>
          <a:blip r:embed="rId3"/>
          <a:stretch>
            <a:fillRect/>
          </a:stretch>
        </p:blipFill>
        <p:spPr>
          <a:xfrm>
            <a:off x="9390082" y="2606040"/>
            <a:ext cx="2394057" cy="3093148"/>
          </a:xfrm>
          <a:prstGeom prst="rect">
            <a:avLst/>
          </a:prstGeom>
        </p:spPr>
      </p:pic>
    </p:spTree>
    <p:extLst>
      <p:ext uri="{BB962C8B-B14F-4D97-AF65-F5344CB8AC3E}">
        <p14:creationId xmlns:p14="http://schemas.microsoft.com/office/powerpoint/2010/main" val="1701655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FBE61-F349-28B7-1B6A-4C361D1814DA}"/>
              </a:ext>
            </a:extLst>
          </p:cNvPr>
          <p:cNvSpPr>
            <a:spLocks noGrp="1"/>
          </p:cNvSpPr>
          <p:nvPr>
            <p:ph type="title"/>
          </p:nvPr>
        </p:nvSpPr>
        <p:spPr>
          <a:xfrm>
            <a:off x="6494721" y="960723"/>
            <a:ext cx="4968489" cy="1013800"/>
          </a:xfrm>
        </p:spPr>
        <p:txBody>
          <a:bodyPr>
            <a:normAutofit/>
          </a:bodyPr>
          <a:lstStyle/>
          <a:p>
            <a:r>
              <a:rPr lang="en-US" dirty="0">
                <a:solidFill>
                  <a:schemeClr val="tx2"/>
                </a:solidFill>
              </a:rPr>
              <a:t>Starbucks Elements </a:t>
            </a:r>
          </a:p>
        </p:txBody>
      </p:sp>
      <p:sp>
        <p:nvSpPr>
          <p:cNvPr id="19" name="Rectangle 18">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EBBD6CD3-9B7F-DA5B-7062-2C16A61667A9}"/>
              </a:ext>
            </a:extLst>
          </p:cNvPr>
          <p:cNvPicPr>
            <a:picLocks noChangeAspect="1"/>
          </p:cNvPicPr>
          <p:nvPr/>
        </p:nvPicPr>
        <p:blipFill rotWithShape="1">
          <a:blip r:embed="rId2"/>
          <a:srcRect l="6881" r="6743"/>
          <a:stretch/>
        </p:blipFill>
        <p:spPr>
          <a:xfrm>
            <a:off x="1841172" y="1086266"/>
            <a:ext cx="2812375" cy="4668054"/>
          </a:xfrm>
          <a:prstGeom prst="rect">
            <a:avLst/>
          </a:prstGeom>
        </p:spPr>
      </p:pic>
      <p:sp>
        <p:nvSpPr>
          <p:cNvPr id="3" name="Content Placeholder 2">
            <a:extLst>
              <a:ext uri="{FF2B5EF4-FFF2-40B4-BE49-F238E27FC236}">
                <a16:creationId xmlns:a16="http://schemas.microsoft.com/office/drawing/2014/main" id="{D7542B35-4DCB-36A8-5EB5-DAEE1ED6FFE8}"/>
              </a:ext>
            </a:extLst>
          </p:cNvPr>
          <p:cNvSpPr>
            <a:spLocks noGrp="1"/>
          </p:cNvSpPr>
          <p:nvPr>
            <p:ph idx="1"/>
          </p:nvPr>
        </p:nvSpPr>
        <p:spPr>
          <a:xfrm>
            <a:off x="6515987" y="2254102"/>
            <a:ext cx="4947221" cy="3650344"/>
          </a:xfrm>
        </p:spPr>
        <p:txBody>
          <a:bodyPr>
            <a:normAutofit/>
          </a:bodyPr>
          <a:lstStyle/>
          <a:p>
            <a:pPr>
              <a:buClr>
                <a:srgbClr val="B1956F"/>
              </a:buClr>
            </a:pPr>
            <a:r>
              <a:rPr lang="en-US" dirty="0"/>
              <a:t>Ideal which not always achieved, but good for thought Starbucks elements – published in 2006</a:t>
            </a:r>
          </a:p>
        </p:txBody>
      </p:sp>
    </p:spTree>
    <p:extLst>
      <p:ext uri="{BB962C8B-B14F-4D97-AF65-F5344CB8AC3E}">
        <p14:creationId xmlns:p14="http://schemas.microsoft.com/office/powerpoint/2010/main" val="390330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52D2-8510-4A12-8F00-0FD0C3A744CC}"/>
              </a:ext>
            </a:extLst>
          </p:cNvPr>
          <p:cNvSpPr>
            <a:spLocks noGrp="1"/>
          </p:cNvSpPr>
          <p:nvPr>
            <p:ph type="title"/>
          </p:nvPr>
        </p:nvSpPr>
        <p:spPr>
          <a:xfrm>
            <a:off x="581192" y="702156"/>
            <a:ext cx="11029616" cy="1013800"/>
          </a:xfrm>
        </p:spPr>
        <p:txBody>
          <a:bodyPr>
            <a:normAutofit/>
          </a:bodyPr>
          <a:lstStyle/>
          <a:p>
            <a:r>
              <a:rPr lang="en-US">
                <a:solidFill>
                  <a:srgbClr val="FFFEFF"/>
                </a:solidFill>
              </a:rPr>
              <a:t>Enlightened hospitality</a:t>
            </a:r>
          </a:p>
        </p:txBody>
      </p:sp>
      <p:graphicFrame>
        <p:nvGraphicFramePr>
          <p:cNvPr id="5" name="Content Placeholder 2">
            <a:extLst>
              <a:ext uri="{FF2B5EF4-FFF2-40B4-BE49-F238E27FC236}">
                <a16:creationId xmlns:a16="http://schemas.microsoft.com/office/drawing/2014/main" id="{6E865666-22DE-4316-9C25-9539708937C5}"/>
              </a:ext>
            </a:extLst>
          </p:cNvPr>
          <p:cNvGraphicFramePr>
            <a:graphicFrameLocks noGrp="1"/>
          </p:cNvGraphicFramePr>
          <p:nvPr>
            <p:ph idx="1"/>
            <p:extLst>
              <p:ext uri="{D42A27DB-BD31-4B8C-83A1-F6EECF244321}">
                <p14:modId xmlns:p14="http://schemas.microsoft.com/office/powerpoint/2010/main" val="271404681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Text, whiteboard&#10;&#10;Description automatically generated">
            <a:extLst>
              <a:ext uri="{FF2B5EF4-FFF2-40B4-BE49-F238E27FC236}">
                <a16:creationId xmlns:a16="http://schemas.microsoft.com/office/drawing/2014/main" id="{38293150-1675-9AB8-709C-63088C6CF47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005455" y="613743"/>
            <a:ext cx="1652587" cy="1190625"/>
          </a:xfrm>
          <a:prstGeom prst="rect">
            <a:avLst/>
          </a:prstGeom>
        </p:spPr>
      </p:pic>
    </p:spTree>
    <p:extLst>
      <p:ext uri="{BB962C8B-B14F-4D97-AF65-F5344CB8AC3E}">
        <p14:creationId xmlns:p14="http://schemas.microsoft.com/office/powerpoint/2010/main" val="171212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F127-E9C4-4ABE-AC72-87566B3E3564}"/>
              </a:ext>
            </a:extLst>
          </p:cNvPr>
          <p:cNvSpPr>
            <a:spLocks noGrp="1"/>
          </p:cNvSpPr>
          <p:nvPr>
            <p:ph type="title"/>
          </p:nvPr>
        </p:nvSpPr>
        <p:spPr>
          <a:xfrm>
            <a:off x="581192" y="702156"/>
            <a:ext cx="11029616" cy="1013800"/>
          </a:xfrm>
        </p:spPr>
        <p:txBody>
          <a:bodyPr>
            <a:normAutofit/>
          </a:bodyPr>
          <a:lstStyle/>
          <a:p>
            <a:r>
              <a:rPr lang="en-US">
                <a:solidFill>
                  <a:srgbClr val="FFFEFF"/>
                </a:solidFill>
              </a:rPr>
              <a:t>Starbucks – element 1</a:t>
            </a:r>
          </a:p>
        </p:txBody>
      </p:sp>
      <p:graphicFrame>
        <p:nvGraphicFramePr>
          <p:cNvPr id="5" name="Content Placeholder 2">
            <a:extLst>
              <a:ext uri="{FF2B5EF4-FFF2-40B4-BE49-F238E27FC236}">
                <a16:creationId xmlns:a16="http://schemas.microsoft.com/office/drawing/2014/main" id="{947D4E0C-B941-4F9F-A1A9-42D98F86FB48}"/>
              </a:ext>
            </a:extLst>
          </p:cNvPr>
          <p:cNvGraphicFramePr>
            <a:graphicFrameLocks noGrp="1"/>
          </p:cNvGraphicFramePr>
          <p:nvPr>
            <p:ph idx="1"/>
            <p:extLst>
              <p:ext uri="{D42A27DB-BD31-4B8C-83A1-F6EECF244321}">
                <p14:modId xmlns:p14="http://schemas.microsoft.com/office/powerpoint/2010/main" val="55702120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259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8283ED3-0AF8-4DA1-BD17-18DCF3C2DB5B}"/>
              </a:ext>
            </a:extLst>
          </p:cNvPr>
          <p:cNvSpPr>
            <a:spLocks noGrp="1"/>
          </p:cNvSpPr>
          <p:nvPr>
            <p:ph type="title"/>
          </p:nvPr>
        </p:nvSpPr>
        <p:spPr>
          <a:xfrm>
            <a:off x="8369643" y="1037967"/>
            <a:ext cx="3054091" cy="4709131"/>
          </a:xfrm>
        </p:spPr>
        <p:txBody>
          <a:bodyPr anchor="ctr">
            <a:normAutofit/>
          </a:bodyPr>
          <a:lstStyle/>
          <a:p>
            <a:r>
              <a:rPr lang="en-US">
                <a:solidFill>
                  <a:srgbClr val="FFFEFF"/>
                </a:solidFill>
              </a:rPr>
              <a:t>Element 2 – everything matters</a:t>
            </a:r>
          </a:p>
        </p:txBody>
      </p:sp>
      <p:graphicFrame>
        <p:nvGraphicFramePr>
          <p:cNvPr id="5" name="Content Placeholder 2">
            <a:extLst>
              <a:ext uri="{FF2B5EF4-FFF2-40B4-BE49-F238E27FC236}">
                <a16:creationId xmlns:a16="http://schemas.microsoft.com/office/drawing/2014/main" id="{A9D1CD78-F642-43F7-B6B7-4EFA18395EC0}"/>
              </a:ext>
            </a:extLst>
          </p:cNvPr>
          <p:cNvGraphicFramePr>
            <a:graphicFrameLocks noGrp="1"/>
          </p:cNvGraphicFramePr>
          <p:nvPr>
            <p:ph idx="1"/>
            <p:extLst>
              <p:ext uri="{D42A27DB-BD31-4B8C-83A1-F6EECF244321}">
                <p14:modId xmlns:p14="http://schemas.microsoft.com/office/powerpoint/2010/main" val="1216786321"/>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13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22614E0-ADC2-4533-92C4-CDFB718CD338}"/>
              </a:ext>
            </a:extLst>
          </p:cNvPr>
          <p:cNvSpPr>
            <a:spLocks noGrp="1"/>
          </p:cNvSpPr>
          <p:nvPr>
            <p:ph type="title"/>
          </p:nvPr>
        </p:nvSpPr>
        <p:spPr>
          <a:xfrm>
            <a:off x="581192" y="5264487"/>
            <a:ext cx="11029616" cy="718870"/>
          </a:xfrm>
        </p:spPr>
        <p:txBody>
          <a:bodyPr>
            <a:normAutofit/>
          </a:bodyPr>
          <a:lstStyle/>
          <a:p>
            <a:r>
              <a:rPr lang="en-US">
                <a:solidFill>
                  <a:srgbClr val="FFFEFF"/>
                </a:solidFill>
              </a:rPr>
              <a:t>Starbucks – Element 3  surprise and delight</a:t>
            </a:r>
          </a:p>
        </p:txBody>
      </p:sp>
      <p:graphicFrame>
        <p:nvGraphicFramePr>
          <p:cNvPr id="5" name="Content Placeholder 2">
            <a:extLst>
              <a:ext uri="{FF2B5EF4-FFF2-40B4-BE49-F238E27FC236}">
                <a16:creationId xmlns:a16="http://schemas.microsoft.com/office/drawing/2014/main" id="{3610FC5D-8638-45D9-B379-ECBA3C0B0908}"/>
              </a:ext>
            </a:extLst>
          </p:cNvPr>
          <p:cNvGraphicFramePr>
            <a:graphicFrameLocks noGrp="1"/>
          </p:cNvGraphicFramePr>
          <p:nvPr>
            <p:ph idx="1"/>
            <p:extLst>
              <p:ext uri="{D42A27DB-BD31-4B8C-83A1-F6EECF244321}">
                <p14:modId xmlns:p14="http://schemas.microsoft.com/office/powerpoint/2010/main" val="4100072927"/>
              </p:ext>
            </p:extLst>
          </p:nvPr>
        </p:nvGraphicFramePr>
        <p:xfrm>
          <a:off x="642938" y="87749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96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E1B8-1FD4-49B7-ACCF-9DFF2A6173A0}"/>
              </a:ext>
            </a:extLst>
          </p:cNvPr>
          <p:cNvSpPr>
            <a:spLocks noGrp="1"/>
          </p:cNvSpPr>
          <p:nvPr>
            <p:ph type="title"/>
          </p:nvPr>
        </p:nvSpPr>
        <p:spPr/>
        <p:txBody>
          <a:bodyPr/>
          <a:lstStyle/>
          <a:p>
            <a:r>
              <a:rPr lang="en-US" dirty="0"/>
              <a:t>Discussion on  how to surprise and delight</a:t>
            </a:r>
          </a:p>
        </p:txBody>
      </p:sp>
      <p:sp>
        <p:nvSpPr>
          <p:cNvPr id="3" name="Content Placeholder 2">
            <a:extLst>
              <a:ext uri="{FF2B5EF4-FFF2-40B4-BE49-F238E27FC236}">
                <a16:creationId xmlns:a16="http://schemas.microsoft.com/office/drawing/2014/main" id="{BCE20972-D22C-473C-9BD5-90AA3C952A4B}"/>
              </a:ext>
            </a:extLst>
          </p:cNvPr>
          <p:cNvSpPr>
            <a:spLocks noGrp="1"/>
          </p:cNvSpPr>
          <p:nvPr>
            <p:ph idx="1"/>
          </p:nvPr>
        </p:nvSpPr>
        <p:spPr/>
        <p:txBody>
          <a:bodyPr>
            <a:noAutofit/>
          </a:bodyPr>
          <a:lstStyle/>
          <a:p>
            <a:r>
              <a:rPr lang="en-US" sz="2800" dirty="0"/>
              <a:t>How might you</a:t>
            </a:r>
          </a:p>
          <a:p>
            <a:pPr lvl="1">
              <a:defRPr/>
            </a:pPr>
            <a:r>
              <a:rPr lang="en-US" sz="2600" dirty="0"/>
              <a:t>Manage, then exceed expectations</a:t>
            </a:r>
          </a:p>
          <a:p>
            <a:pPr lvl="1">
              <a:defRPr/>
            </a:pPr>
            <a:r>
              <a:rPr lang="en-US" sz="2600" dirty="0"/>
              <a:t>Offer unconventional experiences</a:t>
            </a:r>
          </a:p>
          <a:p>
            <a:pPr lvl="1">
              <a:defRPr/>
            </a:pPr>
            <a:r>
              <a:rPr lang="en-US" sz="2600" dirty="0"/>
              <a:t>Practice ‘joy’ -- </a:t>
            </a:r>
            <a:r>
              <a:rPr lang="en-US" sz="2000" dirty="0"/>
              <a:t>Marie Kondo's "The Life-Changing Magic of Tidying Up</a:t>
            </a:r>
            <a:r>
              <a:rPr lang="en-US" sz="2000"/>
              <a:t>" </a:t>
            </a:r>
          </a:p>
          <a:p>
            <a:pPr lvl="1">
              <a:defRPr/>
            </a:pPr>
            <a:r>
              <a:rPr lang="en-US" sz="2600"/>
              <a:t>Offer </a:t>
            </a:r>
            <a:r>
              <a:rPr lang="en-US" sz="2600" dirty="0"/>
              <a:t>a predictable product</a:t>
            </a:r>
          </a:p>
          <a:p>
            <a:pPr lvl="1">
              <a:defRPr/>
            </a:pPr>
            <a:r>
              <a:rPr lang="en-US" sz="2600" dirty="0"/>
              <a:t>Offer a predictable experience</a:t>
            </a:r>
          </a:p>
          <a:p>
            <a:pPr lvl="1">
              <a:defRPr/>
            </a:pPr>
            <a:r>
              <a:rPr lang="en-US" sz="2600" dirty="0"/>
              <a:t>Figure out how to delight	</a:t>
            </a:r>
          </a:p>
        </p:txBody>
      </p:sp>
    </p:spTree>
    <p:extLst>
      <p:ext uri="{BB962C8B-B14F-4D97-AF65-F5344CB8AC3E}">
        <p14:creationId xmlns:p14="http://schemas.microsoft.com/office/powerpoint/2010/main" val="2383678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B28B7-5B52-4FCA-AA0C-61EDDCC1AD8B}"/>
              </a:ext>
            </a:extLst>
          </p:cNvPr>
          <p:cNvSpPr>
            <a:spLocks noGrp="1"/>
          </p:cNvSpPr>
          <p:nvPr>
            <p:ph type="title"/>
          </p:nvPr>
        </p:nvSpPr>
        <p:spPr>
          <a:xfrm>
            <a:off x="762121" y="960723"/>
            <a:ext cx="4968487" cy="974757"/>
          </a:xfrm>
        </p:spPr>
        <p:txBody>
          <a:bodyPr>
            <a:normAutofit/>
          </a:bodyPr>
          <a:lstStyle/>
          <a:p>
            <a:r>
              <a:rPr lang="en-US" dirty="0">
                <a:solidFill>
                  <a:srgbClr val="FFFFFF"/>
                </a:solidFill>
              </a:rPr>
              <a:t>Another great read</a:t>
            </a:r>
          </a:p>
        </p:txBody>
      </p:sp>
      <p:sp>
        <p:nvSpPr>
          <p:cNvPr id="14" name="Rectangle 13">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BA624EB-F533-49F5-89C6-243135F627C1}"/>
              </a:ext>
            </a:extLst>
          </p:cNvPr>
          <p:cNvSpPr>
            <a:spLocks noGrp="1"/>
          </p:cNvSpPr>
          <p:nvPr>
            <p:ph idx="1"/>
          </p:nvPr>
        </p:nvSpPr>
        <p:spPr>
          <a:xfrm>
            <a:off x="783387" y="2254102"/>
            <a:ext cx="4947221" cy="3650344"/>
          </a:xfrm>
        </p:spPr>
        <p:txBody>
          <a:bodyPr>
            <a:normAutofit/>
          </a:bodyPr>
          <a:lstStyle/>
          <a:p>
            <a:r>
              <a:rPr lang="en-US" dirty="0">
                <a:solidFill>
                  <a:srgbClr val="FFFFFF"/>
                </a:solidFill>
              </a:rPr>
              <a:t>Read the book – worth the investment in time</a:t>
            </a:r>
          </a:p>
          <a:p>
            <a:endParaRPr lang="en-US" dirty="0">
              <a:solidFill>
                <a:srgbClr val="FFFFFF"/>
              </a:solidFill>
            </a:endParaRPr>
          </a:p>
          <a:p>
            <a:r>
              <a:rPr lang="en-US" dirty="0">
                <a:solidFill>
                  <a:srgbClr val="FFFFFF"/>
                </a:solidFill>
              </a:rPr>
              <a:t>Comments on Johnny the Bagger</a:t>
            </a:r>
          </a:p>
          <a:p>
            <a:endParaRPr lang="en-US" dirty="0">
              <a:solidFill>
                <a:srgbClr val="FFFFFF"/>
              </a:solidFill>
            </a:endParaRPr>
          </a:p>
          <a:p>
            <a:r>
              <a:rPr lang="en-US" dirty="0">
                <a:solidFill>
                  <a:srgbClr val="FFFFFF"/>
                </a:solidFill>
              </a:rPr>
              <a:t>Jot down 2 or </a:t>
            </a:r>
            <a:r>
              <a:rPr lang="en-US">
                <a:solidFill>
                  <a:srgbClr val="FFFFFF"/>
                </a:solidFill>
              </a:rPr>
              <a:t>3 examples </a:t>
            </a:r>
            <a:r>
              <a:rPr lang="en-US" dirty="0">
                <a:solidFill>
                  <a:srgbClr val="FFFFFF"/>
                </a:solidFill>
              </a:rPr>
              <a:t>of what you might do FOR you customers </a:t>
            </a:r>
          </a:p>
          <a:p>
            <a:endParaRPr lang="en-US" dirty="0">
              <a:solidFill>
                <a:srgbClr val="FFFFFF"/>
              </a:solidFill>
            </a:endParaRPr>
          </a:p>
          <a:p>
            <a:endParaRPr lang="en-US" dirty="0">
              <a:solidFill>
                <a:srgbClr val="FFFFFF"/>
              </a:solidFill>
            </a:endParaRPr>
          </a:p>
        </p:txBody>
      </p:sp>
      <p:pic>
        <p:nvPicPr>
          <p:cNvPr id="5" name="Picture 4" descr="A picture containing text, lotion&#10;&#10;Description automatically generated">
            <a:extLst>
              <a:ext uri="{FF2B5EF4-FFF2-40B4-BE49-F238E27FC236}">
                <a16:creationId xmlns:a16="http://schemas.microsoft.com/office/drawing/2014/main" id="{7877D609-CC8C-4AB8-B3E0-AC04AE193ACF}"/>
              </a:ext>
            </a:extLst>
          </p:cNvPr>
          <p:cNvPicPr>
            <a:picLocks noChangeAspect="1"/>
          </p:cNvPicPr>
          <p:nvPr/>
        </p:nvPicPr>
        <p:blipFill>
          <a:blip r:embed="rId2"/>
          <a:stretch>
            <a:fillRect/>
          </a:stretch>
        </p:blipFill>
        <p:spPr>
          <a:xfrm>
            <a:off x="6602324" y="950975"/>
            <a:ext cx="3709242" cy="4945656"/>
          </a:xfrm>
          <a:prstGeom prst="rect">
            <a:avLst/>
          </a:prstGeom>
        </p:spPr>
      </p:pic>
    </p:spTree>
    <p:extLst>
      <p:ext uri="{BB962C8B-B14F-4D97-AF65-F5344CB8AC3E}">
        <p14:creationId xmlns:p14="http://schemas.microsoft.com/office/powerpoint/2010/main" val="185250659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E2A03-1509-C5C9-3747-E6BEA9DD2F9F}"/>
              </a:ext>
            </a:extLst>
          </p:cNvPr>
          <p:cNvSpPr>
            <a:spLocks noGrp="1"/>
          </p:cNvSpPr>
          <p:nvPr>
            <p:ph type="title"/>
          </p:nvPr>
        </p:nvSpPr>
        <p:spPr>
          <a:xfrm>
            <a:off x="6494721" y="960723"/>
            <a:ext cx="4968489" cy="1013800"/>
          </a:xfrm>
        </p:spPr>
        <p:txBody>
          <a:bodyPr>
            <a:normAutofit/>
          </a:bodyPr>
          <a:lstStyle/>
          <a:p>
            <a:r>
              <a:rPr lang="en-US">
                <a:solidFill>
                  <a:schemeClr val="tx2"/>
                </a:solidFill>
              </a:rPr>
              <a:t>Staff evaluations – internal and external</a:t>
            </a: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Text&#10;&#10;Description automatically generated">
            <a:extLst>
              <a:ext uri="{FF2B5EF4-FFF2-40B4-BE49-F238E27FC236}">
                <a16:creationId xmlns:a16="http://schemas.microsoft.com/office/drawing/2014/main" id="{CF1FAB9F-F0E0-8FB8-65F9-3E8B634AF09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0114" y="1871868"/>
            <a:ext cx="4674492" cy="3096850"/>
          </a:xfrm>
          <a:prstGeom prst="rect">
            <a:avLst/>
          </a:prstGeom>
        </p:spPr>
      </p:pic>
      <p:sp>
        <p:nvSpPr>
          <p:cNvPr id="3" name="Content Placeholder 2">
            <a:extLst>
              <a:ext uri="{FF2B5EF4-FFF2-40B4-BE49-F238E27FC236}">
                <a16:creationId xmlns:a16="http://schemas.microsoft.com/office/drawing/2014/main" id="{1A89B2C9-967C-7CCB-088A-E680618E6DAB}"/>
              </a:ext>
            </a:extLst>
          </p:cNvPr>
          <p:cNvSpPr>
            <a:spLocks noGrp="1"/>
          </p:cNvSpPr>
          <p:nvPr>
            <p:ph idx="1"/>
          </p:nvPr>
        </p:nvSpPr>
        <p:spPr>
          <a:xfrm>
            <a:off x="6232125" y="1974523"/>
            <a:ext cx="5231084" cy="4532809"/>
          </a:xfrm>
        </p:spPr>
        <p:txBody>
          <a:bodyPr>
            <a:normAutofit/>
          </a:bodyPr>
          <a:lstStyle/>
          <a:p>
            <a:pPr>
              <a:lnSpc>
                <a:spcPct val="90000"/>
              </a:lnSpc>
            </a:pPr>
            <a:r>
              <a:rPr lang="en-US" sz="1700" dirty="0"/>
              <a:t>INTERNAL</a:t>
            </a:r>
          </a:p>
          <a:p>
            <a:pPr lvl="1">
              <a:lnSpc>
                <a:spcPct val="90000"/>
              </a:lnSpc>
            </a:pPr>
            <a:r>
              <a:rPr lang="en-US" sz="1700" dirty="0"/>
              <a:t>Start, if possible, with a non-disclosure and an agreement that “What happens in the office stays in the office.” </a:t>
            </a:r>
          </a:p>
          <a:p>
            <a:pPr lvl="1">
              <a:lnSpc>
                <a:spcPct val="90000"/>
              </a:lnSpc>
            </a:pPr>
            <a:r>
              <a:rPr lang="en-US" sz="1700" dirty="0"/>
              <a:t>Quarterly, with incentives </a:t>
            </a:r>
          </a:p>
          <a:p>
            <a:pPr lvl="1">
              <a:lnSpc>
                <a:spcPct val="90000"/>
              </a:lnSpc>
            </a:pPr>
            <a:r>
              <a:rPr lang="en-US" sz="1700" dirty="0"/>
              <a:t>From you of their performance – and from them on their perspective of the job – be ready to not offend or be offended    </a:t>
            </a:r>
          </a:p>
          <a:p>
            <a:pPr lvl="1">
              <a:lnSpc>
                <a:spcPct val="90000"/>
              </a:lnSpc>
            </a:pPr>
            <a:r>
              <a:rPr lang="en-US" sz="1700" dirty="0"/>
              <a:t>I seldom give 10’s early on</a:t>
            </a:r>
          </a:p>
          <a:p>
            <a:pPr lvl="1">
              <a:lnSpc>
                <a:spcPct val="90000"/>
              </a:lnSpc>
            </a:pPr>
            <a:r>
              <a:rPr lang="en-US" sz="1700" dirty="0"/>
              <a:t>Illustrate that you will implement their suggestions where possible </a:t>
            </a:r>
          </a:p>
          <a:p>
            <a:pPr lvl="1">
              <a:lnSpc>
                <a:spcPct val="90000"/>
              </a:lnSpc>
            </a:pPr>
            <a:r>
              <a:rPr lang="en-US" sz="1700" dirty="0"/>
              <a:t>Absolutely confidential </a:t>
            </a:r>
          </a:p>
          <a:p>
            <a:pPr lvl="1">
              <a:lnSpc>
                <a:spcPct val="90000"/>
              </a:lnSpc>
            </a:pPr>
            <a:r>
              <a:rPr lang="en-US" sz="1700" dirty="0"/>
              <a:t>If they leave, be sure to do an exit survey </a:t>
            </a:r>
          </a:p>
        </p:txBody>
      </p:sp>
    </p:spTree>
    <p:extLst>
      <p:ext uri="{BB962C8B-B14F-4D97-AF65-F5344CB8AC3E}">
        <p14:creationId xmlns:p14="http://schemas.microsoft.com/office/powerpoint/2010/main" val="679088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4FA7B-E93A-179A-7B23-DD9689029723}"/>
              </a:ext>
            </a:extLst>
          </p:cNvPr>
          <p:cNvSpPr>
            <a:spLocks noGrp="1"/>
          </p:cNvSpPr>
          <p:nvPr>
            <p:ph type="title"/>
          </p:nvPr>
        </p:nvSpPr>
        <p:spPr>
          <a:xfrm>
            <a:off x="4449934" y="494960"/>
            <a:ext cx="7157865" cy="858351"/>
          </a:xfrm>
        </p:spPr>
        <p:txBody>
          <a:bodyPr>
            <a:normAutofit/>
          </a:bodyPr>
          <a:lstStyle/>
          <a:p>
            <a:pPr>
              <a:lnSpc>
                <a:spcPct val="90000"/>
              </a:lnSpc>
            </a:pPr>
            <a:r>
              <a:rPr lang="en-US" sz="2200" dirty="0">
                <a:solidFill>
                  <a:schemeClr val="accent1"/>
                </a:solidFill>
              </a:rPr>
              <a:t>Secret shopper – if you use one,  it can help in staff management too – 50 Questions - Ask	</a:t>
            </a:r>
          </a:p>
        </p:txBody>
      </p:sp>
      <p:pic>
        <p:nvPicPr>
          <p:cNvPr id="5" name="Picture 4" descr="Exclamation mark on a yellow background">
            <a:extLst>
              <a:ext uri="{FF2B5EF4-FFF2-40B4-BE49-F238E27FC236}">
                <a16:creationId xmlns:a16="http://schemas.microsoft.com/office/drawing/2014/main" id="{81ECE11C-BD73-6D23-B8CB-D630501B7D78}"/>
              </a:ext>
            </a:extLst>
          </p:cNvPr>
          <p:cNvPicPr>
            <a:picLocks noChangeAspect="1"/>
          </p:cNvPicPr>
          <p:nvPr/>
        </p:nvPicPr>
        <p:blipFill rotWithShape="1">
          <a:blip r:embed="rId2"/>
          <a:srcRect l="33866" r="20949"/>
          <a:stretch/>
        </p:blipFill>
        <p:spPr>
          <a:xfrm>
            <a:off x="20" y="-457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D7A121"/>
          </a:solidFill>
          <a:ln>
            <a:solidFill>
              <a:srgbClr val="D7A121"/>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7799F20-A66A-3F91-57ED-566E64B3D870}"/>
              </a:ext>
            </a:extLst>
          </p:cNvPr>
          <p:cNvSpPr>
            <a:spLocks noGrp="1"/>
          </p:cNvSpPr>
          <p:nvPr>
            <p:ph idx="1"/>
          </p:nvPr>
        </p:nvSpPr>
        <p:spPr>
          <a:xfrm>
            <a:off x="4225771" y="1353312"/>
            <a:ext cx="7821227" cy="5349240"/>
          </a:xfrm>
        </p:spPr>
        <p:txBody>
          <a:bodyPr>
            <a:normAutofit/>
          </a:bodyPr>
          <a:lstStyle/>
          <a:p>
            <a:pPr marL="0" marR="0" indent="0">
              <a:lnSpc>
                <a:spcPct val="90000"/>
              </a:lnSpc>
              <a:spcBef>
                <a:spcPts val="0"/>
              </a:spcBef>
              <a:spcAft>
                <a:spcPts val="0"/>
              </a:spcAft>
              <a:buClr>
                <a:srgbClr val="D7A121"/>
              </a:buClr>
              <a:buNone/>
            </a:pPr>
            <a:r>
              <a:rPr lang="en-US" sz="1700" b="1" u="sng" dirty="0">
                <a:effectLst/>
                <a:latin typeface="Calibri" panose="020F0502020204030204" pitchFamily="34" charset="0"/>
                <a:ea typeface="Times New Roman" panose="02020603050405020304" pitchFamily="18" charset="0"/>
                <a:cs typeface="Times New Roman" panose="02020603050405020304" pitchFamily="18" charset="0"/>
              </a:rPr>
              <a:t>SERVICE – a few of the questions</a:t>
            </a:r>
          </a:p>
          <a:p>
            <a:pPr marL="0" marR="0" indent="0">
              <a:lnSpc>
                <a:spcPct val="90000"/>
              </a:lnSpc>
              <a:spcBef>
                <a:spcPts val="0"/>
              </a:spcBef>
              <a:spcAft>
                <a:spcPts val="0"/>
              </a:spcAft>
              <a:buClr>
                <a:srgbClr val="D7A121"/>
              </a:buClr>
              <a:buNone/>
            </a:pPr>
            <a:endParaRPr lang="en-US" sz="1700" b="1" dirty="0">
              <a:effectLst/>
              <a:latin typeface="Times New Roman" panose="02020603050405020304" pitchFamily="18" charset="0"/>
              <a:ea typeface="Times New Roman" panose="02020603050405020304" pitchFamily="18" charset="0"/>
            </a:endParaRPr>
          </a:p>
          <a:p>
            <a:pPr>
              <a:lnSpc>
                <a:spcPct val="90000"/>
              </a:lnSpc>
              <a:spcBef>
                <a:spcPts val="0"/>
              </a:spcBef>
              <a:spcAft>
                <a:spcPts val="0"/>
              </a:spcAft>
              <a:buClr>
                <a:srgbClr val="D7A121"/>
              </a:buCl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Were you greeted upon entry?   YES  or  NO</a:t>
            </a:r>
            <a:endParaRPr lang="en-US" sz="1700" dirty="0">
              <a:effectLst/>
              <a:latin typeface="Times New Roman" panose="02020603050405020304" pitchFamily="18" charset="0"/>
              <a:ea typeface="Times New Roman" panose="02020603050405020304" pitchFamily="18" charset="0"/>
            </a:endParaRPr>
          </a:p>
          <a:p>
            <a:pPr lvl="1">
              <a:lnSpc>
                <a:spcPct val="90000"/>
              </a:lnSpc>
              <a:spcBef>
                <a:spcPts val="0"/>
              </a:spcBef>
              <a:spcAft>
                <a:spcPts val="0"/>
              </a:spcAft>
              <a:buClr>
                <a:srgbClr val="D7A121"/>
              </a:buCl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Scale of staff interest in your patronage/friendliness:  1  2  3  4  5 </a:t>
            </a:r>
            <a:endParaRPr lang="en-US" sz="1700" dirty="0">
              <a:effectLst/>
              <a:latin typeface="Times New Roman" panose="02020603050405020304" pitchFamily="18" charset="0"/>
              <a:ea typeface="Times New Roman" panose="02020603050405020304" pitchFamily="18" charset="0"/>
            </a:endParaRPr>
          </a:p>
          <a:p>
            <a:pPr>
              <a:lnSpc>
                <a:spcPct val="90000"/>
              </a:lnSpc>
              <a:spcBef>
                <a:spcPts val="0"/>
              </a:spcBef>
              <a:spcAft>
                <a:spcPts val="0"/>
              </a:spcAft>
              <a:buClr>
                <a:srgbClr val="D7A121"/>
              </a:buCl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Were you given a clear explanation of services offered?   YES  or  NO</a:t>
            </a:r>
            <a:endParaRPr lang="en-US" sz="1700" dirty="0">
              <a:effectLst/>
              <a:latin typeface="Times New Roman" panose="02020603050405020304" pitchFamily="18" charset="0"/>
              <a:ea typeface="Times New Roman" panose="02020603050405020304" pitchFamily="18" charset="0"/>
            </a:endParaRPr>
          </a:p>
          <a:p>
            <a:pPr lvl="1">
              <a:lnSpc>
                <a:spcPct val="90000"/>
              </a:lnSpc>
              <a:spcBef>
                <a:spcPts val="0"/>
              </a:spcBef>
              <a:spcAft>
                <a:spcPts val="0"/>
              </a:spcAft>
              <a:buClr>
                <a:srgbClr val="D7A121"/>
              </a:buClr>
              <a:tabLst>
                <a:tab pos="6858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Scale of clarity for various services:  1  2  3  4  5</a:t>
            </a:r>
            <a:endParaRPr lang="en-US" sz="1700" dirty="0">
              <a:effectLst/>
              <a:latin typeface="Times New Roman" panose="02020603050405020304" pitchFamily="18" charset="0"/>
              <a:ea typeface="Times New Roman" panose="02020603050405020304" pitchFamily="18" charset="0"/>
            </a:endParaRPr>
          </a:p>
          <a:p>
            <a:pPr>
              <a:lnSpc>
                <a:spcPct val="90000"/>
              </a:lnSpc>
              <a:spcBef>
                <a:spcPts val="0"/>
              </a:spcBef>
              <a:spcAft>
                <a:spcPts val="0"/>
              </a:spcAft>
              <a:buClr>
                <a:srgbClr val="D7A121"/>
              </a:buCl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Did the server introduce him or herself, and ask engaging questions about your wine knowledge to determine customer tasting preferences?    YES  or  NO</a:t>
            </a:r>
            <a:endParaRPr lang="en-US" sz="1700" dirty="0">
              <a:effectLst/>
              <a:latin typeface="Times New Roman" panose="02020603050405020304" pitchFamily="18" charset="0"/>
              <a:ea typeface="Times New Roman" panose="02020603050405020304" pitchFamily="18" charset="0"/>
            </a:endParaRPr>
          </a:p>
          <a:p>
            <a:pPr>
              <a:lnSpc>
                <a:spcPct val="90000"/>
              </a:lnSpc>
              <a:spcBef>
                <a:spcPts val="0"/>
              </a:spcBef>
              <a:spcAft>
                <a:spcPts val="0"/>
              </a:spcAft>
              <a:buClr>
                <a:srgbClr val="D7A121"/>
              </a:buCl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Were you presented with a comprehensive tasting menu?  YES  or  NO</a:t>
            </a:r>
            <a:endParaRPr lang="en-US" sz="1700" dirty="0">
              <a:effectLst/>
              <a:latin typeface="Times New Roman" panose="02020603050405020304" pitchFamily="18" charset="0"/>
              <a:ea typeface="Times New Roman" panose="02020603050405020304" pitchFamily="18" charset="0"/>
            </a:endParaRPr>
          </a:p>
          <a:p>
            <a:pPr lvl="1">
              <a:lnSpc>
                <a:spcPct val="90000"/>
              </a:lnSpc>
              <a:spcBef>
                <a:spcPts val="0"/>
              </a:spcBef>
              <a:spcAft>
                <a:spcPts val="0"/>
              </a:spcAft>
              <a:buClr>
                <a:srgbClr val="D7A121"/>
              </a:buCl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Scale of readability/variety/explanation of wines:  1 2 3 4 5</a:t>
            </a:r>
            <a:endParaRPr lang="en-US" sz="1700" dirty="0">
              <a:effectLst/>
              <a:latin typeface="Times New Roman" panose="02020603050405020304" pitchFamily="18" charset="0"/>
              <a:ea typeface="Times New Roman" panose="02020603050405020304" pitchFamily="18" charset="0"/>
            </a:endParaRPr>
          </a:p>
          <a:p>
            <a:pPr>
              <a:lnSpc>
                <a:spcPct val="90000"/>
              </a:lnSpc>
              <a:buClr>
                <a:srgbClr val="D7A121"/>
              </a:buCl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Was the server knowledgeable about the menu and receptive to questions? YES or NO  -  1 2 3 4 5 for either Yes or No</a:t>
            </a:r>
            <a:endParaRPr lang="en-US" sz="1700" dirty="0">
              <a:effectLst/>
              <a:latin typeface="Times New Roman" panose="02020603050405020304" pitchFamily="18" charset="0"/>
              <a:ea typeface="Times New Roman" panose="02020603050405020304" pitchFamily="18" charset="0"/>
            </a:endParaRPr>
          </a:p>
          <a:p>
            <a:pPr>
              <a:lnSpc>
                <a:spcPct val="90000"/>
              </a:lnSpc>
              <a:spcBef>
                <a:spcPts val="0"/>
              </a:spcBef>
              <a:spcAft>
                <a:spcPts val="0"/>
              </a:spcAft>
              <a:buClr>
                <a:srgbClr val="D7A121"/>
              </a:buCl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Did the server explain tasting techniques?  YES  or  NO   1 2 3 4 5  for either Yes or No</a:t>
            </a:r>
            <a:endParaRPr lang="en-US" sz="1700" dirty="0">
              <a:effectLst/>
              <a:latin typeface="Times New Roman" panose="02020603050405020304" pitchFamily="18" charset="0"/>
              <a:ea typeface="Times New Roman" panose="02020603050405020304" pitchFamily="18" charset="0"/>
            </a:endParaRPr>
          </a:p>
          <a:p>
            <a:pPr marL="151200" indent="0">
              <a:lnSpc>
                <a:spcPct val="90000"/>
              </a:lnSpc>
              <a:spcBef>
                <a:spcPts val="0"/>
              </a:spcBef>
              <a:spcAft>
                <a:spcPts val="0"/>
              </a:spcAft>
              <a:buClr>
                <a:srgbClr val="D7A121"/>
              </a:buClr>
              <a:buNone/>
            </a:pPr>
            <a:r>
              <a:rPr lang="en-US" sz="1700" dirty="0">
                <a:latin typeface="Calibri" panose="020F0502020204030204" pitchFamily="34" charset="0"/>
                <a:ea typeface="Times New Roman" panose="02020603050405020304" pitchFamily="18" charset="0"/>
                <a:cs typeface="Times New Roman" panose="02020603050405020304" pitchFamily="18" charset="0"/>
              </a:rPr>
              <a:t>      How comfortable would a novice drinker be in this winery?  1  2  3  4  5  NA</a:t>
            </a:r>
            <a:endParaRPr lang="en-US" sz="1700" dirty="0">
              <a:latin typeface="Times New Roman" panose="02020603050405020304" pitchFamily="18" charset="0"/>
              <a:ea typeface="Times New Roman" panose="02020603050405020304" pitchFamily="18" charset="0"/>
            </a:endParaRPr>
          </a:p>
          <a:p>
            <a:pPr marL="0" indent="0">
              <a:lnSpc>
                <a:spcPct val="90000"/>
              </a:lnSpc>
              <a:spcBef>
                <a:spcPts val="0"/>
              </a:spcBef>
              <a:spcAft>
                <a:spcPts val="0"/>
              </a:spcAft>
              <a:buClr>
                <a:srgbClr val="D7A121"/>
              </a:buClr>
              <a:buNone/>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         Did the server make an effort to help the novice drinker? 1 2 3 4 5 NA    </a:t>
            </a:r>
            <a:endParaRPr lang="en-US" sz="1700" dirty="0">
              <a:effectLst/>
              <a:latin typeface="Times New Roman" panose="02020603050405020304" pitchFamily="18" charset="0"/>
              <a:ea typeface="Times New Roman" panose="02020603050405020304" pitchFamily="18" charset="0"/>
            </a:endParaRPr>
          </a:p>
          <a:p>
            <a:pPr>
              <a:lnSpc>
                <a:spcPct val="90000"/>
              </a:lnSpc>
              <a:spcBef>
                <a:spcPts val="0"/>
              </a:spcBef>
              <a:spcAft>
                <a:spcPts val="0"/>
              </a:spcAft>
              <a:buClr>
                <a:srgbClr val="D7A121"/>
              </a:buClr>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Did the server present the bottle for viewing?  YES  or  NO</a:t>
            </a:r>
            <a:endParaRPr lang="en-US" sz="1700" dirty="0">
              <a:effectLst/>
              <a:latin typeface="Times New Roman" panose="02020603050405020304" pitchFamily="18" charset="0"/>
              <a:ea typeface="Times New Roman" panose="02020603050405020304" pitchFamily="18" charset="0"/>
            </a:endParaRPr>
          </a:p>
          <a:p>
            <a:pPr>
              <a:lnSpc>
                <a:spcPct val="90000"/>
              </a:lnSpc>
              <a:spcBef>
                <a:spcPts val="0"/>
              </a:spcBef>
              <a:spcAft>
                <a:spcPts val="0"/>
              </a:spcAft>
              <a:buClr>
                <a:srgbClr val="D7A121"/>
              </a:buClr>
              <a:tabLst>
                <a:tab pos="6858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Was the bottle pre-opened?  Are all bottles kept refrigerated? How long are open bottles kept?</a:t>
            </a:r>
          </a:p>
          <a:p>
            <a:pPr marL="0" indent="0">
              <a:lnSpc>
                <a:spcPct val="90000"/>
              </a:lnSpc>
              <a:spcBef>
                <a:spcPts val="0"/>
              </a:spcBef>
              <a:spcAft>
                <a:spcPts val="0"/>
              </a:spcAft>
              <a:buClr>
                <a:srgbClr val="D7A121"/>
              </a:buClr>
              <a:buNone/>
              <a:tabLst>
                <a:tab pos="685800" algn="l"/>
              </a:tabLst>
            </a:pPr>
            <a:endParaRPr lang="en-US" sz="17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90000"/>
              </a:lnSpc>
              <a:spcBef>
                <a:spcPts val="0"/>
              </a:spcBef>
              <a:spcAft>
                <a:spcPts val="0"/>
              </a:spcAft>
              <a:buClr>
                <a:srgbClr val="D7A121"/>
              </a:buClr>
              <a:buNone/>
              <a:tabLst>
                <a:tab pos="685800" algn="l"/>
              </a:tabLst>
            </a:pPr>
            <a:r>
              <a:rPr lang="en-US" sz="1700" b="1" dirty="0">
                <a:latin typeface="Calibri" panose="020F0502020204030204" pitchFamily="34" charset="0"/>
                <a:ea typeface="Times New Roman" panose="02020603050405020304" pitchFamily="18" charset="0"/>
                <a:cs typeface="Times New Roman" panose="02020603050405020304" pitchFamily="18" charset="0"/>
              </a:rPr>
              <a:t>Did they ask for the sale?</a:t>
            </a:r>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700" b="1" dirty="0"/>
          </a:p>
          <a:p>
            <a:pPr>
              <a:lnSpc>
                <a:spcPct val="90000"/>
              </a:lnSpc>
              <a:buClr>
                <a:srgbClr val="D7A121"/>
              </a:buClr>
            </a:pPr>
            <a:endParaRPr lang="en-US" sz="1300" dirty="0"/>
          </a:p>
        </p:txBody>
      </p:sp>
      <p:pic>
        <p:nvPicPr>
          <p:cNvPr id="6" name="Picture 5">
            <a:extLst>
              <a:ext uri="{FF2B5EF4-FFF2-40B4-BE49-F238E27FC236}">
                <a16:creationId xmlns:a16="http://schemas.microsoft.com/office/drawing/2014/main" id="{EF6F242D-EB62-5782-FC97-D51380FB9A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4796" y="612648"/>
            <a:ext cx="3855939" cy="2014728"/>
          </a:xfrm>
          <a:prstGeom prst="rect">
            <a:avLst/>
          </a:prstGeom>
        </p:spPr>
      </p:pic>
    </p:spTree>
    <p:extLst>
      <p:ext uri="{BB962C8B-B14F-4D97-AF65-F5344CB8AC3E}">
        <p14:creationId xmlns:p14="http://schemas.microsoft.com/office/powerpoint/2010/main" val="316929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72A4409-A46D-4A59-9E1C-9E705F794B66}"/>
              </a:ext>
            </a:extLst>
          </p:cNvPr>
          <p:cNvSpPr>
            <a:spLocks noGrp="1"/>
          </p:cNvSpPr>
          <p:nvPr>
            <p:ph type="title"/>
          </p:nvPr>
        </p:nvSpPr>
        <p:spPr>
          <a:xfrm>
            <a:off x="581192" y="5264487"/>
            <a:ext cx="11029616" cy="718870"/>
          </a:xfrm>
        </p:spPr>
        <p:txBody>
          <a:bodyPr>
            <a:normAutofit/>
          </a:bodyPr>
          <a:lstStyle/>
          <a:p>
            <a:pPr algn="ctr"/>
            <a:r>
              <a:rPr lang="en-US" sz="2000" dirty="0">
                <a:solidFill>
                  <a:srgbClr val="FFFEFF"/>
                </a:solidFill>
              </a:rPr>
              <a:t>There are lots of wines AND WINERIES – OUR EXPERIENCE IN WOODINVILLE --- EYE OPENING EVEN FOR US – Tannenbaum example at </a:t>
            </a:r>
            <a:r>
              <a:rPr lang="en-US" sz="2000" dirty="0" err="1">
                <a:solidFill>
                  <a:srgbClr val="FFFEFF"/>
                </a:solidFill>
              </a:rPr>
              <a:t>ohio</a:t>
            </a:r>
            <a:r>
              <a:rPr lang="en-US" sz="2000" dirty="0">
                <a:solidFill>
                  <a:srgbClr val="FFFEFF"/>
                </a:solidFill>
              </a:rPr>
              <a:t> wineries</a:t>
            </a:r>
          </a:p>
        </p:txBody>
      </p:sp>
      <p:graphicFrame>
        <p:nvGraphicFramePr>
          <p:cNvPr id="5" name="Content Placeholder 2">
            <a:extLst>
              <a:ext uri="{FF2B5EF4-FFF2-40B4-BE49-F238E27FC236}">
                <a16:creationId xmlns:a16="http://schemas.microsoft.com/office/drawing/2014/main" id="{18C0E900-ADBE-4455-8106-7C1C19D3EB74}"/>
              </a:ext>
            </a:extLst>
          </p:cNvPr>
          <p:cNvGraphicFramePr>
            <a:graphicFrameLocks noGrp="1"/>
          </p:cNvGraphicFramePr>
          <p:nvPr>
            <p:ph idx="1"/>
            <p:extLst>
              <p:ext uri="{D42A27DB-BD31-4B8C-83A1-F6EECF244321}">
                <p14:modId xmlns:p14="http://schemas.microsoft.com/office/powerpoint/2010/main" val="1395936025"/>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06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87A73-C03F-4799-AEAC-1002C005F49A}"/>
              </a:ext>
            </a:extLst>
          </p:cNvPr>
          <p:cNvSpPr>
            <a:spLocks noGrp="1"/>
          </p:cNvSpPr>
          <p:nvPr>
            <p:ph type="title"/>
          </p:nvPr>
        </p:nvSpPr>
        <p:spPr>
          <a:xfrm>
            <a:off x="6494721" y="960723"/>
            <a:ext cx="4968489" cy="1013800"/>
          </a:xfrm>
        </p:spPr>
        <p:txBody>
          <a:bodyPr>
            <a:normAutofit/>
          </a:bodyPr>
          <a:lstStyle/>
          <a:p>
            <a:r>
              <a:rPr lang="en-US">
                <a:solidFill>
                  <a:schemeClr val="tx2"/>
                </a:solidFill>
              </a:rPr>
              <a:t>Defining sales/hiring for sales </a:t>
            </a:r>
          </a:p>
        </p:txBody>
      </p:sp>
      <p:sp>
        <p:nvSpPr>
          <p:cNvPr id="21" name="Rectangle 20">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Text&#10;&#10;Description automatically generated">
            <a:extLst>
              <a:ext uri="{FF2B5EF4-FFF2-40B4-BE49-F238E27FC236}">
                <a16:creationId xmlns:a16="http://schemas.microsoft.com/office/drawing/2014/main" id="{8024127A-E0EA-7A9F-8EBE-13AE32292A4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0114" y="1883554"/>
            <a:ext cx="4674492" cy="3073478"/>
          </a:xfrm>
          <a:prstGeom prst="rect">
            <a:avLst/>
          </a:prstGeom>
        </p:spPr>
      </p:pic>
      <p:sp>
        <p:nvSpPr>
          <p:cNvPr id="3" name="Content Placeholder 2">
            <a:extLst>
              <a:ext uri="{FF2B5EF4-FFF2-40B4-BE49-F238E27FC236}">
                <a16:creationId xmlns:a16="http://schemas.microsoft.com/office/drawing/2014/main" id="{F0E2C347-7CE3-44CE-986A-1A943FEBB296}"/>
              </a:ext>
            </a:extLst>
          </p:cNvPr>
          <p:cNvSpPr>
            <a:spLocks noGrp="1"/>
          </p:cNvSpPr>
          <p:nvPr>
            <p:ph idx="1"/>
          </p:nvPr>
        </p:nvSpPr>
        <p:spPr>
          <a:xfrm>
            <a:off x="6515987" y="2254102"/>
            <a:ext cx="4947221" cy="3650344"/>
          </a:xfrm>
        </p:spPr>
        <p:txBody>
          <a:bodyPr>
            <a:normAutofit/>
          </a:bodyPr>
          <a:lstStyle/>
          <a:p>
            <a:pPr>
              <a:lnSpc>
                <a:spcPct val="90000"/>
              </a:lnSpc>
            </a:pPr>
            <a:r>
              <a:rPr lang="en-US" altLang="en-US"/>
              <a:t>Sales: its NOT ‘marketing’</a:t>
            </a:r>
          </a:p>
          <a:p>
            <a:pPr>
              <a:lnSpc>
                <a:spcPct val="90000"/>
              </a:lnSpc>
            </a:pPr>
            <a:r>
              <a:rPr lang="en-US" altLang="en-US"/>
              <a:t>Need to understand 2 steps</a:t>
            </a:r>
          </a:p>
          <a:p>
            <a:pPr lvl="1">
              <a:lnSpc>
                <a:spcPct val="90000"/>
              </a:lnSpc>
            </a:pPr>
            <a:r>
              <a:rPr lang="en-US" altLang="en-US"/>
              <a:t>Closing the deal</a:t>
            </a:r>
          </a:p>
          <a:p>
            <a:pPr lvl="1">
              <a:lnSpc>
                <a:spcPct val="90000"/>
              </a:lnSpc>
            </a:pPr>
            <a:r>
              <a:rPr lang="en-US" altLang="en-US"/>
              <a:t>Expanding the ‘take’</a:t>
            </a:r>
          </a:p>
          <a:p>
            <a:pPr>
              <a:lnSpc>
                <a:spcPct val="90000"/>
              </a:lnSpc>
            </a:pPr>
            <a:r>
              <a:rPr lang="en-US" altLang="en-US"/>
              <a:t>Hiring</a:t>
            </a:r>
          </a:p>
          <a:p>
            <a:pPr lvl="1">
              <a:lnSpc>
                <a:spcPct val="90000"/>
              </a:lnSpc>
            </a:pPr>
            <a:r>
              <a:rPr lang="en-US" altLang="en-US"/>
              <a:t>Hire ‘nice’ teach sales techniques</a:t>
            </a:r>
          </a:p>
          <a:p>
            <a:pPr lvl="1">
              <a:lnSpc>
                <a:spcPct val="90000"/>
              </a:lnSpc>
            </a:pPr>
            <a:r>
              <a:rPr lang="en-US" altLang="en-US"/>
              <a:t>Hire ‘talkers’ and ‘educators’ </a:t>
            </a:r>
          </a:p>
          <a:p>
            <a:pPr lvl="1">
              <a:lnSpc>
                <a:spcPct val="90000"/>
              </a:lnSpc>
            </a:pPr>
            <a:r>
              <a:rPr lang="en-US" altLang="en-US"/>
              <a:t>Hire ‘passion’ where possible</a:t>
            </a:r>
          </a:p>
          <a:p>
            <a:pPr lvl="2">
              <a:lnSpc>
                <a:spcPct val="90000"/>
              </a:lnSpc>
            </a:pPr>
            <a:r>
              <a:rPr lang="en-US" altLang="en-US"/>
              <a:t>Remember 5-90-5 ratio</a:t>
            </a:r>
          </a:p>
          <a:p>
            <a:pPr lvl="1">
              <a:lnSpc>
                <a:spcPct val="90000"/>
              </a:lnSpc>
            </a:pPr>
            <a:r>
              <a:rPr lang="en-US" altLang="en-US"/>
              <a:t>Matching personalities to the customer</a:t>
            </a:r>
          </a:p>
          <a:p>
            <a:pPr>
              <a:lnSpc>
                <a:spcPct val="90000"/>
              </a:lnSpc>
            </a:pPr>
            <a:endParaRPr lang="en-US"/>
          </a:p>
        </p:txBody>
      </p:sp>
    </p:spTree>
    <p:extLst>
      <p:ext uri="{BB962C8B-B14F-4D97-AF65-F5344CB8AC3E}">
        <p14:creationId xmlns:p14="http://schemas.microsoft.com/office/powerpoint/2010/main" val="16010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844E-81B8-4AA2-AD54-C5BA6A06BC14}"/>
              </a:ext>
            </a:extLst>
          </p:cNvPr>
          <p:cNvSpPr>
            <a:spLocks noGrp="1"/>
          </p:cNvSpPr>
          <p:nvPr>
            <p:ph type="title"/>
          </p:nvPr>
        </p:nvSpPr>
        <p:spPr/>
        <p:txBody>
          <a:bodyPr/>
          <a:lstStyle/>
          <a:p>
            <a:pPr algn="ctr"/>
            <a:r>
              <a:rPr lang="en-US" dirty="0"/>
              <a:t>Some general hiring and retention ideas, especially in A TIGHT MARKET</a:t>
            </a:r>
          </a:p>
        </p:txBody>
      </p:sp>
      <p:sp>
        <p:nvSpPr>
          <p:cNvPr id="3" name="Content Placeholder 2">
            <a:extLst>
              <a:ext uri="{FF2B5EF4-FFF2-40B4-BE49-F238E27FC236}">
                <a16:creationId xmlns:a16="http://schemas.microsoft.com/office/drawing/2014/main" id="{3FE73B72-87BA-4C87-98F3-6405B417F36C}"/>
              </a:ext>
            </a:extLst>
          </p:cNvPr>
          <p:cNvSpPr>
            <a:spLocks noGrp="1"/>
          </p:cNvSpPr>
          <p:nvPr>
            <p:ph idx="1"/>
          </p:nvPr>
        </p:nvSpPr>
        <p:spPr/>
        <p:txBody>
          <a:bodyPr>
            <a:normAutofit/>
          </a:bodyPr>
          <a:lstStyle/>
          <a:p>
            <a:r>
              <a:rPr lang="en-US" dirty="0"/>
              <a:t>We ARE ‘cool’ so it can be easier than some other businesses </a:t>
            </a:r>
          </a:p>
          <a:p>
            <a:r>
              <a:rPr lang="en-US" dirty="0"/>
              <a:t>Understand the generational differences when comes to working at a job</a:t>
            </a:r>
          </a:p>
          <a:p>
            <a:pPr lvl="2"/>
            <a:r>
              <a:rPr lang="en-US" dirty="0"/>
              <a:t>Boomer question?  What do you do?  I work for the wine industry</a:t>
            </a:r>
          </a:p>
          <a:p>
            <a:pPr lvl="2"/>
            <a:r>
              <a:rPr lang="en-US" dirty="0"/>
              <a:t>Gen X question?  What do you do?  I run the kids around</a:t>
            </a:r>
          </a:p>
          <a:p>
            <a:pPr lvl="2"/>
            <a:r>
              <a:rPr lang="en-US" dirty="0"/>
              <a:t>Millennial-Z question? What do you do?  I mountain bike</a:t>
            </a:r>
          </a:p>
          <a:p>
            <a:r>
              <a:rPr lang="en-US" dirty="0"/>
              <a:t>Work-life balance is increasingly important:  You have an ’owner’ mindset, most employees have a different one </a:t>
            </a:r>
          </a:p>
          <a:p>
            <a:pPr lvl="1"/>
            <a:r>
              <a:rPr lang="en-US" dirty="0"/>
              <a:t>Flexible schedules:  around school hours, college classes, spouse travel responsibilities, work at home sometimes?</a:t>
            </a:r>
          </a:p>
          <a:p>
            <a:pPr lvl="1"/>
            <a:r>
              <a:rPr lang="en-US" dirty="0"/>
              <a:t>Develop general job descriptions, then tweak them to accommodate the employees’ needs as best you can:  WRITE THEM DOWN,  SHARE THEM AND MAKE SURE THERE ARE NO MISUNDERSTANDINGS </a:t>
            </a:r>
          </a:p>
          <a:p>
            <a:r>
              <a:rPr lang="en-US" dirty="0"/>
              <a:t>Finding them:  Social media, ask around [be careful with relationships that are too close] </a:t>
            </a:r>
          </a:p>
        </p:txBody>
      </p:sp>
      <p:pic>
        <p:nvPicPr>
          <p:cNvPr id="5" name="Picture 4" descr="A person with the mouth open&#10;&#10;Description automatically generated with medium confidence">
            <a:extLst>
              <a:ext uri="{FF2B5EF4-FFF2-40B4-BE49-F238E27FC236}">
                <a16:creationId xmlns:a16="http://schemas.microsoft.com/office/drawing/2014/main" id="{1955ED03-A3F5-4AAC-8C09-57162C8643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63036" y="2180496"/>
            <a:ext cx="2671763" cy="1781175"/>
          </a:xfrm>
          <a:prstGeom prst="rect">
            <a:avLst/>
          </a:prstGeom>
        </p:spPr>
      </p:pic>
    </p:spTree>
    <p:extLst>
      <p:ext uri="{BB962C8B-B14F-4D97-AF65-F5344CB8AC3E}">
        <p14:creationId xmlns:p14="http://schemas.microsoft.com/office/powerpoint/2010/main" val="352552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9"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9BCC6-1C1E-4FEE-8238-3D36BA6467B5}"/>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Hiring for wine education</a:t>
            </a:r>
          </a:p>
        </p:txBody>
      </p:sp>
      <p:sp>
        <p:nvSpPr>
          <p:cNvPr id="20"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E1F7F17-ECD7-421D-B309-1F0057AF7C58}"/>
              </a:ext>
            </a:extLst>
          </p:cNvPr>
          <p:cNvSpPr>
            <a:spLocks noGrp="1"/>
          </p:cNvSpPr>
          <p:nvPr>
            <p:ph idx="1"/>
          </p:nvPr>
        </p:nvSpPr>
        <p:spPr>
          <a:xfrm>
            <a:off x="6755769" y="1033390"/>
            <a:ext cx="4855037" cy="5570610"/>
          </a:xfrm>
          <a:ln w="57150">
            <a:noFill/>
          </a:ln>
        </p:spPr>
        <p:txBody>
          <a:bodyPr anchor="ctr">
            <a:normAutofit/>
          </a:bodyPr>
          <a:lstStyle/>
          <a:p>
            <a:pPr>
              <a:lnSpc>
                <a:spcPct val="90000"/>
              </a:lnSpc>
            </a:pPr>
            <a:r>
              <a:rPr lang="en-US" dirty="0">
                <a:solidFill>
                  <a:schemeClr val="accent2">
                    <a:lumMod val="50000"/>
                  </a:schemeClr>
                </a:solidFill>
              </a:rPr>
              <a:t>Hire smart, pleasant, teach wine</a:t>
            </a:r>
          </a:p>
          <a:p>
            <a:pPr lvl="1">
              <a:lnSpc>
                <a:spcPct val="90000"/>
              </a:lnSpc>
            </a:pPr>
            <a:r>
              <a:rPr lang="en-US" sz="1800" dirty="0">
                <a:solidFill>
                  <a:schemeClr val="accent2">
                    <a:lumMod val="50000"/>
                  </a:schemeClr>
                </a:solidFill>
              </a:rPr>
              <a:t>5-90-5 rule on selecting staff</a:t>
            </a:r>
          </a:p>
          <a:p>
            <a:pPr>
              <a:lnSpc>
                <a:spcPct val="90000"/>
              </a:lnSpc>
            </a:pPr>
            <a:r>
              <a:rPr lang="en-US" dirty="0">
                <a:solidFill>
                  <a:schemeClr val="accent2">
                    <a:lumMod val="50000"/>
                  </a:schemeClr>
                </a:solidFill>
              </a:rPr>
              <a:t>Hire story tellers </a:t>
            </a:r>
          </a:p>
          <a:p>
            <a:pPr>
              <a:lnSpc>
                <a:spcPct val="90000"/>
              </a:lnSpc>
            </a:pPr>
            <a:r>
              <a:rPr lang="en-US" dirty="0">
                <a:solidFill>
                  <a:schemeClr val="accent2">
                    <a:lumMod val="50000"/>
                  </a:schemeClr>
                </a:solidFill>
              </a:rPr>
              <a:t>Name tags</a:t>
            </a:r>
          </a:p>
          <a:p>
            <a:pPr>
              <a:lnSpc>
                <a:spcPct val="90000"/>
              </a:lnSpc>
            </a:pPr>
            <a:r>
              <a:rPr lang="en-US" dirty="0">
                <a:solidFill>
                  <a:schemeClr val="accent2">
                    <a:lumMod val="50000"/>
                  </a:schemeClr>
                </a:solidFill>
              </a:rPr>
              <a:t>Uniforms </a:t>
            </a:r>
          </a:p>
          <a:p>
            <a:pPr>
              <a:lnSpc>
                <a:spcPct val="90000"/>
              </a:lnSpc>
            </a:pPr>
            <a:r>
              <a:rPr lang="en-US" dirty="0">
                <a:solidFill>
                  <a:schemeClr val="accent2">
                    <a:lumMod val="50000"/>
                  </a:schemeClr>
                </a:solidFill>
              </a:rPr>
              <a:t>Offer perks where legal </a:t>
            </a:r>
          </a:p>
          <a:p>
            <a:pPr>
              <a:lnSpc>
                <a:spcPct val="90000"/>
              </a:lnSpc>
            </a:pPr>
            <a:r>
              <a:rPr lang="en-US" dirty="0">
                <a:solidFill>
                  <a:schemeClr val="accent2">
                    <a:lumMod val="50000"/>
                  </a:schemeClr>
                </a:solidFill>
              </a:rPr>
              <a:t>Variety of ages</a:t>
            </a:r>
          </a:p>
          <a:p>
            <a:pPr>
              <a:lnSpc>
                <a:spcPct val="90000"/>
              </a:lnSpc>
            </a:pPr>
            <a:r>
              <a:rPr lang="en-US" dirty="0">
                <a:solidFill>
                  <a:schemeClr val="accent2">
                    <a:lumMod val="50000"/>
                  </a:schemeClr>
                </a:solidFill>
              </a:rPr>
              <a:t>Sources:  teachers [retired and otherwise], college students, young parents, mix of part timers</a:t>
            </a:r>
          </a:p>
          <a:p>
            <a:pPr>
              <a:lnSpc>
                <a:spcPct val="90000"/>
              </a:lnSpc>
            </a:pPr>
            <a:r>
              <a:rPr lang="en-US" dirty="0">
                <a:solidFill>
                  <a:schemeClr val="accent2">
                    <a:lumMod val="50000"/>
                  </a:schemeClr>
                </a:solidFill>
              </a:rPr>
              <a:t>NO VOLUNTEERS – federal law – Ohio created ‘Wine Team’ – as needed volunteers – c. 100 around the state – ‘gig’ workers – we use for our events and then offer them to wineries for a price – 1099 </a:t>
            </a:r>
            <a:r>
              <a:rPr lang="en-US" sz="1600" dirty="0">
                <a:solidFill>
                  <a:schemeClr val="accent2">
                    <a:lumMod val="50000"/>
                  </a:schemeClr>
                </a:solidFill>
              </a:rPr>
              <a:t>on us </a:t>
            </a:r>
          </a:p>
        </p:txBody>
      </p:sp>
      <p:pic>
        <p:nvPicPr>
          <p:cNvPr id="5" name="Picture 4">
            <a:extLst>
              <a:ext uri="{FF2B5EF4-FFF2-40B4-BE49-F238E27FC236}">
                <a16:creationId xmlns:a16="http://schemas.microsoft.com/office/drawing/2014/main" id="{B630177C-EA25-1E91-9A73-845E3A726410}"/>
              </a:ext>
            </a:extLst>
          </p:cNvPr>
          <p:cNvPicPr>
            <a:picLocks noChangeAspect="1"/>
          </p:cNvPicPr>
          <p:nvPr/>
        </p:nvPicPr>
        <p:blipFill>
          <a:blip r:embed="rId2"/>
          <a:stretch>
            <a:fillRect/>
          </a:stretch>
        </p:blipFill>
        <p:spPr>
          <a:xfrm>
            <a:off x="10147136" y="779390"/>
            <a:ext cx="1690577" cy="2400361"/>
          </a:xfrm>
          <a:prstGeom prst="rect">
            <a:avLst/>
          </a:prstGeom>
        </p:spPr>
      </p:pic>
    </p:spTree>
    <p:extLst>
      <p:ext uri="{BB962C8B-B14F-4D97-AF65-F5344CB8AC3E}">
        <p14:creationId xmlns:p14="http://schemas.microsoft.com/office/powerpoint/2010/main" val="14870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D188-8FDE-4997-B203-5211CC2B4252}"/>
              </a:ext>
            </a:extLst>
          </p:cNvPr>
          <p:cNvSpPr>
            <a:spLocks noGrp="1"/>
          </p:cNvSpPr>
          <p:nvPr>
            <p:ph type="title"/>
          </p:nvPr>
        </p:nvSpPr>
        <p:spPr>
          <a:xfrm>
            <a:off x="581192" y="702156"/>
            <a:ext cx="11029616" cy="1013800"/>
          </a:xfrm>
        </p:spPr>
        <p:txBody>
          <a:bodyPr>
            <a:normAutofit/>
          </a:bodyPr>
          <a:lstStyle/>
          <a:p>
            <a:r>
              <a:rPr lang="en-US">
                <a:solidFill>
                  <a:srgbClr val="FFFFFF"/>
                </a:solidFill>
              </a:rPr>
              <a:t>STAFF TRAINING – Educating about wine</a:t>
            </a:r>
          </a:p>
        </p:txBody>
      </p:sp>
      <p:sp>
        <p:nvSpPr>
          <p:cNvPr id="3" name="Content Placeholder 2">
            <a:extLst>
              <a:ext uri="{FF2B5EF4-FFF2-40B4-BE49-F238E27FC236}">
                <a16:creationId xmlns:a16="http://schemas.microsoft.com/office/drawing/2014/main" id="{98BDCF3E-C52C-4A24-9E5D-4CDCC578DFC4}"/>
              </a:ext>
            </a:extLst>
          </p:cNvPr>
          <p:cNvSpPr>
            <a:spLocks noGrp="1"/>
          </p:cNvSpPr>
          <p:nvPr>
            <p:ph idx="1"/>
          </p:nvPr>
        </p:nvSpPr>
        <p:spPr>
          <a:xfrm>
            <a:off x="581192" y="1975449"/>
            <a:ext cx="7470607" cy="4589253"/>
          </a:xfrm>
        </p:spPr>
        <p:txBody>
          <a:bodyPr>
            <a:normAutofit/>
          </a:bodyPr>
          <a:lstStyle/>
          <a:p>
            <a:pPr>
              <a:lnSpc>
                <a:spcPct val="90000"/>
              </a:lnSpc>
            </a:pPr>
            <a:endParaRPr lang="en-US" sz="1400" dirty="0"/>
          </a:p>
          <a:p>
            <a:pPr>
              <a:lnSpc>
                <a:spcPct val="90000"/>
              </a:lnSpc>
            </a:pPr>
            <a:r>
              <a:rPr lang="en-US" sz="2000" dirty="0"/>
              <a:t>They need to know wine generally and you specifically</a:t>
            </a:r>
          </a:p>
          <a:p>
            <a:pPr lvl="1">
              <a:lnSpc>
                <a:spcPct val="90000"/>
              </a:lnSpc>
            </a:pPr>
            <a:r>
              <a:rPr lang="en-US" sz="2000" dirty="0"/>
              <a:t>Tastings, stipend to visit other areas,  WSET level 1 is a great investment</a:t>
            </a:r>
          </a:p>
          <a:p>
            <a:pPr>
              <a:lnSpc>
                <a:spcPct val="90000"/>
              </a:lnSpc>
            </a:pPr>
            <a:r>
              <a:rPr lang="en-US" sz="2000" dirty="0"/>
              <a:t>Non intimidation environment is critical but ALSO</a:t>
            </a:r>
          </a:p>
          <a:p>
            <a:pPr lvl="1">
              <a:lnSpc>
                <a:spcPct val="90000"/>
              </a:lnSpc>
            </a:pPr>
            <a:r>
              <a:rPr lang="en-US" sz="2000" dirty="0"/>
              <a:t>Non- judgmental attitude is more important</a:t>
            </a:r>
          </a:p>
          <a:p>
            <a:pPr>
              <a:lnSpc>
                <a:spcPct val="90000"/>
              </a:lnSpc>
            </a:pPr>
            <a:r>
              <a:rPr lang="en-US" sz="2000" dirty="0"/>
              <a:t>Gauge customers – 2 questions </a:t>
            </a:r>
          </a:p>
          <a:p>
            <a:pPr lvl="1">
              <a:lnSpc>
                <a:spcPct val="90000"/>
              </a:lnSpc>
            </a:pPr>
            <a:r>
              <a:rPr lang="en-US" sz="2000" dirty="0"/>
              <a:t>Red or white – dry or sweet </a:t>
            </a:r>
          </a:p>
          <a:p>
            <a:pPr lvl="1">
              <a:lnSpc>
                <a:spcPct val="90000"/>
              </a:lnSpc>
            </a:pPr>
            <a:r>
              <a:rPr lang="en-US" sz="2000" dirty="0"/>
              <a:t>‘Connoisseur’ or not – take it from there</a:t>
            </a:r>
          </a:p>
          <a:p>
            <a:pPr lvl="1">
              <a:lnSpc>
                <a:spcPct val="90000"/>
              </a:lnSpc>
            </a:pPr>
            <a:r>
              <a:rPr lang="en-US" sz="2000" dirty="0"/>
              <a:t>Staff variety: match skills when you can [see Sterling ideas from the ‘selling’ segment] </a:t>
            </a:r>
          </a:p>
        </p:txBody>
      </p:sp>
      <p:pic>
        <p:nvPicPr>
          <p:cNvPr id="7" name="Graphic 6">
            <a:extLst>
              <a:ext uri="{FF2B5EF4-FFF2-40B4-BE49-F238E27FC236}">
                <a16:creationId xmlns:a16="http://schemas.microsoft.com/office/drawing/2014/main" id="{83D12FA8-FA05-4875-87D6-76576BE413E3}"/>
              </a:ext>
            </a:extLst>
          </p:cNvPr>
          <p:cNvPicPr>
            <a:picLocks noChangeAspect="1"/>
          </p:cNvPicPr>
          <p:nvPr/>
        </p:nvPicPr>
        <p:blipFill rotWithShape="1">
          <a:blip r:embed="rId2"/>
          <a:srcRect l="605" r="40605" b="2"/>
          <a:stretch/>
        </p:blipFill>
        <p:spPr>
          <a:xfrm>
            <a:off x="8051799" y="1871133"/>
            <a:ext cx="3683001" cy="4504267"/>
          </a:xfrm>
          <a:prstGeom prst="rect">
            <a:avLst/>
          </a:prstGeom>
        </p:spPr>
      </p:pic>
    </p:spTree>
    <p:extLst>
      <p:ext uri="{BB962C8B-B14F-4D97-AF65-F5344CB8AC3E}">
        <p14:creationId xmlns:p14="http://schemas.microsoft.com/office/powerpoint/2010/main" val="299298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14310F2-3261-4221-8BE1-03BD4833D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 floor, indoor, scissors&#10;&#10;Description automatically generated">
            <a:extLst>
              <a:ext uri="{FF2B5EF4-FFF2-40B4-BE49-F238E27FC236}">
                <a16:creationId xmlns:a16="http://schemas.microsoft.com/office/drawing/2014/main" id="{B649A98C-3B47-D50B-E257-3DD51A8701A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857" r="9091" b="6234"/>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8A11065F-8617-40E7-AC2B-F98E48C99F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4" name="Rectangle 13">
              <a:extLst>
                <a:ext uri="{FF2B5EF4-FFF2-40B4-BE49-F238E27FC236}">
                  <a16:creationId xmlns:a16="http://schemas.microsoft.com/office/drawing/2014/main" id="{D58BA2E5-C873-4530-B394-51996F6E2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D8F77D0-1D04-4C5F-9CBB-0F8353D35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0FFDD02-D586-474F-B2FD-CC429198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05EF45E-E530-632D-0B8A-80C80823134C}"/>
              </a:ext>
            </a:extLst>
          </p:cNvPr>
          <p:cNvSpPr>
            <a:spLocks noGrp="1"/>
          </p:cNvSpPr>
          <p:nvPr>
            <p:ph type="title"/>
          </p:nvPr>
        </p:nvSpPr>
        <p:spPr>
          <a:xfrm>
            <a:off x="683580" y="1006956"/>
            <a:ext cx="7114219" cy="688679"/>
          </a:xfrm>
        </p:spPr>
        <p:txBody>
          <a:bodyPr anchor="ctr">
            <a:normAutofit/>
          </a:bodyPr>
          <a:lstStyle/>
          <a:p>
            <a:r>
              <a:rPr lang="en-US" dirty="0">
                <a:solidFill>
                  <a:srgbClr val="FFFFFF"/>
                </a:solidFill>
              </a:rPr>
              <a:t>Provide  your team with tools </a:t>
            </a:r>
          </a:p>
        </p:txBody>
      </p:sp>
      <p:sp>
        <p:nvSpPr>
          <p:cNvPr id="3" name="Content Placeholder 2">
            <a:extLst>
              <a:ext uri="{FF2B5EF4-FFF2-40B4-BE49-F238E27FC236}">
                <a16:creationId xmlns:a16="http://schemas.microsoft.com/office/drawing/2014/main" id="{2462F6C4-4AB8-AA33-110E-0721723320E9}"/>
              </a:ext>
            </a:extLst>
          </p:cNvPr>
          <p:cNvSpPr>
            <a:spLocks noGrp="1"/>
          </p:cNvSpPr>
          <p:nvPr>
            <p:ph idx="1"/>
          </p:nvPr>
        </p:nvSpPr>
        <p:spPr>
          <a:xfrm>
            <a:off x="581192" y="1562470"/>
            <a:ext cx="7216607" cy="4440397"/>
          </a:xfrm>
        </p:spPr>
        <p:txBody>
          <a:bodyPr>
            <a:normAutofit fontScale="77500" lnSpcReduction="20000"/>
          </a:bodyPr>
          <a:lstStyle/>
          <a:p>
            <a:pPr>
              <a:lnSpc>
                <a:spcPct val="90000"/>
              </a:lnSpc>
            </a:pPr>
            <a:endParaRPr lang="en-US" sz="1100" dirty="0">
              <a:solidFill>
                <a:srgbClr val="FFFFFF"/>
              </a:solidFill>
            </a:endParaRPr>
          </a:p>
          <a:p>
            <a:pPr>
              <a:lnSpc>
                <a:spcPct val="90000"/>
              </a:lnSpc>
            </a:pPr>
            <a:r>
              <a:rPr lang="en-US" sz="2200" dirty="0">
                <a:solidFill>
                  <a:srgbClr val="FFFFFF"/>
                </a:solidFill>
              </a:rPr>
              <a:t>Notebooks – backroom computers – identify the 50 best and cater to them:  potentially 80% of existing sales come from 20% of your customers – what are the 2 most important words in a marketer’s lexicon?</a:t>
            </a:r>
          </a:p>
          <a:p>
            <a:pPr>
              <a:lnSpc>
                <a:spcPct val="90000"/>
              </a:lnSpc>
            </a:pPr>
            <a:r>
              <a:rPr lang="en-US" sz="2200" dirty="0">
                <a:solidFill>
                  <a:srgbClr val="FFFFFF"/>
                </a:solidFill>
              </a:rPr>
              <a:t>Weekly meetings for wine education of staff </a:t>
            </a:r>
          </a:p>
          <a:p>
            <a:pPr>
              <a:lnSpc>
                <a:spcPct val="90000"/>
              </a:lnSpc>
            </a:pPr>
            <a:r>
              <a:rPr lang="en-US" sz="2200" dirty="0">
                <a:solidFill>
                  <a:srgbClr val="FFFFFF"/>
                </a:solidFill>
              </a:rPr>
              <a:t>Specific goal for each new hire and each meeting:  </a:t>
            </a:r>
            <a:r>
              <a:rPr lang="en-US" sz="2200" dirty="0">
                <a:solidFill>
                  <a:srgbClr val="002060"/>
                </a:solidFill>
                <a:hlinkClick r:id="rId4">
                  <a:extLst>
                    <a:ext uri="{A12FA001-AC4F-418D-AE19-62706E023703}">
                      <ahyp:hlinkClr xmlns:ahyp="http://schemas.microsoft.com/office/drawing/2018/hyperlinkcolor" val="tx"/>
                    </a:ext>
                  </a:extLst>
                </a:hlinkClick>
              </a:rPr>
              <a:t>www.Ohiowines.org</a:t>
            </a:r>
            <a:r>
              <a:rPr lang="en-US" sz="2200" dirty="0">
                <a:solidFill>
                  <a:srgbClr val="002060"/>
                </a:solidFill>
              </a:rPr>
              <a:t>: </a:t>
            </a:r>
            <a:r>
              <a:rPr lang="en-US" sz="2200" dirty="0">
                <a:solidFill>
                  <a:srgbClr val="FFFFFF"/>
                </a:solidFill>
              </a:rPr>
              <a:t> Wine 201 simple one pagers to ‘steal’</a:t>
            </a:r>
          </a:p>
          <a:p>
            <a:pPr>
              <a:lnSpc>
                <a:spcPct val="90000"/>
              </a:lnSpc>
            </a:pPr>
            <a:r>
              <a:rPr lang="en-US" sz="2200" dirty="0">
                <a:solidFill>
                  <a:srgbClr val="FFFFFF"/>
                </a:solidFill>
              </a:rPr>
              <a:t>Tips or TAMS certification – Sometimes Public Safety has a free program</a:t>
            </a:r>
          </a:p>
          <a:p>
            <a:pPr>
              <a:lnSpc>
                <a:spcPct val="90000"/>
              </a:lnSpc>
            </a:pPr>
            <a:r>
              <a:rPr lang="en-US" sz="2200" dirty="0">
                <a:solidFill>
                  <a:srgbClr val="FFFFFF"/>
                </a:solidFill>
              </a:rPr>
              <a:t>WSET</a:t>
            </a:r>
          </a:p>
          <a:p>
            <a:pPr>
              <a:lnSpc>
                <a:spcPct val="90000"/>
              </a:lnSpc>
            </a:pPr>
            <a:r>
              <a:rPr lang="en-US" sz="2200" dirty="0">
                <a:solidFill>
                  <a:srgbClr val="FFFFFF"/>
                </a:solidFill>
              </a:rPr>
              <a:t>Library – suggestions</a:t>
            </a:r>
          </a:p>
          <a:p>
            <a:pPr lvl="1">
              <a:lnSpc>
                <a:spcPct val="90000"/>
              </a:lnSpc>
            </a:pPr>
            <a:r>
              <a:rPr lang="en-US" sz="2200" dirty="0">
                <a:solidFill>
                  <a:srgbClr val="FFFFFF"/>
                </a:solidFill>
              </a:rPr>
              <a:t>Old Wine Business Mags, Wine Enthusiast, Spectator, Wine and Food….multiple issues</a:t>
            </a:r>
          </a:p>
          <a:p>
            <a:pPr lvl="1">
              <a:lnSpc>
                <a:spcPct val="90000"/>
              </a:lnSpc>
            </a:pPr>
            <a:r>
              <a:rPr lang="en-US" sz="2200" dirty="0" err="1">
                <a:solidFill>
                  <a:srgbClr val="FFFFFF"/>
                </a:solidFill>
              </a:rPr>
              <a:t>Zraly</a:t>
            </a:r>
            <a:r>
              <a:rPr lang="en-US" sz="2200" dirty="0">
                <a:solidFill>
                  <a:srgbClr val="FFFFFF"/>
                </a:solidFill>
              </a:rPr>
              <a:t>:  </a:t>
            </a:r>
            <a:r>
              <a:rPr lang="en-US" sz="2200" u="sng" dirty="0">
                <a:solidFill>
                  <a:srgbClr val="FFFFFF"/>
                </a:solidFill>
              </a:rPr>
              <a:t>Windows on the World Wine Course</a:t>
            </a:r>
          </a:p>
          <a:p>
            <a:pPr lvl="1">
              <a:lnSpc>
                <a:spcPct val="90000"/>
              </a:lnSpc>
            </a:pPr>
            <a:r>
              <a:rPr lang="en-US" sz="2200" u="sng" dirty="0">
                <a:solidFill>
                  <a:srgbClr val="FFFFFF"/>
                </a:solidFill>
              </a:rPr>
              <a:t>Wine Folly – also Marnie Old’s books</a:t>
            </a:r>
          </a:p>
          <a:p>
            <a:pPr lvl="1">
              <a:lnSpc>
                <a:spcPct val="90000"/>
              </a:lnSpc>
            </a:pPr>
            <a:r>
              <a:rPr lang="en-US" sz="2200" dirty="0">
                <a:solidFill>
                  <a:srgbClr val="FFFFFF"/>
                </a:solidFill>
              </a:rPr>
              <a:t>Law:  </a:t>
            </a:r>
            <a:r>
              <a:rPr lang="en-US" sz="2200" u="sng" dirty="0">
                <a:solidFill>
                  <a:srgbClr val="FFFFFF"/>
                </a:solidFill>
              </a:rPr>
              <a:t>Backyard Vintner</a:t>
            </a:r>
            <a:endParaRPr lang="en-US" sz="2200" dirty="0">
              <a:solidFill>
                <a:srgbClr val="FFFFFF"/>
              </a:solidFill>
            </a:endParaRPr>
          </a:p>
          <a:p>
            <a:pPr>
              <a:lnSpc>
                <a:spcPct val="90000"/>
              </a:lnSpc>
            </a:pPr>
            <a:endParaRPr lang="en-US" sz="1100" dirty="0">
              <a:solidFill>
                <a:srgbClr val="FFFFFF"/>
              </a:solidFill>
            </a:endParaRPr>
          </a:p>
          <a:p>
            <a:pPr>
              <a:lnSpc>
                <a:spcPct val="90000"/>
              </a:lnSpc>
            </a:pPr>
            <a:endParaRPr lang="en-US" sz="1100" dirty="0">
              <a:solidFill>
                <a:srgbClr val="FFFFFF"/>
              </a:solidFill>
            </a:endParaRPr>
          </a:p>
        </p:txBody>
      </p:sp>
    </p:spTree>
    <p:extLst>
      <p:ext uri="{BB962C8B-B14F-4D97-AF65-F5344CB8AC3E}">
        <p14:creationId xmlns:p14="http://schemas.microsoft.com/office/powerpoint/2010/main" val="382019397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5393D23D-1A2A-10F5-93EB-6202BF4981B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useBgFill="1">
        <p:nvSpPr>
          <p:cNvPr id="21" name="Rectangle 13">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22" name="Rectangle 15">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90230"/>
            <a:ext cx="11303626" cy="2020536"/>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E07384C-7D35-E84A-31E5-B61441ABEA94}"/>
              </a:ext>
            </a:extLst>
          </p:cNvPr>
          <p:cNvSpPr>
            <a:spLocks noGrp="1"/>
          </p:cNvSpPr>
          <p:nvPr>
            <p:ph type="title"/>
          </p:nvPr>
        </p:nvSpPr>
        <p:spPr>
          <a:xfrm>
            <a:off x="679600" y="4613395"/>
            <a:ext cx="3353432" cy="1336485"/>
          </a:xfrm>
        </p:spPr>
        <p:txBody>
          <a:bodyPr anchor="ctr">
            <a:normAutofit/>
          </a:bodyPr>
          <a:lstStyle/>
          <a:p>
            <a:pPr>
              <a:lnSpc>
                <a:spcPct val="90000"/>
              </a:lnSpc>
            </a:pPr>
            <a:r>
              <a:rPr lang="en-US" sz="2200">
                <a:solidFill>
                  <a:schemeClr val="tx2"/>
                </a:solidFill>
              </a:rPr>
              <a:t>Once you have  a loyal customer base and a trained, competent staff </a:t>
            </a:r>
          </a:p>
        </p:txBody>
      </p:sp>
      <p:sp>
        <p:nvSpPr>
          <p:cNvPr id="3" name="Content Placeholder 2">
            <a:extLst>
              <a:ext uri="{FF2B5EF4-FFF2-40B4-BE49-F238E27FC236}">
                <a16:creationId xmlns:a16="http://schemas.microsoft.com/office/drawing/2014/main" id="{0BD669E4-3713-A268-B256-BB5C62734AB8}"/>
              </a:ext>
            </a:extLst>
          </p:cNvPr>
          <p:cNvSpPr>
            <a:spLocks noGrp="1"/>
          </p:cNvSpPr>
          <p:nvPr>
            <p:ph idx="1"/>
          </p:nvPr>
        </p:nvSpPr>
        <p:spPr>
          <a:xfrm>
            <a:off x="4271491" y="4398264"/>
            <a:ext cx="7240909" cy="2012502"/>
          </a:xfrm>
        </p:spPr>
        <p:txBody>
          <a:bodyPr>
            <a:noAutofit/>
          </a:bodyPr>
          <a:lstStyle/>
          <a:p>
            <a:pPr>
              <a:lnSpc>
                <a:spcPct val="90000"/>
              </a:lnSpc>
              <a:buClr>
                <a:srgbClr val="63F7DA"/>
              </a:buClr>
            </a:pPr>
            <a:r>
              <a:rPr lang="en-US" dirty="0"/>
              <a:t>Maintain your core customers --- Grow your sales in 2 ways</a:t>
            </a:r>
          </a:p>
          <a:p>
            <a:pPr lvl="1">
              <a:lnSpc>
                <a:spcPct val="90000"/>
              </a:lnSpc>
              <a:buClr>
                <a:srgbClr val="63F7DA"/>
              </a:buClr>
            </a:pPr>
            <a:r>
              <a:rPr lang="en-US" sz="1800" dirty="0"/>
              <a:t>Building and expanding your casual customers</a:t>
            </a:r>
          </a:p>
          <a:p>
            <a:pPr lvl="1">
              <a:lnSpc>
                <a:spcPct val="90000"/>
              </a:lnSpc>
              <a:buClr>
                <a:srgbClr val="63F7DA"/>
              </a:buClr>
            </a:pPr>
            <a:r>
              <a:rPr lang="en-US" sz="1800" dirty="0"/>
              <a:t>Up-selling – thoughtfully and gently – understanding they are doing this FOR the customer, not TO the customer  </a:t>
            </a:r>
          </a:p>
        </p:txBody>
      </p:sp>
    </p:spTree>
    <p:extLst>
      <p:ext uri="{BB962C8B-B14F-4D97-AF65-F5344CB8AC3E}">
        <p14:creationId xmlns:p14="http://schemas.microsoft.com/office/powerpoint/2010/main" val="237133279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1241</TotalTime>
  <Words>2197</Words>
  <Application>Microsoft Office PowerPoint</Application>
  <PresentationFormat>Widescreen</PresentationFormat>
  <Paragraphs>229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Gill Sans MT</vt:lpstr>
      <vt:lpstr>Times New Roman</vt:lpstr>
      <vt:lpstr>Wingdings 2</vt:lpstr>
      <vt:lpstr>Dividend</vt:lpstr>
      <vt:lpstr>Staff training:   Danny meyer:  Enlightened hospitality  </vt:lpstr>
      <vt:lpstr>Enlightened hospitality</vt:lpstr>
      <vt:lpstr>There are lots of wines AND WINERIES – OUR EXPERIENCE IN WOODINVILLE --- EYE OPENING EVEN FOR US – Tannenbaum example at ohio wineries</vt:lpstr>
      <vt:lpstr>Defining sales/hiring for sales </vt:lpstr>
      <vt:lpstr>Some general hiring and retention ideas, especially in A TIGHT MARKET</vt:lpstr>
      <vt:lpstr>Hiring for wine education</vt:lpstr>
      <vt:lpstr>STAFF TRAINING – Educating about wine</vt:lpstr>
      <vt:lpstr>Provide  your team with tools </vt:lpstr>
      <vt:lpstr>Once you have  a loyal customer base and a trained, competent staff </vt:lpstr>
      <vt:lpstr>But the largest potential growth comes from casual buyers:   Larry Lockshin, University of South Australia,  Ehrened-Bass institute research  </vt:lpstr>
      <vt:lpstr>Building those casual customers </vt:lpstr>
      <vt:lpstr>For sales focus of staff:  Sterling [Kay, Jerod, Zales] program and some of our realities </vt:lpstr>
      <vt:lpstr>Once they are good and comfortable, Staff member’s turn</vt:lpstr>
      <vt:lpstr>After the assessment</vt:lpstr>
      <vt:lpstr>Formula ‘proof’</vt:lpstr>
      <vt:lpstr>Important elements </vt:lpstr>
      <vt:lpstr>Pitfalls</vt:lpstr>
      <vt:lpstr>Hiring and providing great Customer service </vt:lpstr>
      <vt:lpstr>Starbucks Elements </vt:lpstr>
      <vt:lpstr>Starbucks – element 1</vt:lpstr>
      <vt:lpstr>Element 2 – everything matters</vt:lpstr>
      <vt:lpstr>Starbucks – Element 3  surprise and delight</vt:lpstr>
      <vt:lpstr>Discussion on  how to surprise and delight</vt:lpstr>
      <vt:lpstr>Another great read</vt:lpstr>
      <vt:lpstr>Staff evaluations – internal and external</vt:lpstr>
      <vt:lpstr>Secret shopper – if you use one,  it can help in staff management too – 50 Questions - Ask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training:   Danny meyer:  Enlightened hospitality</dc:title>
  <dc:creator>Donniella Winchell</dc:creator>
  <cp:lastModifiedBy>Donniella</cp:lastModifiedBy>
  <cp:revision>32</cp:revision>
  <dcterms:created xsi:type="dcterms:W3CDTF">2020-02-08T21:01:15Z</dcterms:created>
  <dcterms:modified xsi:type="dcterms:W3CDTF">2023-01-02T13:46:10Z</dcterms:modified>
</cp:coreProperties>
</file>