
<file path=[Content_Types].xml><?xml version="1.0" encoding="utf-8"?>
<Types xmlns="http://schemas.openxmlformats.org/package/2006/content-types">
  <Default Extension="1" ContentType="image/jpeg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38"/>
  </p:notesMasterIdLst>
  <p:handoutMasterIdLst>
    <p:handoutMasterId r:id="rId39"/>
  </p:handout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1" r:id="rId19"/>
    <p:sldId id="272" r:id="rId20"/>
    <p:sldId id="274" r:id="rId21"/>
    <p:sldId id="273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5" r:id="rId30"/>
    <p:sldId id="286" r:id="rId31"/>
    <p:sldId id="287" r:id="rId32"/>
    <p:sldId id="288" r:id="rId33"/>
    <p:sldId id="282" r:id="rId34"/>
    <p:sldId id="283" r:id="rId35"/>
    <p:sldId id="289" r:id="rId36"/>
    <p:sldId id="284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52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725" autoAdjust="0"/>
  </p:normalViewPr>
  <p:slideViewPr>
    <p:cSldViewPr snapToGrid="0">
      <p:cViewPr varScale="1">
        <p:scale>
          <a:sx n="77" d="100"/>
          <a:sy n="77" d="100"/>
        </p:scale>
        <p:origin x="86" y="542"/>
      </p:cViewPr>
      <p:guideLst>
        <p:guide orient="horz" pos="1752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60" d="100"/>
          <a:sy n="60" d="100"/>
        </p:scale>
        <p:origin x="3187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B440F78-2C9E-4C7F-818C-B40BB19D3AB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D3FB98-80B9-4155-809A-82659D34A01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18EB1-FF96-47AA-9A30-F1BFF2FFD1F7}" type="datetimeFigureOut">
              <a:rPr lang="en-US" smtClean="0"/>
              <a:t>01/17/23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DEF847-3492-4888-9C23-1504238536B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E48C54-2332-4748-9C65-6A27E550C1F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F75FB2-D12E-4669-8522-D3E2C7E6DC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9918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E4A361-7934-4769-9B16-8A939698742C}" type="datetimeFigureOut">
              <a:rPr lang="en-US" smtClean="0"/>
              <a:t>01/17/23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18E0B9-48E4-499D-93B2-B07D00395B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043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D3492AC-2023-4442-AF40-53B11C2EF8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724" y="457200"/>
            <a:ext cx="11274552" cy="594360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45966" y="1008063"/>
            <a:ext cx="5120640" cy="2054388"/>
          </a:xfrm>
        </p:spPr>
        <p:txBody>
          <a:bodyPr anchor="b">
            <a:normAutofit/>
          </a:bodyPr>
          <a:lstStyle>
            <a:lvl1pPr algn="r">
              <a:defRPr sz="5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D32955-BB06-40DE-A14A-2170FD41AD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98970" y="3105163"/>
            <a:ext cx="3167636" cy="647673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D64503-659B-472D-ABF8-01D077EB0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209C12-0CED-4CD5-B463-885A793CC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8F03DA-3AA9-44AC-8E2B-D53B8EBEA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583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6B45A-9FA0-4D2A-8BEF-4709BD5C1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06C6CB5-A7CF-4AA0-8E61-3C46EFA04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524" y="4572000"/>
            <a:ext cx="12188952" cy="2286000"/>
          </a:xfrm>
          <a:solidFill>
            <a:schemeClr val="accent6"/>
          </a:solidFill>
        </p:spPr>
        <p:txBody>
          <a:bodyPr anchor="b"/>
          <a:lstStyle>
            <a:lvl1pPr marL="0" indent="0">
              <a:buNone/>
              <a:defRPr/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305" y="1696389"/>
            <a:ext cx="3210331" cy="3647605"/>
          </a:xfrm>
          <a:solidFill>
            <a:schemeClr val="bg1"/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lIns="91440" tIns="457200">
            <a:noAutofit/>
          </a:bodyPr>
          <a:lstStyle>
            <a:lvl1pPr marL="0" indent="0" algn="ctr">
              <a:buNone/>
              <a:defRPr sz="3200" b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5593" y="2750695"/>
            <a:ext cx="2743200" cy="2465883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5F3F79F-C68B-4A8C-B9F0-4BF82DCC6D5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16628" y="1696389"/>
            <a:ext cx="3209544" cy="3648456"/>
          </a:xfrm>
          <a:solidFill>
            <a:schemeClr val="bg1"/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tIns="457200">
            <a:noAutofit/>
          </a:bodyPr>
          <a:lstStyle>
            <a:lvl1pPr marL="0" indent="0" algn="ctr">
              <a:buNone/>
              <a:defRPr sz="3200" b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7E2099CC-3C3F-4C3B-825F-C69EBE0F0D1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65548" y="2750695"/>
            <a:ext cx="2743200" cy="2465883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Pitch deck title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D904408A-D9CD-40EC-A60A-5AFD4501F7B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48764" y="1696389"/>
            <a:ext cx="3209544" cy="3648456"/>
          </a:xfrm>
          <a:solidFill>
            <a:schemeClr val="bg1"/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tIns="457200">
            <a:noAutofit/>
          </a:bodyPr>
          <a:lstStyle>
            <a:lvl1pPr marL="0" indent="0" algn="ctr">
              <a:buNone/>
              <a:defRPr sz="3200" b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F6FD60C1-21C4-4DFB-A5A9-717DE2A98BA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377130" y="2750695"/>
            <a:ext cx="2743200" cy="2465883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585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3A5BA28D-2313-499F-93AB-7C86B030570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466593" y="2207455"/>
            <a:ext cx="1351811" cy="10972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anchor="ctr" anchorCtr="1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98516B14-EF29-444F-82DA-19F5011C7DD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466592" y="3559605"/>
            <a:ext cx="1353313" cy="10972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anchor="ctr" anchorCtr="1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2</a:t>
            </a:r>
            <a:endParaRPr lang="en-ZA" dirty="0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BFDD67D8-D69E-405B-825C-A9AF88C1A80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466592" y="4905756"/>
            <a:ext cx="1353314" cy="10972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anchor="ctr" anchorCtr="1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3</a:t>
            </a:r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3354A33-C884-44F0-A320-DF2EBA500D10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1371600" y="2202883"/>
            <a:ext cx="1106424" cy="1106424"/>
          </a:xfrm>
          <a:solidFill>
            <a:schemeClr val="accent6"/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8">
            <a:extLst>
              <a:ext uri="{FF2B5EF4-FFF2-40B4-BE49-F238E27FC236}">
                <a16:creationId xmlns:a16="http://schemas.microsoft.com/office/drawing/2014/main" id="{7AF29B8F-D39A-4F3A-909A-9D298FB7224E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1371600" y="3555033"/>
            <a:ext cx="1106424" cy="1106424"/>
          </a:xfrm>
          <a:solidFill>
            <a:schemeClr val="accent6"/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8">
            <a:extLst>
              <a:ext uri="{FF2B5EF4-FFF2-40B4-BE49-F238E27FC236}">
                <a16:creationId xmlns:a16="http://schemas.microsoft.com/office/drawing/2014/main" id="{83A1C8AA-5F7D-4C12-9724-97F4B72D8A78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371600" y="4901184"/>
            <a:ext cx="1106424" cy="1106424"/>
          </a:xfrm>
          <a:solidFill>
            <a:schemeClr val="accent6"/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19BE8230-B656-44E2-9319-E1464125040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813048" y="2207455"/>
            <a:ext cx="3657600" cy="109728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tx1"/>
                </a:solidFill>
              </a:defRPr>
            </a:lvl1pPr>
          </a:lstStyle>
          <a:p>
            <a:pPr marL="266700" lvl="0" indent="-266700" algn="ctr"/>
            <a:r>
              <a:rPr lang="en-ZA" dirty="0"/>
              <a:t>Section Header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4ADD189D-5EFF-456A-9AEB-E8DB3452742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813048" y="3559605"/>
            <a:ext cx="3657600" cy="109728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tx1"/>
                </a:solidFill>
              </a:defRPr>
            </a:lvl1pPr>
          </a:lstStyle>
          <a:p>
            <a:pPr marL="266700" lvl="0" indent="-266700" algn="ctr"/>
            <a:r>
              <a:rPr lang="en-ZA" dirty="0"/>
              <a:t>Section Header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53862BA6-E42C-4C58-871B-8705122D668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813048" y="4905756"/>
            <a:ext cx="3657600" cy="109728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tx1"/>
                </a:solidFill>
              </a:defRPr>
            </a:lvl1pPr>
          </a:lstStyle>
          <a:p>
            <a:pPr marL="266700" lvl="0" indent="-266700" algn="ctr"/>
            <a:r>
              <a:rPr lang="en-ZA" dirty="0"/>
              <a:t>Section Header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B1F9D630-F36F-43B5-B6A8-62245E084CA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470648" y="2207455"/>
            <a:ext cx="3657600" cy="1097280"/>
          </a:xfrm>
          <a:solidFill>
            <a:schemeClr val="accent3">
              <a:alpha val="50000"/>
            </a:schemeClr>
          </a:solidFill>
          <a:ln>
            <a:solidFill>
              <a:schemeClr val="accent3">
                <a:alpha val="50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dirty="0"/>
              <a:t>Section Description</a:t>
            </a:r>
            <a:endParaRPr lang="en-ZA" dirty="0"/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C670C5D6-AD2E-415C-BAFE-A8239C15159E}"/>
              </a:ext>
            </a:extLst>
          </p:cNvPr>
          <p:cNvSpPr>
            <a:spLocks noGrp="1"/>
          </p:cNvSpPr>
          <p:nvPr>
            <p:ph sz="half" idx="38" hasCustomPrompt="1"/>
          </p:nvPr>
        </p:nvSpPr>
        <p:spPr>
          <a:xfrm>
            <a:off x="7470648" y="3559605"/>
            <a:ext cx="3657600" cy="1097280"/>
          </a:xfrm>
          <a:solidFill>
            <a:schemeClr val="accent3">
              <a:alpha val="50000"/>
            </a:schemeClr>
          </a:solidFill>
          <a:ln>
            <a:solidFill>
              <a:schemeClr val="accent3">
                <a:alpha val="50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dirty="0"/>
              <a:t>Section Description</a:t>
            </a:r>
            <a:endParaRPr lang="en-ZA" dirty="0"/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26DDBF97-B5FA-415C-9E0D-A4A556C40805}"/>
              </a:ext>
            </a:extLst>
          </p:cNvPr>
          <p:cNvSpPr>
            <a:spLocks noGrp="1"/>
          </p:cNvSpPr>
          <p:nvPr>
            <p:ph sz="half" idx="41" hasCustomPrompt="1"/>
          </p:nvPr>
        </p:nvSpPr>
        <p:spPr>
          <a:xfrm>
            <a:off x="7470648" y="4905756"/>
            <a:ext cx="3657600" cy="1097280"/>
          </a:xfrm>
          <a:solidFill>
            <a:schemeClr val="accent3">
              <a:alpha val="50000"/>
            </a:schemeClr>
          </a:solidFill>
          <a:ln>
            <a:solidFill>
              <a:schemeClr val="accent3">
                <a:alpha val="50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dirty="0"/>
              <a:t>Section Description</a:t>
            </a:r>
            <a:endParaRPr lang="en-ZA" dirty="0"/>
          </a:p>
        </p:txBody>
      </p:sp>
      <p:sp>
        <p:nvSpPr>
          <p:cNvPr id="17" name="Date Placeholder 1">
            <a:extLst>
              <a:ext uri="{FF2B5EF4-FFF2-40B4-BE49-F238E27FC236}">
                <a16:creationId xmlns:a16="http://schemas.microsoft.com/office/drawing/2014/main" id="{8408DD66-4FD2-41B2-AD2E-24ADA0398198}"/>
              </a:ext>
            </a:extLst>
          </p:cNvPr>
          <p:cNvSpPr>
            <a:spLocks noGrp="1"/>
          </p:cNvSpPr>
          <p:nvPr>
            <p:ph type="dt" sz="half" idx="43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ZA" dirty="0"/>
              <a:t>Pitch deck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21540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r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CD52AD9-4495-432B-B01C-26AAF0EAA8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92992" y="2232908"/>
            <a:ext cx="2194560" cy="274320"/>
          </a:xfrm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QUADRANT TITLE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AF9EB7E7-72B3-4FD3-B153-815A53CB1B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8728" y="3494402"/>
            <a:ext cx="2194560" cy="274320"/>
          </a:xfrm>
        </p:spPr>
        <p:txBody>
          <a:bodyPr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QUADRANT TITLE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39AE34A-A4BE-43AA-9A69-9A18D5FC53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10732" y="3494402"/>
            <a:ext cx="2194560" cy="274320"/>
          </a:xfrm>
        </p:spPr>
        <p:txBody>
          <a:bodyPr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QUADRANT 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23E8F54F-C5BD-4FE6-BB69-FEC69BC0FD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92992" y="5287722"/>
            <a:ext cx="2194560" cy="274320"/>
          </a:xfrm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QUADRANT TITLE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7F7357E-EB66-4B24-BD83-CDF02BFEB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67923" y="2586939"/>
            <a:ext cx="10677317" cy="2637195"/>
            <a:chOff x="767923" y="2586939"/>
            <a:chExt cx="10677317" cy="2637195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5CC96AF-1ECA-45C5-A903-6341850289F9}"/>
                </a:ext>
              </a:extLst>
            </p:cNvPr>
            <p:cNvSpPr/>
            <p:nvPr userDrawn="1"/>
          </p:nvSpPr>
          <p:spPr>
            <a:xfrm>
              <a:off x="6098501" y="2586991"/>
              <a:ext cx="46095" cy="1231565"/>
            </a:xfrm>
            <a:custGeom>
              <a:avLst/>
              <a:gdLst>
                <a:gd name="connsiteX0" fmla="*/ 375 w 46095"/>
                <a:gd name="connsiteY0" fmla="*/ 0 h 1231565"/>
                <a:gd name="connsiteX1" fmla="*/ 46095 w 46095"/>
                <a:gd name="connsiteY1" fmla="*/ 114776 h 1231565"/>
                <a:gd name="connsiteX2" fmla="*/ 46095 w 46095"/>
                <a:gd name="connsiteY2" fmla="*/ 1231565 h 1231565"/>
                <a:gd name="connsiteX3" fmla="*/ 0 w 46095"/>
                <a:gd name="connsiteY3" fmla="*/ 1231565 h 1231565"/>
                <a:gd name="connsiteX4" fmla="*/ 0 w 46095"/>
                <a:gd name="connsiteY4" fmla="*/ 942 h 1231565"/>
                <a:gd name="connsiteX5" fmla="*/ 375 w 46095"/>
                <a:gd name="connsiteY5" fmla="*/ 0 h 1231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095" h="1231565">
                  <a:moveTo>
                    <a:pt x="375" y="0"/>
                  </a:moveTo>
                  <a:lnTo>
                    <a:pt x="46095" y="114776"/>
                  </a:lnTo>
                  <a:lnTo>
                    <a:pt x="46095" y="1231565"/>
                  </a:lnTo>
                  <a:lnTo>
                    <a:pt x="0" y="1231565"/>
                  </a:lnTo>
                  <a:lnTo>
                    <a:pt x="0" y="942"/>
                  </a:lnTo>
                  <a:lnTo>
                    <a:pt x="37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7574821-21A4-483A-9824-B9CB9EC4B770}"/>
                </a:ext>
              </a:extLst>
            </p:cNvPr>
            <p:cNvSpPr/>
            <p:nvPr userDrawn="1"/>
          </p:nvSpPr>
          <p:spPr>
            <a:xfrm>
              <a:off x="6053156" y="3818555"/>
              <a:ext cx="45345" cy="97190"/>
            </a:xfrm>
            <a:custGeom>
              <a:avLst/>
              <a:gdLst>
                <a:gd name="connsiteX0" fmla="*/ 0 w 45345"/>
                <a:gd name="connsiteY0" fmla="*/ 0 h 97190"/>
                <a:gd name="connsiteX1" fmla="*/ 45345 w 45345"/>
                <a:gd name="connsiteY1" fmla="*/ 0 h 97190"/>
                <a:gd name="connsiteX2" fmla="*/ 45345 w 45345"/>
                <a:gd name="connsiteY2" fmla="*/ 97190 h 97190"/>
                <a:gd name="connsiteX3" fmla="*/ 0 w 45345"/>
                <a:gd name="connsiteY3" fmla="*/ 97190 h 97190"/>
                <a:gd name="connsiteX4" fmla="*/ 0 w 45345"/>
                <a:gd name="connsiteY4" fmla="*/ 0 h 97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45" h="97190">
                  <a:moveTo>
                    <a:pt x="0" y="0"/>
                  </a:moveTo>
                  <a:lnTo>
                    <a:pt x="45345" y="0"/>
                  </a:lnTo>
                  <a:lnTo>
                    <a:pt x="45345" y="97190"/>
                  </a:lnTo>
                  <a:lnTo>
                    <a:pt x="0" y="971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8C191E1-94CD-4DEF-9125-7E667370926A}"/>
                </a:ext>
              </a:extLst>
            </p:cNvPr>
            <p:cNvSpPr/>
            <p:nvPr userDrawn="1"/>
          </p:nvSpPr>
          <p:spPr>
            <a:xfrm>
              <a:off x="6098500" y="2586939"/>
              <a:ext cx="111238" cy="1231616"/>
            </a:xfrm>
            <a:custGeom>
              <a:avLst/>
              <a:gdLst>
                <a:gd name="connsiteX0" fmla="*/ 0 w 111238"/>
                <a:gd name="connsiteY0" fmla="*/ 0 h 1231616"/>
                <a:gd name="connsiteX1" fmla="*/ 111238 w 111238"/>
                <a:gd name="connsiteY1" fmla="*/ 0 h 1231616"/>
                <a:gd name="connsiteX2" fmla="*/ 111238 w 111238"/>
                <a:gd name="connsiteY2" fmla="*/ 1231616 h 1231616"/>
                <a:gd name="connsiteX3" fmla="*/ 46095 w 111238"/>
                <a:gd name="connsiteY3" fmla="*/ 1231616 h 1231616"/>
                <a:gd name="connsiteX4" fmla="*/ 46095 w 111238"/>
                <a:gd name="connsiteY4" fmla="*/ 114827 h 1231616"/>
                <a:gd name="connsiteX5" fmla="*/ 375 w 111238"/>
                <a:gd name="connsiteY5" fmla="*/ 51 h 1231616"/>
                <a:gd name="connsiteX6" fmla="*/ 0 w 111238"/>
                <a:gd name="connsiteY6" fmla="*/ 993 h 1231616"/>
                <a:gd name="connsiteX7" fmla="*/ 0 w 111238"/>
                <a:gd name="connsiteY7" fmla="*/ 0 h 1231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1238" h="1231616">
                  <a:moveTo>
                    <a:pt x="0" y="0"/>
                  </a:moveTo>
                  <a:lnTo>
                    <a:pt x="111238" y="0"/>
                  </a:lnTo>
                  <a:lnTo>
                    <a:pt x="111238" y="1231616"/>
                  </a:lnTo>
                  <a:lnTo>
                    <a:pt x="46095" y="1231616"/>
                  </a:lnTo>
                  <a:lnTo>
                    <a:pt x="46095" y="114827"/>
                  </a:lnTo>
                  <a:lnTo>
                    <a:pt x="375" y="51"/>
                  </a:lnTo>
                  <a:lnTo>
                    <a:pt x="0" y="9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E6DEF02-ADC5-487F-AA38-28AE410EBEB1}"/>
                </a:ext>
              </a:extLst>
            </p:cNvPr>
            <p:cNvSpPr/>
            <p:nvPr userDrawn="1"/>
          </p:nvSpPr>
          <p:spPr>
            <a:xfrm>
              <a:off x="6053156" y="2587933"/>
              <a:ext cx="36576" cy="126204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F5BD053-8127-4207-8BB6-88934D1FE4A5}"/>
                </a:ext>
              </a:extLst>
            </p:cNvPr>
            <p:cNvSpPr/>
            <p:nvPr userDrawn="1"/>
          </p:nvSpPr>
          <p:spPr>
            <a:xfrm>
              <a:off x="767923" y="3818556"/>
              <a:ext cx="5349240" cy="3657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6CFD50B-0B31-48EB-8D44-673C8CEC29B7}"/>
                </a:ext>
              </a:extLst>
            </p:cNvPr>
            <p:cNvSpPr/>
            <p:nvPr userDrawn="1"/>
          </p:nvSpPr>
          <p:spPr>
            <a:xfrm>
              <a:off x="6117163" y="3818554"/>
              <a:ext cx="5328077" cy="3657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C715010-62CF-4E58-992F-47427FCB0C02}"/>
                </a:ext>
              </a:extLst>
            </p:cNvPr>
            <p:cNvSpPr/>
            <p:nvPr userDrawn="1"/>
          </p:nvSpPr>
          <p:spPr>
            <a:xfrm>
              <a:off x="6053155" y="3852534"/>
              <a:ext cx="36576" cy="13716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7" name="Date Placeholder 1">
            <a:extLst>
              <a:ext uri="{FF2B5EF4-FFF2-40B4-BE49-F238E27FC236}">
                <a16:creationId xmlns:a16="http://schemas.microsoft.com/office/drawing/2014/main" id="{17311117-A0EF-438B-BF68-75DF09D85045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ZA" dirty="0"/>
              <a:t>Pitch deck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278033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wth strate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6B45A-9FA0-4D2A-8BEF-4709BD5C1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59924"/>
          </a:xfrm>
        </p:spPr>
        <p:txBody>
          <a:bodyPr bIns="91440" anchor="b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FDD847D-284F-43B9-91A9-0A2AE4977E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426525"/>
            <a:ext cx="10515600" cy="457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7280" y="2458260"/>
            <a:ext cx="3200400" cy="731520"/>
          </a:xfrm>
          <a:solidFill>
            <a:schemeClr val="accent2"/>
          </a:solidFill>
        </p:spPr>
        <p:txBody>
          <a:bodyPr anchor="ctr" anchorCtr="1"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5593" y="3191256"/>
            <a:ext cx="3200400" cy="2465883"/>
          </a:xfrm>
          <a:noFill/>
          <a:ln>
            <a:solidFill>
              <a:schemeClr val="accent2"/>
            </a:solidFill>
          </a:ln>
        </p:spPr>
        <p:txBody>
          <a:bodyPr lIns="182880" tIns="91440" rIns="182880" anchor="t" anchorCtr="1">
            <a:normAutofit/>
          </a:bodyPr>
          <a:lstStyle>
            <a:lvl1pPr marL="0" indent="0" algn="ctr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5F3F79F-C68B-4A8C-B9F0-4BF82DCC6D5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25274" y="2458260"/>
            <a:ext cx="3200400" cy="731520"/>
          </a:xfrm>
          <a:solidFill>
            <a:schemeClr val="accent2"/>
          </a:solidFill>
        </p:spPr>
        <p:txBody>
          <a:bodyPr anchor="ctr" anchorCtr="1"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7E2099CC-3C3F-4C3B-825F-C69EBE0F0D1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26864" y="3191256"/>
            <a:ext cx="3200400" cy="2465883"/>
          </a:xfrm>
          <a:noFill/>
          <a:ln>
            <a:solidFill>
              <a:schemeClr val="accent2"/>
            </a:solidFill>
          </a:ln>
        </p:spPr>
        <p:txBody>
          <a:bodyPr lIns="182880" tIns="182880" rIns="182880" anchor="t" anchorCtr="1">
            <a:normAutofit/>
          </a:bodyPr>
          <a:lstStyle>
            <a:lvl1pPr marL="0" indent="0" algn="ctr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D904408A-D9CD-40EC-A60A-5AFD4501F7B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53269" y="2458260"/>
            <a:ext cx="3200400" cy="731520"/>
          </a:xfrm>
          <a:solidFill>
            <a:schemeClr val="accent2"/>
          </a:solidFill>
        </p:spPr>
        <p:txBody>
          <a:bodyPr anchor="ctr" anchorCtr="1"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F6FD60C1-21C4-4DFB-A5A9-717DE2A98BA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156448" y="3191256"/>
            <a:ext cx="3200400" cy="2465883"/>
          </a:xfrm>
          <a:noFill/>
          <a:ln>
            <a:solidFill>
              <a:schemeClr val="accent2"/>
            </a:solidFill>
          </a:ln>
        </p:spPr>
        <p:txBody>
          <a:bodyPr lIns="182880" tIns="182880" rIns="182880" anchor="t" anchorCtr="1">
            <a:normAutofit/>
          </a:bodyPr>
          <a:lstStyle>
            <a:lvl1pPr marL="0" indent="0" algn="ctr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8638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E034D-C1DD-48C0-BB6B-FDC6F8EBA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DD8E1C1-2F29-4EF8-B7B9-75E2DC5049C7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31850" y="1426525"/>
            <a:ext cx="10515600" cy="457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7FFB71-D3BF-4723-8C5E-44AD8F0E9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6438" y="2071688"/>
            <a:ext cx="5029200" cy="45720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1BC8B9-8F2B-4131-A090-0ACBEEE80B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6438" y="2641555"/>
            <a:ext cx="50292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67475" y="2071688"/>
            <a:ext cx="5029200" cy="45720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96ED23-22F0-421E-849C-630BEABF8B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67475" y="2641555"/>
            <a:ext cx="50292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6302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64" name="Text Placeholder 3">
            <a:extLst>
              <a:ext uri="{FF2B5EF4-FFF2-40B4-BE49-F238E27FC236}">
                <a16:creationId xmlns:a16="http://schemas.microsoft.com/office/drawing/2014/main" id="{A8B6EDEE-DE90-436D-BFA9-9709BE86FD0A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2258568" y="2304288"/>
            <a:ext cx="1554480" cy="561975"/>
          </a:xfrm>
          <a:solidFill>
            <a:schemeClr val="accent3"/>
          </a:solidFill>
          <a:ln>
            <a:noFill/>
          </a:ln>
        </p:spPr>
        <p:txBody>
          <a:bodyPr tIns="36000" anchor="ctr" anchorCtr="0">
            <a:normAutofit/>
          </a:bodyPr>
          <a:lstStyle>
            <a:lvl1pPr marL="0" indent="0" algn="ctr">
              <a:lnSpc>
                <a:spcPct val="150000"/>
              </a:lnSpc>
              <a:spcBef>
                <a:spcPts val="3600"/>
              </a:spcBef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Item Title</a:t>
            </a:r>
            <a:endParaRPr lang="en-ZA" dirty="0"/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5FBFE975-0A80-48E8-AA52-A4674F3B96A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4399" y="3354712"/>
            <a:ext cx="731520" cy="457200"/>
          </a:xfr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Year</a:t>
            </a:r>
            <a:endParaRPr lang="en-ZA" dirty="0"/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8BD9D56F-24FE-4F7D-8E40-A0D0AC71979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659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D46B7BD9-7D98-4035-8A5E-463BD7C3BF1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5388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8AA70B58-94EB-4879-8CBB-F170B13437D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54180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7309DED8-0AF6-493B-A2EC-E3C6524C403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2972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634511C9-82EE-4918-850A-C11AB497D8C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1764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9DFB519F-3772-4743-A8B2-EE749BE7907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9055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FF1ED3A9-45CD-4A8C-94E6-BFD948CC06A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69348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48" name="Text Placeholder 10">
            <a:extLst>
              <a:ext uri="{FF2B5EF4-FFF2-40B4-BE49-F238E27FC236}">
                <a16:creationId xmlns:a16="http://schemas.microsoft.com/office/drawing/2014/main" id="{DF614219-217C-4657-8BF6-1BDE7D2907C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48140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49" name="Text Placeholder 10">
            <a:extLst>
              <a:ext uri="{FF2B5EF4-FFF2-40B4-BE49-F238E27FC236}">
                <a16:creationId xmlns:a16="http://schemas.microsoft.com/office/drawing/2014/main" id="{CF5EB19D-BC9E-40FA-BC6F-DA9B98DA7DC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26932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1E8B9B06-EF32-482E-A7E7-C1BAFE1A45D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05724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50" name="Text Placeholder 10">
            <a:extLst>
              <a:ext uri="{FF2B5EF4-FFF2-40B4-BE49-F238E27FC236}">
                <a16:creationId xmlns:a16="http://schemas.microsoft.com/office/drawing/2014/main" id="{B243085E-635F-44B9-A90B-BCE5763AD3E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451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51" name="Text Placeholder 10">
            <a:extLst>
              <a:ext uri="{FF2B5EF4-FFF2-40B4-BE49-F238E27FC236}">
                <a16:creationId xmlns:a16="http://schemas.microsoft.com/office/drawing/2014/main" id="{5E2D6E88-5F8C-4406-9211-D4A50B968BA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633085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CC994534-ACB6-4B33-A7F8-59ED88636D9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292468"/>
            <a:ext cx="731520" cy="457200"/>
          </a:xfr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Year</a:t>
            </a:r>
            <a:endParaRPr lang="en-ZA" dirty="0"/>
          </a:p>
        </p:txBody>
      </p:sp>
      <p:sp>
        <p:nvSpPr>
          <p:cNvPr id="52" name="Text Placeholder 10">
            <a:extLst>
              <a:ext uri="{FF2B5EF4-FFF2-40B4-BE49-F238E27FC236}">
                <a16:creationId xmlns:a16="http://schemas.microsoft.com/office/drawing/2014/main" id="{BFBFB5AF-B984-48A4-A2D5-B0F9A7168B9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969915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53" name="Text Placeholder 10">
            <a:extLst>
              <a:ext uri="{FF2B5EF4-FFF2-40B4-BE49-F238E27FC236}">
                <a16:creationId xmlns:a16="http://schemas.microsoft.com/office/drawing/2014/main" id="{5920D2EA-A217-4744-834D-D00BD41BD38F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757602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54" name="Text Placeholder 10">
            <a:extLst>
              <a:ext uri="{FF2B5EF4-FFF2-40B4-BE49-F238E27FC236}">
                <a16:creationId xmlns:a16="http://schemas.microsoft.com/office/drawing/2014/main" id="{FD2FC71C-590D-4C50-9D20-D98F73D84422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545289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55" name="Text Placeholder 10">
            <a:extLst>
              <a:ext uri="{FF2B5EF4-FFF2-40B4-BE49-F238E27FC236}">
                <a16:creationId xmlns:a16="http://schemas.microsoft.com/office/drawing/2014/main" id="{AD895D25-09BE-492D-944C-8B0E710ADF1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332976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56" name="Text Placeholder 10">
            <a:extLst>
              <a:ext uri="{FF2B5EF4-FFF2-40B4-BE49-F238E27FC236}">
                <a16:creationId xmlns:a16="http://schemas.microsoft.com/office/drawing/2014/main" id="{F6192086-61CF-42A5-905D-851D1EEBC250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120663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57" name="Text Placeholder 10">
            <a:extLst>
              <a:ext uri="{FF2B5EF4-FFF2-40B4-BE49-F238E27FC236}">
                <a16:creationId xmlns:a16="http://schemas.microsoft.com/office/drawing/2014/main" id="{FD1AF556-814F-4B48-B1F0-29450A00904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908350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58" name="Text Placeholder 10">
            <a:extLst>
              <a:ext uri="{FF2B5EF4-FFF2-40B4-BE49-F238E27FC236}">
                <a16:creationId xmlns:a16="http://schemas.microsoft.com/office/drawing/2014/main" id="{EEEE7A48-BA7F-4AD6-948F-8AF34748D37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696037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60" name="Text Placeholder 10">
            <a:extLst>
              <a:ext uri="{FF2B5EF4-FFF2-40B4-BE49-F238E27FC236}">
                <a16:creationId xmlns:a16="http://schemas.microsoft.com/office/drawing/2014/main" id="{1ECC3963-8620-45EA-8E9B-B5ED79CD7A41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483724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61" name="Text Placeholder 10">
            <a:extLst>
              <a:ext uri="{FF2B5EF4-FFF2-40B4-BE49-F238E27FC236}">
                <a16:creationId xmlns:a16="http://schemas.microsoft.com/office/drawing/2014/main" id="{8A5FB4BB-2FEF-496A-8E3A-C4D43AE0498C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271411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59" name="Text Placeholder 10">
            <a:extLst>
              <a:ext uri="{FF2B5EF4-FFF2-40B4-BE49-F238E27FC236}">
                <a16:creationId xmlns:a16="http://schemas.microsoft.com/office/drawing/2014/main" id="{A7187E67-FC95-4CA0-9570-815E315916E5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059098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62" name="Text Placeholder 10">
            <a:extLst>
              <a:ext uri="{FF2B5EF4-FFF2-40B4-BE49-F238E27FC236}">
                <a16:creationId xmlns:a16="http://schemas.microsoft.com/office/drawing/2014/main" id="{D03EF82F-F37F-48CB-A978-E3BAD66F5C7D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846785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63" name="Text Placeholder 10">
            <a:extLst>
              <a:ext uri="{FF2B5EF4-FFF2-40B4-BE49-F238E27FC236}">
                <a16:creationId xmlns:a16="http://schemas.microsoft.com/office/drawing/2014/main" id="{5F250D41-02CE-4633-9E26-F722FCA110BB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634472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11E3559-68CA-437E-BD12-A9953AE1E8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940445" y="4069080"/>
            <a:ext cx="10332720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Date Placeholder 1">
            <a:extLst>
              <a:ext uri="{FF2B5EF4-FFF2-40B4-BE49-F238E27FC236}">
                <a16:creationId xmlns:a16="http://schemas.microsoft.com/office/drawing/2014/main" id="{62C0F98D-B2D7-4EDC-ADD0-9B61A901FCEA}"/>
              </a:ext>
            </a:extLst>
          </p:cNvPr>
          <p:cNvSpPr>
            <a:spLocks noGrp="1"/>
          </p:cNvSpPr>
          <p:nvPr>
            <p:ph type="dt" sz="half" idx="6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ZA" dirty="0"/>
              <a:t>Pitch deck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2428662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5925"/>
            <a:ext cx="10515600" cy="40970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5874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option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7BA1CDE-376A-4ABA-B8B8-75D6A67809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35515" y="1718402"/>
            <a:ext cx="2286000" cy="356616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8F9B77-308B-48E1-BCAC-0C74FB9A1C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35515" y="5359799"/>
            <a:ext cx="2286000" cy="365125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6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0BA97C8-6774-46D2-9678-1BA2BE8C9D3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35515" y="5743005"/>
            <a:ext cx="2286000" cy="365125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D48977F0-CAE5-4054-B1AC-16B25EB28CB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54036" y="1718798"/>
            <a:ext cx="2286000" cy="356616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035550F1-A852-48F3-9C1C-C64F3B8D4D7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54036" y="5360195"/>
            <a:ext cx="2286000" cy="365125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6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D757D7CE-02BE-4D9B-A676-F2967D660E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54036" y="5743401"/>
            <a:ext cx="2286000" cy="365125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64C29CA7-3B83-4C84-8407-F05C8CA7084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172557" y="1718402"/>
            <a:ext cx="2286000" cy="356616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62304448-704D-4C85-87B3-13204A597E0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72557" y="5360195"/>
            <a:ext cx="2286000" cy="365125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6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BB608A2D-D2B2-4E41-89DB-745BBE2D8B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72557" y="5743401"/>
            <a:ext cx="2286000" cy="365125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B1A1DC22-0E05-43FC-8E91-0BE7AA25EEF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578378" y="1718798"/>
            <a:ext cx="2286000" cy="356616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25676C67-0CCC-403A-9B15-B42740FCF06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578378" y="5360195"/>
            <a:ext cx="2286000" cy="365125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6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25CC45AB-977D-4580-9F1A-2E786542EE5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578378" y="5743401"/>
            <a:ext cx="2286000" cy="365125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6992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option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7BA1CDE-376A-4ABA-B8B8-75D6A67809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35515" y="1717141"/>
            <a:ext cx="2286000" cy="155448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8F9B77-308B-48E1-BCAC-0C74FB9A1C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35515" y="3323013"/>
            <a:ext cx="2286000" cy="27432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0BA97C8-6774-46D2-9678-1BA2BE8C9D3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35515" y="3610807"/>
            <a:ext cx="2286000" cy="274320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D48977F0-CAE5-4054-B1AC-16B25EB28CB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54036" y="1717537"/>
            <a:ext cx="2286000" cy="155448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035550F1-A852-48F3-9C1C-C64F3B8D4D7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54036" y="3323409"/>
            <a:ext cx="2286000" cy="27432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D757D7CE-02BE-4D9B-A676-F2967D660E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54036" y="3611203"/>
            <a:ext cx="2286000" cy="274320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64C29CA7-3B83-4C84-8407-F05C8CA7084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172557" y="1717141"/>
            <a:ext cx="2286000" cy="155448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62304448-704D-4C85-87B3-13204A597E0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72557" y="3323013"/>
            <a:ext cx="2286000" cy="27432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BB608A2D-D2B2-4E41-89DB-745BBE2D8B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72557" y="3610807"/>
            <a:ext cx="2286000" cy="274320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B1A1DC22-0E05-43FC-8E91-0BE7AA25EEF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578378" y="1717141"/>
            <a:ext cx="2286000" cy="155448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25676C67-0CCC-403A-9B15-B42740FCF06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578378" y="3323013"/>
            <a:ext cx="2286000" cy="27432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25CC45AB-977D-4580-9F1A-2E786542EE5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578378" y="3610807"/>
            <a:ext cx="2286000" cy="274320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4" name="Picture Placeholder 6">
            <a:extLst>
              <a:ext uri="{FF2B5EF4-FFF2-40B4-BE49-F238E27FC236}">
                <a16:creationId xmlns:a16="http://schemas.microsoft.com/office/drawing/2014/main" id="{27688D91-F8AA-4C0A-BF29-90F8FE202DA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325219" y="4131915"/>
            <a:ext cx="2286000" cy="155448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Text Placeholder 8">
            <a:extLst>
              <a:ext uri="{FF2B5EF4-FFF2-40B4-BE49-F238E27FC236}">
                <a16:creationId xmlns:a16="http://schemas.microsoft.com/office/drawing/2014/main" id="{D9AECBF7-0508-4905-9DF6-C0FF9D9ADA4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325219" y="5737787"/>
            <a:ext cx="2286000" cy="27432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6" name="Text Placeholder 8">
            <a:extLst>
              <a:ext uri="{FF2B5EF4-FFF2-40B4-BE49-F238E27FC236}">
                <a16:creationId xmlns:a16="http://schemas.microsoft.com/office/drawing/2014/main" id="{A7F920A3-CA67-4CD0-A639-1CE803DE26F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25219" y="6025581"/>
            <a:ext cx="2286000" cy="274320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7" name="Picture Placeholder 6">
            <a:extLst>
              <a:ext uri="{FF2B5EF4-FFF2-40B4-BE49-F238E27FC236}">
                <a16:creationId xmlns:a16="http://schemas.microsoft.com/office/drawing/2014/main" id="{463E2C69-9A20-4A90-8F45-4EE6CFD469B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743740" y="4132311"/>
            <a:ext cx="2286000" cy="155448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Text Placeholder 8">
            <a:extLst>
              <a:ext uri="{FF2B5EF4-FFF2-40B4-BE49-F238E27FC236}">
                <a16:creationId xmlns:a16="http://schemas.microsoft.com/office/drawing/2014/main" id="{D33409A7-C60B-4AD7-AFDF-23C2F042CEC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743740" y="5738183"/>
            <a:ext cx="2286000" cy="27432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4870155B-647D-44E9-AE54-24D2BB2404B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743740" y="6025977"/>
            <a:ext cx="2286000" cy="274320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0" name="Picture Placeholder 6">
            <a:extLst>
              <a:ext uri="{FF2B5EF4-FFF2-40B4-BE49-F238E27FC236}">
                <a16:creationId xmlns:a16="http://schemas.microsoft.com/office/drawing/2014/main" id="{3876D40F-6DE8-45F1-B56E-986312109BAC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162261" y="4131915"/>
            <a:ext cx="2286000" cy="155448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1" name="Text Placeholder 8">
            <a:extLst>
              <a:ext uri="{FF2B5EF4-FFF2-40B4-BE49-F238E27FC236}">
                <a16:creationId xmlns:a16="http://schemas.microsoft.com/office/drawing/2014/main" id="{D0A39ABE-EF7B-477F-A346-C5CDA9F5D63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162261" y="5737787"/>
            <a:ext cx="2286000" cy="27432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2" name="Text Placeholder 8">
            <a:extLst>
              <a:ext uri="{FF2B5EF4-FFF2-40B4-BE49-F238E27FC236}">
                <a16:creationId xmlns:a16="http://schemas.microsoft.com/office/drawing/2014/main" id="{7787A6CA-4AF6-46F5-BA39-50F328D9A86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162261" y="6025581"/>
            <a:ext cx="2286000" cy="274320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3" name="Picture Placeholder 6">
            <a:extLst>
              <a:ext uri="{FF2B5EF4-FFF2-40B4-BE49-F238E27FC236}">
                <a16:creationId xmlns:a16="http://schemas.microsoft.com/office/drawing/2014/main" id="{EC171A7C-639D-47C1-A626-7E4772629B28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8580782" y="4131915"/>
            <a:ext cx="2286000" cy="155448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4" name="Text Placeholder 8">
            <a:extLst>
              <a:ext uri="{FF2B5EF4-FFF2-40B4-BE49-F238E27FC236}">
                <a16:creationId xmlns:a16="http://schemas.microsoft.com/office/drawing/2014/main" id="{674313BD-D2AD-4F0E-96FE-469C176818B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580782" y="5737787"/>
            <a:ext cx="2286000" cy="27432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5" name="Text Placeholder 8">
            <a:extLst>
              <a:ext uri="{FF2B5EF4-FFF2-40B4-BE49-F238E27FC236}">
                <a16:creationId xmlns:a16="http://schemas.microsoft.com/office/drawing/2014/main" id="{7141AE4E-36D0-4176-9FCB-E5803788939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580782" y="6025581"/>
            <a:ext cx="2286000" cy="274320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4016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01F6AC7C-4EFC-4C76-8784-963130151FD5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1137509" y="1859777"/>
            <a:ext cx="1819656" cy="151790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Add content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2AED95B-59A7-4359-BD74-24F920F715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8637" y="3444752"/>
            <a:ext cx="2057400" cy="640080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286DAE13-A93D-453A-8164-3F1E97F8F2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34480" y="4110604"/>
            <a:ext cx="2057400" cy="365760"/>
          </a:xfrm>
        </p:spPr>
        <p:txBody>
          <a:bodyPr>
            <a:noAutofit/>
          </a:bodyPr>
          <a:lstStyle>
            <a:lvl1pPr marL="0" indent="0" algn="ctr">
              <a:buNone/>
              <a:defRPr sz="1600" b="1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1FD2C3F4-5FD0-4B09-A5D5-7365D61084F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4480" y="4483110"/>
            <a:ext cx="2057400" cy="9144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Section Description</a:t>
            </a:r>
          </a:p>
        </p:txBody>
      </p:sp>
      <p:sp>
        <p:nvSpPr>
          <p:cNvPr id="28" name="Content Placeholder 13">
            <a:extLst>
              <a:ext uri="{FF2B5EF4-FFF2-40B4-BE49-F238E27FC236}">
                <a16:creationId xmlns:a16="http://schemas.microsoft.com/office/drawing/2014/main" id="{7BF6ABBB-7B41-4F0C-8416-9C72862D93CB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3859487" y="1859777"/>
            <a:ext cx="1819656" cy="151790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Add content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E1B58033-4461-43F1-8E7C-C6E5988BDE8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40615" y="3444752"/>
            <a:ext cx="2057400" cy="640080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80CE999C-FC94-4BF1-BBCE-0A3A934097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56458" y="4110604"/>
            <a:ext cx="2057400" cy="365760"/>
          </a:xfrm>
        </p:spPr>
        <p:txBody>
          <a:bodyPr>
            <a:noAutofit/>
          </a:bodyPr>
          <a:lstStyle>
            <a:lvl1pPr marL="0" indent="0" algn="ctr">
              <a:buNone/>
              <a:defRPr sz="1600" b="1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6AFDE949-FC25-431E-8298-75F5A7B83A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56458" y="4483110"/>
            <a:ext cx="2057400" cy="9144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Section Description</a:t>
            </a:r>
          </a:p>
        </p:txBody>
      </p:sp>
      <p:sp>
        <p:nvSpPr>
          <p:cNvPr id="29" name="Content Placeholder 13">
            <a:extLst>
              <a:ext uri="{FF2B5EF4-FFF2-40B4-BE49-F238E27FC236}">
                <a16:creationId xmlns:a16="http://schemas.microsoft.com/office/drawing/2014/main" id="{426B07AE-648A-4C6E-8FE4-B8C6D4A1B42E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6549780" y="1859777"/>
            <a:ext cx="1819656" cy="151790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Add content</a:t>
            </a: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BAB49F71-4118-47B2-B571-8DC9A3E9402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30908" y="3444752"/>
            <a:ext cx="2057400" cy="640080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E6D674D8-A1E4-4A7E-929B-32FBA30823A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30908" y="4110604"/>
            <a:ext cx="2057400" cy="365760"/>
          </a:xfrm>
        </p:spPr>
        <p:txBody>
          <a:bodyPr>
            <a:noAutofit/>
          </a:bodyPr>
          <a:lstStyle>
            <a:lvl1pPr marL="0" indent="0" algn="ctr">
              <a:buNone/>
              <a:defRPr sz="1600" b="1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6" name="Text Placeholder 7">
            <a:extLst>
              <a:ext uri="{FF2B5EF4-FFF2-40B4-BE49-F238E27FC236}">
                <a16:creationId xmlns:a16="http://schemas.microsoft.com/office/drawing/2014/main" id="{18E1E8CE-0AA4-4E2F-8DD0-006946935AD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30908" y="4483110"/>
            <a:ext cx="2057400" cy="9144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Section Description</a:t>
            </a:r>
          </a:p>
        </p:txBody>
      </p:sp>
      <p:sp>
        <p:nvSpPr>
          <p:cNvPr id="42" name="Content Placeholder 13">
            <a:extLst>
              <a:ext uri="{FF2B5EF4-FFF2-40B4-BE49-F238E27FC236}">
                <a16:creationId xmlns:a16="http://schemas.microsoft.com/office/drawing/2014/main" id="{0C1E203C-1E7A-4194-97B0-B477E6F37235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9264601" y="1859777"/>
            <a:ext cx="1819656" cy="151790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Add content</a:t>
            </a:r>
          </a:p>
        </p:txBody>
      </p:sp>
      <p:sp>
        <p:nvSpPr>
          <p:cNvPr id="38" name="Text Placeholder 7">
            <a:extLst>
              <a:ext uri="{FF2B5EF4-FFF2-40B4-BE49-F238E27FC236}">
                <a16:creationId xmlns:a16="http://schemas.microsoft.com/office/drawing/2014/main" id="{C03A45F5-F36F-429B-9C83-90B1DB716F2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45729" y="3444752"/>
            <a:ext cx="2057400" cy="640080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6A7CD68A-F84C-4F36-A46D-DB7BA329AB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45729" y="4110604"/>
            <a:ext cx="2057400" cy="365760"/>
          </a:xfrm>
        </p:spPr>
        <p:txBody>
          <a:bodyPr>
            <a:noAutofit/>
          </a:bodyPr>
          <a:lstStyle>
            <a:lvl1pPr marL="0" indent="0" algn="ctr">
              <a:buNone/>
              <a:defRPr sz="1600" b="1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40" name="Text Placeholder 7">
            <a:extLst>
              <a:ext uri="{FF2B5EF4-FFF2-40B4-BE49-F238E27FC236}">
                <a16:creationId xmlns:a16="http://schemas.microsoft.com/office/drawing/2014/main" id="{E67019EA-0584-46F5-BDB3-D2B3C717B01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45729" y="4483110"/>
            <a:ext cx="2057400" cy="9144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Section Description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8EA36FF-A158-49B3-9C17-39C94920B2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58617" y="1792705"/>
            <a:ext cx="2377440" cy="38140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F42D5D-9DBF-475A-BC06-666D080D31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580595" y="1800726"/>
            <a:ext cx="2377440" cy="38140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AEDC3F-C3D2-4184-860D-65645BBD6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70888" y="1800725"/>
            <a:ext cx="2377440" cy="38140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227352-6F71-4914-9AB1-AB4448667E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85709" y="1820775"/>
            <a:ext cx="2377440" cy="38140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894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C593254-CE4F-4114-A997-06CBC039F2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051110" cy="68580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365125"/>
            <a:ext cx="7287768" cy="1325563"/>
          </a:xfrm>
        </p:spPr>
        <p:txBody>
          <a:bodyPr/>
          <a:lstStyle>
            <a:lvl1pPr algn="l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E7DBF41-B4A1-4B29-B32C-DDF5058C123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4000" y="1941230"/>
            <a:ext cx="9144000" cy="228600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442D9A9-D2E2-42FD-945D-1EF6DC4351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84448" y="4407408"/>
            <a:ext cx="7287768" cy="1371600"/>
          </a:xfrm>
        </p:spPr>
        <p:txBody>
          <a:bodyPr>
            <a:noAutofit/>
          </a:bodyPr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lnSpc>
                <a:spcPts val="22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 algn="ctr">
              <a:lnSpc>
                <a:spcPts val="22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 algn="ctr">
              <a:lnSpc>
                <a:spcPts val="22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 algn="ctr">
              <a:lnSpc>
                <a:spcPts val="22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0676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6B487E6-6563-4EEC-A349-2257BBAFD4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3051110" cy="68580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8334" y="1062164"/>
            <a:ext cx="5005466" cy="1325563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ED971A8-4C6D-471D-A690-8CD6662922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1935" y="1143000"/>
            <a:ext cx="4953000" cy="457200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ECB8E5B-4859-4892-A062-C831DA527F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76988" y="2555875"/>
            <a:ext cx="4953000" cy="3159125"/>
          </a:xfrm>
        </p:spPr>
        <p:txBody>
          <a:bodyPr>
            <a:normAutofit/>
          </a:bodyPr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457200" indent="0">
              <a:lnSpc>
                <a:spcPts val="26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2pPr>
            <a:lvl3pPr marL="914400" indent="0">
              <a:lnSpc>
                <a:spcPts val="26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3pPr>
            <a:lvl4pPr marL="1371600" indent="0">
              <a:lnSpc>
                <a:spcPts val="26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4pPr>
            <a:lvl5pPr marL="1828800" indent="0">
              <a:lnSpc>
                <a:spcPts val="26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8474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528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25" y="4689888"/>
            <a:ext cx="5029200" cy="1371600"/>
          </a:xfrm>
        </p:spPr>
        <p:txBody>
          <a:bodyPr anchor="ctr" anchorCtr="0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7C02F5D-0AFB-480B-A152-5FC08DB4DC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724" y="390524"/>
            <a:ext cx="5637276" cy="411480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6B717642-3C5E-4830-BCBC-E7FAE8B7794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90524"/>
            <a:ext cx="5637276" cy="411480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A83FC01-0C03-4607-B5EA-8C230EA7CA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60759" y="4687863"/>
            <a:ext cx="5029200" cy="1463040"/>
          </a:xfrm>
        </p:spPr>
        <p:txBody>
          <a:bodyPr anchor="ctr" anchorCtr="0">
            <a:noAutofit/>
          </a:bodyPr>
          <a:lstStyle>
            <a:lvl1pPr marL="0" indent="0">
              <a:lnSpc>
                <a:spcPts val="2000"/>
              </a:lnSpc>
              <a:buNone/>
              <a:defRPr sz="1600"/>
            </a:lvl1pPr>
            <a:lvl2pPr marL="457200" indent="0">
              <a:lnSpc>
                <a:spcPts val="2000"/>
              </a:lnSpc>
              <a:buNone/>
              <a:defRPr sz="1600"/>
            </a:lvl2pPr>
            <a:lvl3pPr marL="914400" indent="0">
              <a:lnSpc>
                <a:spcPts val="2000"/>
              </a:lnSpc>
              <a:spcBef>
                <a:spcPts val="0"/>
              </a:spcBef>
              <a:buNone/>
              <a:defRPr sz="1600"/>
            </a:lvl3pPr>
            <a:lvl4pPr marL="1371600" indent="0">
              <a:lnSpc>
                <a:spcPts val="2000"/>
              </a:lnSpc>
              <a:buNone/>
              <a:defRPr sz="1600"/>
            </a:lvl4pPr>
            <a:lvl5pPr marL="1828800" indent="0">
              <a:lnSpc>
                <a:spcPts val="2000"/>
              </a:lnSpc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EB05F6-A3ED-45AB-B103-D5E34BFD6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029C1C-740D-4213-96FE-1FAA3072F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4E8801-7449-48B4-8D64-BCE20D083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2219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7C02F5D-0AFB-480B-A152-5FC08DB4DC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724" y="390524"/>
            <a:ext cx="11274552" cy="4171951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EB05F6-A3ED-45AB-B103-D5E34BFD6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029C1C-740D-4213-96FE-1FAA3072F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4E8801-7449-48B4-8D64-BCE20D083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9C910F3-1CC6-467F-A64A-2DDFE4632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25" y="4689888"/>
            <a:ext cx="5029200" cy="1371600"/>
          </a:xfrm>
        </p:spPr>
        <p:txBody>
          <a:bodyPr anchor="ctr" anchorCtr="0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550E3EA-37A2-40C0-A78F-3C0AB0F7818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60759" y="4687863"/>
            <a:ext cx="5029200" cy="1463040"/>
          </a:xfrm>
        </p:spPr>
        <p:txBody>
          <a:bodyPr anchor="ctr" anchorCtr="0">
            <a:noAutofit/>
          </a:bodyPr>
          <a:lstStyle>
            <a:lvl1pPr marL="0" indent="0">
              <a:lnSpc>
                <a:spcPts val="1800"/>
              </a:lnSpc>
              <a:buNone/>
              <a:defRPr sz="1600"/>
            </a:lvl1pPr>
            <a:lvl2pPr marL="457200" indent="0">
              <a:lnSpc>
                <a:spcPts val="1800"/>
              </a:lnSpc>
              <a:buNone/>
              <a:defRPr sz="1600"/>
            </a:lvl2pPr>
            <a:lvl3pPr marL="914400" indent="0">
              <a:lnSpc>
                <a:spcPts val="1800"/>
              </a:lnSpc>
              <a:spcBef>
                <a:spcPts val="0"/>
              </a:spcBef>
              <a:buNone/>
              <a:defRPr sz="1600"/>
            </a:lvl3pPr>
            <a:lvl4pPr marL="1371600" indent="0">
              <a:lnSpc>
                <a:spcPts val="1800"/>
              </a:lnSpc>
              <a:buNone/>
              <a:defRPr sz="1600"/>
            </a:lvl4pPr>
            <a:lvl5pPr marL="1828800" indent="0">
              <a:lnSpc>
                <a:spcPts val="1800"/>
              </a:lnSpc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2446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9299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CA106-0FC3-4FE9-9338-4AC3D1560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BF6510-D603-481E-B685-9095150A28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743757-ABC3-44BF-87D3-5E323E9B00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A79566-C1F8-443D-A135-C66889847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5CF363-F733-460B-9E71-BF70442AC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B0FA47-58F4-4B95-AD52-4EFE7977A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4937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1719628"/>
            <a:ext cx="3300183" cy="554038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1" y="2332649"/>
            <a:ext cx="3299434" cy="3529013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1" name="Text Placeholder 15">
            <a:extLst>
              <a:ext uri="{FF2B5EF4-FFF2-40B4-BE49-F238E27FC236}">
                <a16:creationId xmlns:a16="http://schemas.microsoft.com/office/drawing/2014/main" id="{87DD41A9-B6B3-48D9-A3A6-831B39C915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62182" y="1719628"/>
            <a:ext cx="3300183" cy="554038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32" name="Text Placeholder 18">
            <a:extLst>
              <a:ext uri="{FF2B5EF4-FFF2-40B4-BE49-F238E27FC236}">
                <a16:creationId xmlns:a16="http://schemas.microsoft.com/office/drawing/2014/main" id="{FB791E68-EDF5-4CC2-8774-A27AEF1D25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62557" y="2332649"/>
            <a:ext cx="3299434" cy="3529013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3" name="Text Placeholder 15">
            <a:extLst>
              <a:ext uri="{FF2B5EF4-FFF2-40B4-BE49-F238E27FC236}">
                <a16:creationId xmlns:a16="http://schemas.microsoft.com/office/drawing/2014/main" id="{AA224F82-7E0C-4EBF-97D3-132481DBCD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86164" y="1719628"/>
            <a:ext cx="3300183" cy="554038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699D24C6-4AFB-4222-8E0C-4D11CD9C0FF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86913" y="2332649"/>
            <a:ext cx="3299434" cy="3529013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D6B45A-9FA0-4D2A-8BEF-4709BD5C1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0860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13B5FF-9D53-4FD4-B752-22F188FA0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083EC5-999D-4EF5-A22C-FD19C31D5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215B34-3A95-488E-8DAD-34652A5BE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4976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4411E-20EA-4627-8A68-17038DCE1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4E5B2-1EB9-4222-8FAB-65BDC9A95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197C18-82B5-4EB5-9010-63FFB7F531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32AD86-1F8B-4DE6-9736-793E17817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60A3B3-8B02-4D8B-A982-7C7CA03A9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C9CBB-7187-447C-9F33-04CFDCD0B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8139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25D6D-4906-4DAB-B1BA-9436026FE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975A10-62C2-4D29-B192-A142562FE0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B58235-2C90-48E1-8A68-7413F783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FCAF9B-D406-4E4F-B804-AF188F651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E5FF7C-B4CA-48C1-B1A5-2AA329D34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AABB43-2086-4CDB-B2A4-E51E7D83C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bl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E034D-C1DD-48C0-BB6B-FDC6F8EBA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8686" y="365125"/>
            <a:ext cx="9986601" cy="1325563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7FFB71-D3BF-4723-8C5E-44AD8F0E9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08692" y="1912336"/>
            <a:ext cx="4114800" cy="457200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73892" y="1874838"/>
            <a:ext cx="4114800" cy="457200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725FCE9-B62D-4B16-807B-9D0D63E93B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08692" y="2388253"/>
            <a:ext cx="4114800" cy="914400"/>
          </a:xfrm>
        </p:spPr>
        <p:txBody>
          <a:bodyPr>
            <a:noAutofit/>
          </a:bodyPr>
          <a:lstStyle>
            <a:lvl1pPr marL="0" indent="0">
              <a:lnSpc>
                <a:spcPts val="2600"/>
              </a:lnSpc>
              <a:buNone/>
              <a:defRPr sz="1600"/>
            </a:lvl1pPr>
            <a:lvl2pPr marL="457200" indent="0">
              <a:lnSpc>
                <a:spcPts val="2600"/>
              </a:lnSpc>
              <a:buNone/>
              <a:defRPr sz="1600"/>
            </a:lvl2pPr>
            <a:lvl3pPr marL="914400" indent="0">
              <a:lnSpc>
                <a:spcPts val="2600"/>
              </a:lnSpc>
              <a:buNone/>
              <a:defRPr sz="1600"/>
            </a:lvl3pPr>
            <a:lvl4pPr marL="1371600" indent="0">
              <a:lnSpc>
                <a:spcPts val="2600"/>
              </a:lnSpc>
              <a:buNone/>
              <a:defRPr sz="1600"/>
            </a:lvl4pPr>
            <a:lvl5pPr marL="1828800" indent="0">
              <a:lnSpc>
                <a:spcPts val="2600"/>
              </a:lnSpc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A57DF8C-FA7C-490B-98CE-CDE7957EE72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73892" y="2337741"/>
            <a:ext cx="4114800" cy="914400"/>
          </a:xfrm>
        </p:spPr>
        <p:txBody>
          <a:bodyPr>
            <a:noAutofit/>
          </a:bodyPr>
          <a:lstStyle>
            <a:lvl1pPr marL="0" indent="0">
              <a:lnSpc>
                <a:spcPts val="2600"/>
              </a:lnSpc>
              <a:buNone/>
              <a:defRPr sz="1600"/>
            </a:lvl1pPr>
            <a:lvl2pPr marL="457200" indent="0">
              <a:lnSpc>
                <a:spcPts val="2600"/>
              </a:lnSpc>
              <a:buNone/>
              <a:defRPr sz="1600"/>
            </a:lvl2pPr>
            <a:lvl3pPr marL="914400" indent="0">
              <a:lnSpc>
                <a:spcPts val="2600"/>
              </a:lnSpc>
              <a:buNone/>
              <a:defRPr sz="1600"/>
            </a:lvl3pPr>
            <a:lvl4pPr marL="1371600" indent="0">
              <a:lnSpc>
                <a:spcPts val="2600"/>
              </a:lnSpc>
              <a:buNone/>
              <a:defRPr sz="1600"/>
            </a:lvl4pPr>
            <a:lvl5pPr marL="1828800" indent="0">
              <a:lnSpc>
                <a:spcPts val="2600"/>
              </a:lnSpc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FF039F13-B78B-4A7E-AB1D-94C070BAE974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1518687" y="3608720"/>
            <a:ext cx="4114800" cy="457200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525F4B91-27EE-47AC-BBD0-A66FE53A04F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83887" y="3571222"/>
            <a:ext cx="4114800" cy="457200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1F0A1756-3486-46A9-9DD3-7BFA5FF7573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518687" y="4084637"/>
            <a:ext cx="4114800" cy="914400"/>
          </a:xfrm>
        </p:spPr>
        <p:txBody>
          <a:bodyPr>
            <a:noAutofit/>
          </a:bodyPr>
          <a:lstStyle>
            <a:lvl1pPr marL="0" indent="0">
              <a:lnSpc>
                <a:spcPts val="2600"/>
              </a:lnSpc>
              <a:buNone/>
              <a:defRPr sz="1600"/>
            </a:lvl1pPr>
            <a:lvl2pPr marL="457200" indent="0">
              <a:lnSpc>
                <a:spcPts val="2600"/>
              </a:lnSpc>
              <a:buNone/>
              <a:defRPr sz="1600"/>
            </a:lvl2pPr>
            <a:lvl3pPr marL="914400" indent="0">
              <a:lnSpc>
                <a:spcPts val="2600"/>
              </a:lnSpc>
              <a:buNone/>
              <a:defRPr sz="1600"/>
            </a:lvl3pPr>
            <a:lvl4pPr marL="1371600" indent="0">
              <a:lnSpc>
                <a:spcPts val="2600"/>
              </a:lnSpc>
              <a:buNone/>
              <a:defRPr sz="1600"/>
            </a:lvl4pPr>
            <a:lvl5pPr marL="1828800" indent="0">
              <a:lnSpc>
                <a:spcPts val="2600"/>
              </a:lnSpc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F50C0C1C-5BD4-4F62-8AB2-50B1FE4A7DA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583887" y="4034125"/>
            <a:ext cx="4114800" cy="914400"/>
          </a:xfrm>
        </p:spPr>
        <p:txBody>
          <a:bodyPr>
            <a:noAutofit/>
          </a:bodyPr>
          <a:lstStyle>
            <a:lvl1pPr marL="0" indent="0">
              <a:lnSpc>
                <a:spcPts val="2600"/>
              </a:lnSpc>
              <a:buNone/>
              <a:defRPr sz="1600"/>
            </a:lvl1pPr>
            <a:lvl2pPr marL="457200" indent="0">
              <a:lnSpc>
                <a:spcPts val="2600"/>
              </a:lnSpc>
              <a:buNone/>
              <a:defRPr sz="1600"/>
            </a:lvl2pPr>
            <a:lvl3pPr marL="914400" indent="0">
              <a:lnSpc>
                <a:spcPts val="2600"/>
              </a:lnSpc>
              <a:buNone/>
              <a:defRPr sz="1600"/>
            </a:lvl3pPr>
            <a:lvl4pPr marL="1371600" indent="0">
              <a:lnSpc>
                <a:spcPts val="2600"/>
              </a:lnSpc>
              <a:buNone/>
              <a:defRPr sz="1600"/>
            </a:lvl4pPr>
            <a:lvl5pPr marL="1828800" indent="0">
              <a:lnSpc>
                <a:spcPts val="2600"/>
              </a:lnSpc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A12F2D63-1E00-4379-A32F-B52857A502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4" y="5943600"/>
            <a:ext cx="12188952" cy="91440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Pitch deck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711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E034D-C1DD-48C0-BB6B-FDC6F8EBA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0" y="365125"/>
            <a:ext cx="4602318" cy="1325563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A39532F-F90D-47C0-89E1-06A3DED593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0" y="1691640"/>
            <a:ext cx="3931920" cy="338328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A57DF8C-FA7C-490B-98CE-CDE7957EE72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58000" y="2093976"/>
            <a:ext cx="4572000" cy="530352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525F4B91-27EE-47AC-BBD0-A66FE53A04F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858000" y="2962656"/>
            <a:ext cx="3931920" cy="338328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F50C0C1C-5BD4-4F62-8AB2-50B1FE4A7DA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858000" y="3310128"/>
            <a:ext cx="4572000" cy="530352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8462AFAF-169F-4E2A-AC00-6E866659547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70354" y="3931920"/>
            <a:ext cx="3931920" cy="338328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9FDE6BB6-DE86-4B19-B83F-5B83A89477B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870354" y="4270248"/>
            <a:ext cx="4572000" cy="530352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2B544474-29CA-4D8E-AC15-C05ABDF6067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870354" y="4855464"/>
            <a:ext cx="3931920" cy="338328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7C778245-11E1-4B65-ADC1-E9D3DE34E5D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870354" y="5193792"/>
            <a:ext cx="4572000" cy="530352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0" y="6356350"/>
            <a:ext cx="344805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Pitch deck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23398" y="6356350"/>
            <a:ext cx="9144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575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B1C922A-9F54-409C-8C2C-90A55B890F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00706" y="0"/>
            <a:ext cx="6095999" cy="68580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9E034D-C1DD-48C0-BB6B-FDC6F8EBA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922" y="365125"/>
            <a:ext cx="5386078" cy="1325563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A39532F-F90D-47C0-89E1-06A3DED593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54384" y="1566525"/>
            <a:ext cx="3401568" cy="3712464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7FFB71-D3BF-4723-8C5E-44AD8F0E9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9922" y="1893053"/>
            <a:ext cx="2286000" cy="457200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57506" y="1893053"/>
            <a:ext cx="2286000" cy="457200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725FCE9-B62D-4B16-807B-9D0D63E93B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9922" y="2368970"/>
            <a:ext cx="2286000" cy="1371600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A57DF8C-FA7C-490B-98CE-CDE7957EE72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57506" y="2355956"/>
            <a:ext cx="2286000" cy="1371600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FF039F13-B78B-4A7E-AB1D-94C070BAE974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719917" y="3843877"/>
            <a:ext cx="2286000" cy="457200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525F4B91-27EE-47AC-BBD0-A66FE53A04F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67501" y="3843877"/>
            <a:ext cx="2286000" cy="457200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1F0A1756-3486-46A9-9DD3-7BFA5FF7573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19917" y="4319794"/>
            <a:ext cx="2286000" cy="1371600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F50C0C1C-5BD4-4F62-8AB2-50B1FE4A7DA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467501" y="4306780"/>
            <a:ext cx="2286000" cy="1371600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847850" cy="365125"/>
          </a:xfr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18" name="Footer Placeholder 7">
            <a:extLst>
              <a:ext uri="{FF2B5EF4-FFF2-40B4-BE49-F238E27FC236}">
                <a16:creationId xmlns:a16="http://schemas.microsoft.com/office/drawing/2014/main" id="{37667359-6B2F-4D7C-932B-CE6A0E91C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0" y="6356350"/>
            <a:ext cx="344805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Pitch deck title</a:t>
            </a:r>
          </a:p>
        </p:txBody>
      </p:sp>
      <p:sp>
        <p:nvSpPr>
          <p:cNvPr id="23" name="Slide Number Placeholder 8">
            <a:extLst>
              <a:ext uri="{FF2B5EF4-FFF2-40B4-BE49-F238E27FC236}">
                <a16:creationId xmlns:a16="http://schemas.microsoft.com/office/drawing/2014/main" id="{C69C9BA9-6130-4098-A0A6-E1A00A3B6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23398" y="6356350"/>
            <a:ext cx="9144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692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roblem &amp; 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6B487E6-6563-4EEC-A349-2257BBAFD4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3051110" cy="68580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8334" y="1062164"/>
            <a:ext cx="5005466" cy="1325563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ED971A8-4C6D-471D-A690-8CD6662922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1935" y="1143000"/>
            <a:ext cx="4953000" cy="457200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ECB8E5B-4859-4892-A062-C831DA527F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76988" y="2555875"/>
            <a:ext cx="4953000" cy="315912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j-lt"/>
              </a:defRPr>
            </a:lvl1pPr>
            <a:lvl2pPr marL="457200" indent="0">
              <a:lnSpc>
                <a:spcPct val="15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j-lt"/>
              </a:defRPr>
            </a:lvl2pPr>
            <a:lvl3pPr marL="914400" indent="0">
              <a:lnSpc>
                <a:spcPct val="15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j-lt"/>
              </a:defRPr>
            </a:lvl3pPr>
            <a:lvl4pPr marL="1371600" indent="0">
              <a:lnSpc>
                <a:spcPct val="15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j-lt"/>
              </a:defRPr>
            </a:lvl4pPr>
            <a:lvl5pPr marL="1828800" indent="0">
              <a:lnSpc>
                <a:spcPct val="15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8063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52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7C02F5D-0AFB-480B-A152-5FC08DB4DC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724" y="457200"/>
            <a:ext cx="11274552" cy="594360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51112" y="3513220"/>
            <a:ext cx="8682164" cy="1828799"/>
          </a:xfrm>
          <a:solidFill>
            <a:schemeClr val="accent3">
              <a:alpha val="90000"/>
            </a:schemeClr>
          </a:solidFill>
        </p:spPr>
        <p:txBody>
          <a:bodyPr lIns="1371600" tIns="0" bIns="0" anchor="ctr">
            <a:noAutofit/>
          </a:bodyPr>
          <a:lstStyle>
            <a:lvl1pPr algn="ctr">
              <a:defRPr sz="5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999581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mo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id="{43CBE128-6D8D-4605-B225-5A34FFB1F25B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910104" y="1965960"/>
            <a:ext cx="2286000" cy="2286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/>
              <a:t>Click icon to add picture</a:t>
            </a:r>
            <a:endParaRPr lang="en-ZA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7F18567-9326-411F-BA8D-561D58C7DD9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911096" y="4311688"/>
            <a:ext cx="2286000" cy="360000"/>
          </a:xfrm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Bullet 2</a:t>
            </a:r>
            <a:endParaRPr lang="en-ZA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39809F78-EA1B-4C23-A53E-7DE8B4A6AE1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11096" y="4773703"/>
            <a:ext cx="2286000" cy="1005840"/>
          </a:xfrm>
        </p:spPr>
        <p:txBody>
          <a:bodyPr/>
          <a:lstStyle>
            <a:lvl1pPr marL="0" indent="0" algn="ctr">
              <a:lnSpc>
                <a:spcPts val="2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  <a:endParaRPr lang="en-ZA" dirty="0"/>
          </a:p>
        </p:txBody>
      </p:sp>
      <p:sp>
        <p:nvSpPr>
          <p:cNvPr id="19" name="Picture Placeholder 15">
            <a:extLst>
              <a:ext uri="{FF2B5EF4-FFF2-40B4-BE49-F238E27FC236}">
                <a16:creationId xmlns:a16="http://schemas.microsoft.com/office/drawing/2014/main" id="{E63C0874-8701-4CED-B60A-61A655FB5A5F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951917" y="1965960"/>
            <a:ext cx="2286000" cy="2286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/>
              <a:t>Click icon to add picture</a:t>
            </a:r>
            <a:endParaRPr lang="en-ZA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7E7DC10-1618-471B-9441-C640C7FEDD3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956048" y="4311688"/>
            <a:ext cx="2286000" cy="360000"/>
          </a:xfrm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Bullet 3</a:t>
            </a:r>
            <a:endParaRPr lang="en-ZA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20AEB661-858B-44C9-9484-E540E04AD36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956048" y="4773703"/>
            <a:ext cx="2286000" cy="1005840"/>
          </a:xfrm>
        </p:spPr>
        <p:txBody>
          <a:bodyPr/>
          <a:lstStyle>
            <a:lvl1pPr marL="0" indent="0" algn="ctr">
              <a:lnSpc>
                <a:spcPts val="2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  <a:endParaRPr lang="en-ZA" dirty="0"/>
          </a:p>
        </p:txBody>
      </p:sp>
      <p:sp>
        <p:nvSpPr>
          <p:cNvPr id="20" name="Picture Placeholder 15">
            <a:extLst>
              <a:ext uri="{FF2B5EF4-FFF2-40B4-BE49-F238E27FC236}">
                <a16:creationId xmlns:a16="http://schemas.microsoft.com/office/drawing/2014/main" id="{F223D9C7-A9C3-4D38-B4D8-9CAB3A19CF51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993730" y="1965960"/>
            <a:ext cx="2286000" cy="2286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/>
              <a:t>Click icon to add picture</a:t>
            </a:r>
            <a:endParaRPr lang="en-ZA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FDB26B40-5901-4EF0-BCF0-55677E28B17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991856" y="4311688"/>
            <a:ext cx="2286000" cy="360000"/>
          </a:xfrm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Bullet 4</a:t>
            </a:r>
            <a:endParaRPr lang="en-ZA" dirty="0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CCEAE0AB-74EC-4097-A534-A578F109793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991856" y="4773703"/>
            <a:ext cx="2286000" cy="1005840"/>
          </a:xfrm>
        </p:spPr>
        <p:txBody>
          <a:bodyPr/>
          <a:lstStyle>
            <a:lvl1pPr marL="0" indent="0" algn="ctr">
              <a:lnSpc>
                <a:spcPts val="2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  <a:endParaRPr lang="en-ZA" dirty="0"/>
          </a:p>
        </p:txBody>
      </p:sp>
      <p:sp>
        <p:nvSpPr>
          <p:cNvPr id="15" name="Date Placeholder 1">
            <a:extLst>
              <a:ext uri="{FF2B5EF4-FFF2-40B4-BE49-F238E27FC236}">
                <a16:creationId xmlns:a16="http://schemas.microsoft.com/office/drawing/2014/main" id="{6FCC4B1F-E859-43CC-8B33-EE155744227A}"/>
              </a:ext>
            </a:extLst>
          </p:cNvPr>
          <p:cNvSpPr>
            <a:spLocks noGrp="1"/>
          </p:cNvSpPr>
          <p:nvPr>
            <p:ph type="dt" sz="half" idx="45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ZA" dirty="0"/>
              <a:t>Pitch deck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500680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et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E034D-C1DD-48C0-BB6B-FDC6F8EBA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072" y="365125"/>
            <a:ext cx="10193315" cy="1325563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7FFB71-D3BF-4723-8C5E-44AD8F0E9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62073" y="1853548"/>
            <a:ext cx="4572000" cy="64008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1BC8B9-8F2B-4131-A090-0ACBEEE80B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62073" y="2505075"/>
            <a:ext cx="4572000" cy="3200400"/>
          </a:xfrm>
        </p:spPr>
        <p:txBody>
          <a:bodyPr>
            <a:normAutofit/>
          </a:bodyPr>
          <a:lstStyle>
            <a:lvl1pPr>
              <a:lnSpc>
                <a:spcPts val="2600"/>
              </a:lnSpc>
              <a:defRPr sz="1600"/>
            </a:lvl1pPr>
            <a:lvl2pPr>
              <a:lnSpc>
                <a:spcPts val="2600"/>
              </a:lnSpc>
              <a:defRPr sz="1600"/>
            </a:lvl2pPr>
            <a:lvl3pPr>
              <a:lnSpc>
                <a:spcPts val="2600"/>
              </a:lnSpc>
              <a:defRPr sz="1600"/>
            </a:lvl3pPr>
            <a:lvl4pPr>
              <a:lnSpc>
                <a:spcPts val="2600"/>
              </a:lnSpc>
              <a:defRPr sz="1600"/>
            </a:lvl4pPr>
            <a:lvl5pPr>
              <a:lnSpc>
                <a:spcPts val="2600"/>
              </a:lnSpc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94485" y="1853548"/>
            <a:ext cx="4572000" cy="640080"/>
          </a:xfrm>
          <a:noFill/>
        </p:spPr>
        <p:txBody>
          <a:bodyPr anchor="ctr" anchorCtr="0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96ED23-22F0-421E-849C-630BEABF8B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94485" y="2505075"/>
            <a:ext cx="4572000" cy="3200400"/>
          </a:xfrm>
        </p:spPr>
        <p:txBody>
          <a:bodyPr>
            <a:normAutofit/>
          </a:bodyPr>
          <a:lstStyle>
            <a:lvl1pPr>
              <a:lnSpc>
                <a:spcPts val="2600"/>
              </a:lnSpc>
              <a:defRPr sz="1600"/>
            </a:lvl1pPr>
            <a:lvl2pPr>
              <a:lnSpc>
                <a:spcPts val="2600"/>
              </a:lnSpc>
              <a:defRPr sz="1600"/>
            </a:lvl2pPr>
            <a:lvl3pPr>
              <a:lnSpc>
                <a:spcPts val="2600"/>
              </a:lnSpc>
              <a:defRPr sz="1600"/>
            </a:lvl3pPr>
            <a:lvl4pPr>
              <a:lnSpc>
                <a:spcPts val="2600"/>
              </a:lnSpc>
              <a:defRPr sz="1600"/>
            </a:lvl4pPr>
            <a:lvl5pPr>
              <a:lnSpc>
                <a:spcPts val="2600"/>
              </a:lnSpc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82C2B31-DB43-4AEF-AA1E-62866E69E5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4" y="5943600"/>
            <a:ext cx="12188952" cy="91440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Pitch deck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099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4660D4-B0ED-42D9-BC6D-AF4F1F9C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607AE-E8B7-4C3B-A6DA-04289E2F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1917CC-671D-47EA-B065-51E87EC27B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D0B54-5D87-4D1B-9C6E-5A7B87C83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Pitch deck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ADFFD-0FF7-4DDC-8879-918576F63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30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84" r:id="rId3"/>
    <p:sldLayoutId id="2147483671" r:id="rId4"/>
    <p:sldLayoutId id="2147483683" r:id="rId5"/>
    <p:sldLayoutId id="2147483667" r:id="rId6"/>
    <p:sldLayoutId id="2147483688" r:id="rId7"/>
    <p:sldLayoutId id="2147483673" r:id="rId8"/>
    <p:sldLayoutId id="2147483672" r:id="rId9"/>
    <p:sldLayoutId id="2147483669" r:id="rId10"/>
    <p:sldLayoutId id="2147483682" r:id="rId11"/>
    <p:sldLayoutId id="2147483663" r:id="rId12"/>
    <p:sldLayoutId id="2147483677" r:id="rId13"/>
    <p:sldLayoutId id="2147483653" r:id="rId14"/>
    <p:sldLayoutId id="2147483678" r:id="rId15"/>
    <p:sldLayoutId id="2147483650" r:id="rId16"/>
    <p:sldLayoutId id="2147483654" r:id="rId17"/>
    <p:sldLayoutId id="2147483681" r:id="rId18"/>
    <p:sldLayoutId id="2147483686" r:id="rId19"/>
    <p:sldLayoutId id="2147483690" r:id="rId20"/>
    <p:sldLayoutId id="2147483676" r:id="rId21"/>
    <p:sldLayoutId id="2147483680" r:id="rId22"/>
    <p:sldLayoutId id="2147483675" r:id="rId23"/>
    <p:sldLayoutId id="2147483652" r:id="rId24"/>
    <p:sldLayoutId id="2147483665" r:id="rId25"/>
    <p:sldLayoutId id="2147483655" r:id="rId26"/>
    <p:sldLayoutId id="2147483656" r:id="rId27"/>
    <p:sldLayoutId id="2147483657" r:id="rId2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50000"/>
              <a:lumOff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1920" userDrawn="1">
          <p15:clr>
            <a:srgbClr val="F26B43"/>
          </p15:clr>
        </p15:guide>
        <p15:guide id="4" pos="5760" userDrawn="1">
          <p15:clr>
            <a:srgbClr val="F26B43"/>
          </p15:clr>
        </p15:guide>
        <p15:guide id="5" pos="7248" userDrawn="1">
          <p15:clr>
            <a:srgbClr val="F26B43"/>
          </p15:clr>
        </p15:guide>
        <p15:guide id="6" pos="4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simswiki.com/wiki/Bunch_family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23065375@N05/2235529346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suburbanchicagoland.com/2019/01/14/wallethub-best-and-worst-states-for-retirement/seniors-elderly-baby-boomers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Relationship Id="rId5" Type="http://schemas.openxmlformats.org/officeDocument/2006/relationships/hyperlink" Target="https://disabilityvisibilityproject.com/2014/08/02/our-first-donation-thank-you-susan-and-bruce-miller-st-louis-mo/" TargetMode="External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hyperlink" Target="https://pxhere.com/en/photo/759682" TargetMode="External"/><Relationship Id="rId7" Type="http://schemas.openxmlformats.org/officeDocument/2006/relationships/hyperlink" Target="https://pxhere.com/en/photo/879276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.jpg"/><Relationship Id="rId5" Type="http://schemas.openxmlformats.org/officeDocument/2006/relationships/hyperlink" Target="https://bmawufbp.blogspot.com/p/womens-health.html" TargetMode="External"/><Relationship Id="rId4" Type="http://schemas.openxmlformats.org/officeDocument/2006/relationships/image" Target="../media/image20.jpg"/><Relationship Id="rId9" Type="http://schemas.openxmlformats.org/officeDocument/2006/relationships/hyperlink" Target="https://vghosal.blogspot.com/2017/12/is-your-child-or-teenager-suffers-from.html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13" Type="http://schemas.openxmlformats.org/officeDocument/2006/relationships/hyperlink" Target="https://www.pngall.com/micheal-jordan-png" TargetMode="External"/><Relationship Id="rId3" Type="http://schemas.openxmlformats.org/officeDocument/2006/relationships/hyperlink" Target="https://www.flickr.com/photos/dackelprincess/36532983390" TargetMode="External"/><Relationship Id="rId7" Type="http://schemas.openxmlformats.org/officeDocument/2006/relationships/hyperlink" Target="https://fa.wikipedia.org/wiki/%DA%A9%D9%85%D8%B1%D8%A8%D9%86%D8%AF_%D8%A7%DB%8C%D9%85%D9%86%DB%8C" TargetMode="External"/><Relationship Id="rId12" Type="http://schemas.openxmlformats.org/officeDocument/2006/relationships/image" Target="../media/image28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5.jpg"/><Relationship Id="rId11" Type="http://schemas.openxmlformats.org/officeDocument/2006/relationships/hyperlink" Target="https://www.sacerdotus.com/2011/12/happy-new-year-2012.html" TargetMode="External"/><Relationship Id="rId5" Type="http://schemas.openxmlformats.org/officeDocument/2006/relationships/hyperlink" Target="https://www.pexels.com/photo/adventure-explore-hike-hiker-1436709/" TargetMode="External"/><Relationship Id="rId15" Type="http://schemas.openxmlformats.org/officeDocument/2006/relationships/hyperlink" Target="https://freepngimg.com/png/32878-the-simpsons-movie-photos" TargetMode="External"/><Relationship Id="rId10" Type="http://schemas.openxmlformats.org/officeDocument/2006/relationships/image" Target="../media/image27.jpg"/><Relationship Id="rId4" Type="http://schemas.openxmlformats.org/officeDocument/2006/relationships/image" Target="../media/image24.jpeg"/><Relationship Id="rId9" Type="http://schemas.openxmlformats.org/officeDocument/2006/relationships/hyperlink" Target="https://corazondecancion.blogspot.com/2014/10/michael-jackson-will-you-be-there-letra.html" TargetMode="External"/><Relationship Id="rId1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1"/><Relationship Id="rId3" Type="http://schemas.openxmlformats.org/officeDocument/2006/relationships/hyperlink" Target="https://www.juku.it/time-another-rollercoaster-ride/roller-coaster/" TargetMode="External"/><Relationship Id="rId7" Type="http://schemas.openxmlformats.org/officeDocument/2006/relationships/hyperlink" Target="https://maxmetal.net/2020/11/13/acdc-pwrup/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2.png"/><Relationship Id="rId11" Type="http://schemas.openxmlformats.org/officeDocument/2006/relationships/hyperlink" Target="http://www.flickr.com/photos/familytravelck/7112758505/" TargetMode="External"/><Relationship Id="rId5" Type="http://schemas.openxmlformats.org/officeDocument/2006/relationships/hyperlink" Target="https://www.freeimageslive.co.uk/free_stock_image/modern-retro-furniture-jpg" TargetMode="External"/><Relationship Id="rId10" Type="http://schemas.openxmlformats.org/officeDocument/2006/relationships/image" Target="../media/image34.jpg"/><Relationship Id="rId4" Type="http://schemas.openxmlformats.org/officeDocument/2006/relationships/image" Target="../media/image31.jpg"/><Relationship Id="rId9" Type="http://schemas.openxmlformats.org/officeDocument/2006/relationships/hyperlink" Target="https://www.rawpixel.com/image/45266/premium-photo-image-auto-automobile-boy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red.it/attualita/politica/2019/09/11/11-settembre-storie/" TargetMode="Externa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4.xml"/><Relationship Id="rId5" Type="http://schemas.openxmlformats.org/officeDocument/2006/relationships/hyperlink" Target="https://www.rawpixel.com/search/mixed%20race?sort=curated&amp;page=1" TargetMode="External"/><Relationship Id="rId4" Type="http://schemas.openxmlformats.org/officeDocument/2006/relationships/image" Target="../media/image36.1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reanvillepost.com/2020/04/14/pity-post-corona-millennials-if-they-dont-openly-push-socialism/" TargetMode="Externa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ourses.lumenlearning.com/suny-esc-wm-englishcomposition1/chapter/developing-ideas-for-writing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oodista.com/blog/2013/12/14/top-12-holiday-wines-under-25-with-cheese-recipe-pairings" TargetMode="External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scherlund.blogspot.com/2019/03/6-things-to-know-about-gen-z-before-you.html" TargetMode="External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4.xml"/><Relationship Id="rId5" Type="http://schemas.openxmlformats.org/officeDocument/2006/relationships/hyperlink" Target="https://creativecommons.org/licenses/by-nc-sa/3.0/" TargetMode="External"/><Relationship Id="rId4" Type="http://schemas.openxmlformats.org/officeDocument/2006/relationships/hyperlink" Target="https://www.peoplemattersglobal.com/news/leadership/tiktok-appoints-ex-disney-executive-as-new-ceo-25723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ontiersin.org/articles/10.3389/fmicb.2019.02679/full" TargetMode="External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4.xml"/><Relationship Id="rId5" Type="http://schemas.openxmlformats.org/officeDocument/2006/relationships/hyperlink" Target="https://www.flickr.com/photos/26878261@N07/7981461774" TargetMode="External"/><Relationship Id="rId4" Type="http://schemas.openxmlformats.org/officeDocument/2006/relationships/image" Target="../media/image4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marketingdelvino-mondovisione.blogspot.com/2005/12/project-genome-la-psiche-del.html" TargetMode="External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4.xml"/><Relationship Id="rId4" Type="http://schemas.openxmlformats.org/officeDocument/2006/relationships/hyperlink" Target="https://creativecommons.org/licenses/by-nc-nd/3.0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de/shop-gesch%C3%A4ft-einkaufen-warenkorb-942399/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rbartender.com/2020/hr-law-legislation/remote-employees-employment-law/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4.xml"/><Relationship Id="rId4" Type="http://schemas.openxmlformats.org/officeDocument/2006/relationships/hyperlink" Target="https://creativecommons.org/licenses/by-nc-nd/3.0/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ourses.lumenlearning.com/wm-organizationalbehavior/chapter/encouraging-diversity/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woman-in-a-business-suit-drinking-wine-4427927/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man-in-white-crew-neck-t-shirt-holding-wine-bottle-4877852/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ourses.lumenlearning.com/wm-organizationalbehavior/chapter/workforce-generations/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2068" y="556591"/>
            <a:ext cx="5155984" cy="3047744"/>
          </a:xfrm>
        </p:spPr>
        <p:txBody>
          <a:bodyPr>
            <a:normAutofit fontScale="90000"/>
          </a:bodyPr>
          <a:lstStyle/>
          <a:p>
            <a:br>
              <a:rPr lang="en-US" altLang="en-US" sz="5400" dirty="0"/>
            </a:br>
            <a:br>
              <a:rPr lang="en-US" altLang="en-US" sz="5400" dirty="0"/>
            </a:br>
            <a:br>
              <a:rPr lang="en-US" altLang="en-US" sz="5400" dirty="0"/>
            </a:br>
            <a:br>
              <a:rPr lang="en-US" altLang="en-US" sz="5400" dirty="0"/>
            </a:br>
            <a:br>
              <a:rPr lang="en-US" altLang="en-US" sz="5400" dirty="0"/>
            </a:br>
            <a:br>
              <a:rPr lang="en-US" altLang="en-US" sz="5400" dirty="0"/>
            </a:br>
            <a:br>
              <a:rPr lang="en-US" altLang="en-US" sz="5400" dirty="0"/>
            </a:br>
            <a:br>
              <a:rPr lang="en-US" altLang="en-US" sz="5400" dirty="0"/>
            </a:br>
            <a:br>
              <a:rPr lang="en-US" altLang="en-US" sz="5400" dirty="0"/>
            </a:br>
            <a:br>
              <a:rPr lang="en-US" altLang="en-US" sz="5400" dirty="0"/>
            </a:br>
            <a:br>
              <a:rPr lang="en-US" altLang="en-US" sz="5400" dirty="0"/>
            </a:br>
            <a:br>
              <a:rPr lang="en-US" altLang="en-US" sz="5400" dirty="0"/>
            </a:br>
            <a:r>
              <a:rPr lang="en-US" altLang="en-US" sz="5400" dirty="0"/>
              <a:t>Generational marketing to</a:t>
            </a:r>
            <a:br>
              <a:rPr lang="en-US" altLang="en-US" sz="5400" dirty="0"/>
            </a:br>
            <a:r>
              <a:rPr lang="en-US" altLang="en-US" sz="5400" dirty="0"/>
              <a:t>Boomers, X’s, Millennials and Z’s</a:t>
            </a:r>
            <a:endParaRPr lang="en-US" dirty="0"/>
          </a:p>
        </p:txBody>
      </p:sp>
      <p:pic>
        <p:nvPicPr>
          <p:cNvPr id="20" name="Picture 19" descr="A group of people sitting on a boat&#10;&#10;Description automatically generated with medium confidence">
            <a:extLst>
              <a:ext uri="{FF2B5EF4-FFF2-40B4-BE49-F238E27FC236}">
                <a16:creationId xmlns:a16="http://schemas.microsoft.com/office/drawing/2014/main" id="{EE4104A7-6A8E-2018-1B34-D0893E63C8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886" y="2058745"/>
            <a:ext cx="6264183" cy="403895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1EB840D-687B-77C2-36D6-9F40777758F8}"/>
              </a:ext>
            </a:extLst>
          </p:cNvPr>
          <p:cNvSpPr txBox="1"/>
          <p:nvPr/>
        </p:nvSpPr>
        <p:spPr>
          <a:xfrm>
            <a:off x="8935278" y="4522304"/>
            <a:ext cx="2723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Donniella Winchell</a:t>
            </a:r>
          </a:p>
          <a:p>
            <a:r>
              <a:rPr lang="en-US" dirty="0"/>
              <a:t>dwinchell@ohiowines.org</a:t>
            </a:r>
          </a:p>
        </p:txBody>
      </p:sp>
    </p:spTree>
    <p:extLst>
      <p:ext uri="{BB962C8B-B14F-4D97-AF65-F5344CB8AC3E}">
        <p14:creationId xmlns:p14="http://schemas.microsoft.com/office/powerpoint/2010/main" val="1642425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AEDA8-A0C4-73AF-065D-C730EF9EA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26" y="258417"/>
            <a:ext cx="3309731" cy="1610140"/>
          </a:xfrm>
        </p:spPr>
        <p:txBody>
          <a:bodyPr/>
          <a:lstStyle/>
          <a:p>
            <a:r>
              <a:rPr lang="en-US" b="1" dirty="0"/>
              <a:t>Generational Breakdown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AB3AF-52DF-BB0D-98DE-243B7C9CD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10</a:t>
            </a:fld>
            <a:endParaRPr lang="en-US" dirty="0"/>
          </a:p>
        </p:txBody>
      </p:sp>
      <p:graphicFrame>
        <p:nvGraphicFramePr>
          <p:cNvPr id="8" name="Group 35">
            <a:extLst>
              <a:ext uri="{FF2B5EF4-FFF2-40B4-BE49-F238E27FC236}">
                <a16:creationId xmlns:a16="http://schemas.microsoft.com/office/drawing/2014/main" id="{7EB07001-8ABD-0DED-9B48-008F161138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0255282"/>
              </p:ext>
            </p:extLst>
          </p:nvPr>
        </p:nvGraphicFramePr>
        <p:xfrm>
          <a:off x="3581400" y="998912"/>
          <a:ext cx="8077200" cy="5337560"/>
        </p:xfrm>
        <a:graphic>
          <a:graphicData uri="http://schemas.openxmlformats.org/drawingml/2006/table">
            <a:tbl>
              <a:tblPr/>
              <a:tblGrid>
                <a:gridCol w="269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92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92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540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Generation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Years of Birth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Ages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5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Matures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Before 1945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Small numbers but younger group: lots of $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5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Boomers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1946-64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Retiring, some inherited wealth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726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Gen X </a:t>
                      </a:r>
                      <a:r>
                        <a:rPr kumimoji="0" lang="en-US" sz="24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er</a:t>
                      </a:r>
                      <a:r>
                        <a:rPr kumimoji="0" lang="en-US" sz="2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s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1965-78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Kids or DINKS, height of earning power – retiring/empty nests on the horizon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726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Millennials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1979-95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Raised in boomer households, defined by interests – dominating workforce soon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51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Gen Z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1996 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Ready to be convinced – if we do our homework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0" name="Picture 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15D08B0-4E89-1700-291F-763BF9D0D6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624509" y="1341783"/>
            <a:ext cx="48768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6477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B43D7-2BBF-394A-60F7-DCEF46C07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328" y="365125"/>
            <a:ext cx="10816472" cy="1325563"/>
          </a:xfrm>
        </p:spPr>
        <p:txBody>
          <a:bodyPr/>
          <a:lstStyle/>
          <a:p>
            <a:r>
              <a:rPr lang="en-US" b="1" dirty="0"/>
              <a:t>Boomers 1946-64  -- still very important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EC8294-0A41-130C-E161-B3550A0FB3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7328" y="1690688"/>
            <a:ext cx="11031820" cy="5030787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800" b="1" dirty="0">
                <a:latin typeface="Corbel" panose="020B0503020204020204" pitchFamily="34" charset="0"/>
              </a:rPr>
              <a:t>76 Million – millions retiring each year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800" b="1" dirty="0">
                <a:latin typeface="Corbel" panose="020B0503020204020204" pitchFamily="34" charset="0"/>
              </a:rPr>
              <a:t>Younger segment:   double income, no kids, dog parents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800" b="1" dirty="0">
                <a:latin typeface="Corbel" panose="020B0503020204020204" pitchFamily="34" charset="0"/>
              </a:rPr>
              <a:t>Inherited wealth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800" b="1" dirty="0">
                <a:latin typeface="Corbel" panose="020B0503020204020204" pitchFamily="34" charset="0"/>
              </a:rPr>
              <a:t>Low savings – ‘spending children's’ inheritance’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800" b="1" dirty="0">
                <a:latin typeface="Corbel" panose="020B0503020204020204" pitchFamily="34" charset="0"/>
              </a:rPr>
              <a:t>Even though they are aging – many will not admit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800" b="1" dirty="0">
                <a:latin typeface="Corbel" panose="020B0503020204020204" pitchFamily="34" charset="0"/>
              </a:rPr>
              <a:t>Independence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800" b="1" dirty="0">
                <a:latin typeface="Corbel" panose="020B0503020204020204" pitchFamily="34" charset="0"/>
              </a:rPr>
              <a:t>Somewhat socially conscious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800" b="1" dirty="0">
                <a:latin typeface="Corbel" panose="020B0503020204020204" pitchFamily="34" charset="0"/>
              </a:rPr>
              <a:t>Eat out LOTS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800" b="1" dirty="0">
                <a:latin typeface="Corbel" panose="020B0503020204020204" pitchFamily="34" charset="0"/>
              </a:rPr>
              <a:t>Definition of self:  what do you do?  Answer for those still working:  their job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800" b="1" dirty="0">
                <a:latin typeface="Corbel" panose="020B0503020204020204" pitchFamily="34" charset="0"/>
              </a:rPr>
              <a:t>Vietnam, Woodstock = drugs, sex and rock n roll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800" b="1" dirty="0">
                <a:latin typeface="Corbel" panose="020B0503020204020204" pitchFamily="34" charset="0"/>
              </a:rPr>
              <a:t>Raised by Dr. Spock influence thus were permissive parents – are/will be permissive grandparents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800" b="1" dirty="0">
                <a:latin typeface="Corbel" panose="020B0503020204020204" pitchFamily="34" charset="0"/>
              </a:rPr>
              <a:t>DEMAND GOOD SERVICE</a:t>
            </a:r>
            <a:endParaRPr lang="en-US" b="1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C7304D-47CC-8F92-E084-B9401BF56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11</a:t>
            </a:fld>
            <a:endParaRPr lang="en-US" dirty="0"/>
          </a:p>
        </p:txBody>
      </p:sp>
      <p:pic>
        <p:nvPicPr>
          <p:cNvPr id="9" name="Picture 8" descr="A person and person smiling at the camera&#10;&#10;Description automatically generated with medium confidence">
            <a:extLst>
              <a:ext uri="{FF2B5EF4-FFF2-40B4-BE49-F238E27FC236}">
                <a16:creationId xmlns:a16="http://schemas.microsoft.com/office/drawing/2014/main" id="{57871328-9362-4903-26E2-F479AEFD19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531440" y="1751432"/>
            <a:ext cx="3254623" cy="2174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0843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3D183-D2AC-E8B4-332E-16323B6B5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b="1" dirty="0"/>
              <a:t>More Boomers  1946-64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DE492B-5C8C-143F-CB0C-F7145E1CD1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64640"/>
            <a:ext cx="6111240" cy="5059679"/>
          </a:xfrm>
        </p:spPr>
        <p:txBody>
          <a:bodyPr>
            <a:normAutofit/>
          </a:bodyPr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400" b="1" dirty="0"/>
              <a:t>Still aspirational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400" b="1" dirty="0"/>
              <a:t>Like experiences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400" b="1" dirty="0"/>
              <a:t>Health conscious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400" b="1" dirty="0"/>
              <a:t>Value driven, coupons?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400" b="1" dirty="0"/>
              <a:t>Personal indulgences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400" b="1" dirty="0"/>
              <a:t>Believe education is key to success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400" b="1" dirty="0"/>
              <a:t>‘Are’ 10 years younger than chronological age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400" b="1" dirty="0"/>
              <a:t>Internet ‘savvy’ – use a work – more SM than some think – more FB than others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400" b="1" dirty="0"/>
              <a:t>Sometimes ‘sandwiched’ with ‘almost adult’ kids and very elderly parents</a:t>
            </a:r>
          </a:p>
          <a:p>
            <a:endParaRPr lang="en-US" sz="20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044843-5D56-BE40-9F31-BBC634921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5CEABB6-07DC-46E8-9B57-56EC44A396E5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pic>
        <p:nvPicPr>
          <p:cNvPr id="12" name="Picture 11" descr="Two people smiling&#10;&#10;Description automatically generated with medium confidence">
            <a:extLst>
              <a:ext uri="{FF2B5EF4-FFF2-40B4-BE49-F238E27FC236}">
                <a16:creationId xmlns:a16="http://schemas.microsoft.com/office/drawing/2014/main" id="{F26E321D-0B3F-01A6-9ED6-AC54255E04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157062" y="552609"/>
            <a:ext cx="4476137" cy="2972435"/>
          </a:xfrm>
          <a:prstGeom prst="rect">
            <a:avLst/>
          </a:prstGeom>
        </p:spPr>
      </p:pic>
      <p:pic>
        <p:nvPicPr>
          <p:cNvPr id="5" name="Picture 4" descr="A picture containing person, person, smiling, posing&#10;&#10;Description automatically generated">
            <a:extLst>
              <a:ext uri="{FF2B5EF4-FFF2-40B4-BE49-F238E27FC236}">
                <a16:creationId xmlns:a16="http://schemas.microsoft.com/office/drawing/2014/main" id="{BE8D9932-26E6-A505-2FFB-023981B8AE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228643" y="3840989"/>
            <a:ext cx="4404556" cy="232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4582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30BEE-FD9E-071C-4505-F2384B58D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060" y="365125"/>
            <a:ext cx="10910740" cy="1325563"/>
          </a:xfrm>
        </p:spPr>
        <p:txBody>
          <a:bodyPr/>
          <a:lstStyle/>
          <a:p>
            <a:r>
              <a:rPr lang="en-US" b="1" dirty="0"/>
              <a:t>Reaching then marketing to Boomers 1946-64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26B44D-450F-1A18-0A30-03153EA62D3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latin typeface="+mn-lt"/>
              </a:rPr>
              <a:t>Newspapers – first wave 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latin typeface="+mn-lt"/>
              </a:rPr>
              <a:t>Radio but dramatic segmentation – plus Sirius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latin typeface="+mn-lt"/>
              </a:rPr>
              <a:t>Magazines:  for ‘dreaming’ not hard sell – need a follow-up call to action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latin typeface="+mn-lt"/>
              </a:rPr>
              <a:t>SM:  women on Facebook 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latin typeface="+mn-lt"/>
              </a:rPr>
              <a:t>Like status symbols:  Gucci vs. Walmart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latin typeface="+mn-lt"/>
              </a:rPr>
              <a:t>Luxury:  small and large:  spa, wine, fine dining – fancy cars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latin typeface="+mn-lt"/>
              </a:rPr>
              <a:t>Promote:  You deserve it!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latin typeface="+mn-lt"/>
              </a:rPr>
              <a:t>Youthful images – perhaps not AARP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latin typeface="+mn-lt"/>
              </a:rPr>
              <a:t>Grandparents buy lots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latin typeface="+mn-lt"/>
              </a:rPr>
              <a:t>Offer lots of options 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93993E-54A4-04C3-CF41-73B032C10A6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latin typeface="+mn-lt"/>
              </a:rPr>
              <a:t>Red wine is healthy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latin typeface="+mn-lt"/>
              </a:rPr>
              <a:t>Higher priced wines will sell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latin typeface="+mn-lt"/>
              </a:rPr>
              <a:t>If it tastes good, it is ok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latin typeface="+mn-lt"/>
              </a:rPr>
              <a:t>Part of the ‘fine lifestyle’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latin typeface="+mn-lt"/>
              </a:rPr>
              <a:t>Sell with ‘hippy’ labels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latin typeface="+mn-lt"/>
              </a:rPr>
              <a:t>Make it female friendly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latin typeface="+mn-lt"/>
              </a:rPr>
              <a:t>Match with food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latin typeface="+mn-lt"/>
              </a:rPr>
              <a:t>Offer in restaurants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latin typeface="+mn-lt"/>
              </a:rPr>
              <a:t>Educate them casually </a:t>
            </a:r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3E6827-B377-426C-95D7-60BB81307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13</a:t>
            </a:fld>
            <a:endParaRPr lang="en-US" dirty="0"/>
          </a:p>
        </p:txBody>
      </p:sp>
      <p:pic>
        <p:nvPicPr>
          <p:cNvPr id="14" name="Picture 13" descr="A group of wine glasses&#10;&#10;Description automatically generated with medium confidence">
            <a:extLst>
              <a:ext uri="{FF2B5EF4-FFF2-40B4-BE49-F238E27FC236}">
                <a16:creationId xmlns:a16="http://schemas.microsoft.com/office/drawing/2014/main" id="{98273EAE-D5BF-35DD-2D83-BD2F36F615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8800" y="3880772"/>
            <a:ext cx="2743200" cy="265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0706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C7DF5-5DD2-A5A9-B000-109486B03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kern="1200" dirty="0">
                <a:latin typeface="+mj-lt"/>
                <a:ea typeface="+mj-ea"/>
                <a:cs typeface="+mj-cs"/>
              </a:rPr>
              <a:t>Gen X  1965-78</a:t>
            </a:r>
          </a:p>
        </p:txBody>
      </p:sp>
      <p:pic>
        <p:nvPicPr>
          <p:cNvPr id="16" name="Picture 15" descr="A picture containing grass, outdoor, person, sport&#10;&#10;Description automatically generated">
            <a:extLst>
              <a:ext uri="{FF2B5EF4-FFF2-40B4-BE49-F238E27FC236}">
                <a16:creationId xmlns:a16="http://schemas.microsoft.com/office/drawing/2014/main" id="{CE9A4CCB-595B-AEBB-37DA-C10C79FB8A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5258" r="14722" b="-1"/>
          <a:stretch/>
        </p:blipFill>
        <p:spPr>
          <a:xfrm>
            <a:off x="1169194" y="716890"/>
            <a:ext cx="1819656" cy="1517904"/>
          </a:xfrm>
          <a:prstGeom prst="rect">
            <a:avLst/>
          </a:prstGeom>
          <a:noFill/>
        </p:spPr>
      </p:pic>
      <p:pic>
        <p:nvPicPr>
          <p:cNvPr id="18" name="Picture 17" descr="A picture containing person, crowd&#10;&#10;Description automatically generated">
            <a:extLst>
              <a:ext uri="{FF2B5EF4-FFF2-40B4-BE49-F238E27FC236}">
                <a16:creationId xmlns:a16="http://schemas.microsoft.com/office/drawing/2014/main" id="{02F54B96-95DA-01A6-B23C-6D745224F7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3430" r="16844" b="-7"/>
          <a:stretch/>
        </p:blipFill>
        <p:spPr>
          <a:xfrm>
            <a:off x="3822565" y="1490130"/>
            <a:ext cx="1819656" cy="1517904"/>
          </a:xfrm>
          <a:prstGeom prst="rect">
            <a:avLst/>
          </a:prstGeom>
          <a:noFill/>
        </p:spPr>
      </p:pic>
      <p:pic>
        <p:nvPicPr>
          <p:cNvPr id="11" name="Picture 10" descr="A picture containing grass, outdoor, sky, person&#10;&#10;Description automatically generated">
            <a:extLst>
              <a:ext uri="{FF2B5EF4-FFF2-40B4-BE49-F238E27FC236}">
                <a16:creationId xmlns:a16="http://schemas.microsoft.com/office/drawing/2014/main" id="{7F204EBA-90A7-24ED-5904-9E3DFEB375E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20282" r="-7" b="-7"/>
          <a:stretch/>
        </p:blipFill>
        <p:spPr>
          <a:xfrm>
            <a:off x="6475936" y="1490130"/>
            <a:ext cx="1819656" cy="1517904"/>
          </a:xfrm>
          <a:prstGeom prst="rect">
            <a:avLst/>
          </a:prstGeom>
          <a:noFill/>
        </p:spPr>
      </p:pic>
      <p:pic>
        <p:nvPicPr>
          <p:cNvPr id="13" name="Picture 12" descr="A group of people sitting on a bench&#10;&#10;Description automatically generated with medium confidence">
            <a:extLst>
              <a:ext uri="{FF2B5EF4-FFF2-40B4-BE49-F238E27FC236}">
                <a16:creationId xmlns:a16="http://schemas.microsoft.com/office/drawing/2014/main" id="{6A3339A2-5B1B-2838-A2F0-6FF494455C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l="30689" r="17280" b="-1"/>
          <a:stretch/>
        </p:blipFill>
        <p:spPr>
          <a:xfrm>
            <a:off x="9240073" y="731178"/>
            <a:ext cx="1819656" cy="1517904"/>
          </a:xfrm>
          <a:prstGeom prst="rect">
            <a:avLst/>
          </a:prstGeom>
          <a:noFill/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33E9ED-96A3-6C5C-DCA9-D3DEED9D2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5CEABB6-07DC-46E8-9B57-56EC44A396E5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33AF2D8-0CF1-3A2F-4589-5ED2C468AE79}"/>
              </a:ext>
            </a:extLst>
          </p:cNvPr>
          <p:cNvSpPr txBox="1"/>
          <p:nvPr/>
        </p:nvSpPr>
        <p:spPr>
          <a:xfrm>
            <a:off x="491527" y="3359799"/>
            <a:ext cx="550415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000" b="1" dirty="0">
                <a:latin typeface="+mn-lt"/>
              </a:rPr>
              <a:t>Very small market</a:t>
            </a:r>
          </a:p>
          <a:p>
            <a:pPr marL="800100" lvl="1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000" b="1" dirty="0">
                <a:latin typeface="+mn-lt"/>
              </a:rPr>
              <a:t>Less than 39 million</a:t>
            </a:r>
          </a:p>
          <a:p>
            <a:pPr marL="800100" lvl="1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000" b="1" dirty="0">
                <a:latin typeface="+mn-lt"/>
              </a:rPr>
              <a:t>‘Lost Generation’ </a:t>
            </a:r>
          </a:p>
          <a:p>
            <a:pPr marL="1257300" lvl="2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000" b="1" dirty="0">
                <a:latin typeface="+mn-lt"/>
              </a:rPr>
              <a:t>Divorced parents, Latchkey kids</a:t>
            </a:r>
          </a:p>
          <a:p>
            <a:pPr marL="1257300" lvl="2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000" b="1" dirty="0">
                <a:latin typeface="+mn-lt"/>
              </a:rPr>
              <a:t>Beneficiaries of women’s Lib movement</a:t>
            </a:r>
          </a:p>
          <a:p>
            <a:pPr marL="1257300" lvl="2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000" b="1" dirty="0">
                <a:latin typeface="+mn-lt"/>
              </a:rPr>
              <a:t>More multi-cultural</a:t>
            </a:r>
          </a:p>
          <a:p>
            <a:pPr marL="800100" lvl="1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000" b="1" dirty="0">
                <a:latin typeface="+mn-lt"/>
              </a:rPr>
              <a:t>Increasing number of stay-at-home moms</a:t>
            </a:r>
          </a:p>
          <a:p>
            <a:pPr marL="800100" lvl="1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000" b="1" dirty="0">
                <a:latin typeface="+mn-lt"/>
              </a:rPr>
              <a:t>Independent, self reliant but skeptical</a:t>
            </a:r>
          </a:p>
        </p:txBody>
      </p:sp>
      <p:sp>
        <p:nvSpPr>
          <p:cNvPr id="21" name="Right Brace 20">
            <a:extLst>
              <a:ext uri="{FF2B5EF4-FFF2-40B4-BE49-F238E27FC236}">
                <a16:creationId xmlns:a16="http://schemas.microsoft.com/office/drawing/2014/main" id="{72381CD7-2DF6-6E25-5DAE-2BAD889BE48A}"/>
              </a:ext>
            </a:extLst>
          </p:cNvPr>
          <p:cNvSpPr/>
          <p:nvPr/>
        </p:nvSpPr>
        <p:spPr>
          <a:xfrm>
            <a:off x="6096000" y="3800475"/>
            <a:ext cx="45719" cy="4571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D54E426-9D5A-EC2A-CA47-F12BDAF0C2BC}"/>
              </a:ext>
            </a:extLst>
          </p:cNvPr>
          <p:cNvSpPr txBox="1"/>
          <p:nvPr/>
        </p:nvSpPr>
        <p:spPr>
          <a:xfrm>
            <a:off x="6196320" y="3429000"/>
            <a:ext cx="52120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000" b="1" dirty="0">
                <a:latin typeface="+mn-lt"/>
              </a:rPr>
              <a:t>Trendy retail shopping, brands important – Gap, Nike, Apple, Amazon</a:t>
            </a:r>
          </a:p>
          <a:p>
            <a:pPr marL="800100" lvl="1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000" b="1" dirty="0">
                <a:latin typeface="+mn-lt"/>
              </a:rPr>
              <a:t>Childbearing years – worried about safety for their kids</a:t>
            </a:r>
          </a:p>
          <a:p>
            <a:pPr marL="800100" lvl="1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000" b="1" dirty="0">
                <a:latin typeface="+mn-lt"/>
              </a:rPr>
              <a:t>Perpetual ‘good times’ </a:t>
            </a:r>
          </a:p>
          <a:p>
            <a:pPr marL="800100" lvl="1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000" b="1" dirty="0">
                <a:latin typeface="+mn-lt"/>
              </a:rPr>
              <a:t>Limited cash flow after affluent childhood</a:t>
            </a:r>
          </a:p>
          <a:p>
            <a:pPr marL="800100" lvl="1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000" b="1" dirty="0">
                <a:latin typeface="+mn-lt"/>
              </a:rPr>
              <a:t>Less loyal to ‘Made in America’</a:t>
            </a:r>
          </a:p>
        </p:txBody>
      </p:sp>
    </p:spTree>
    <p:extLst>
      <p:ext uri="{BB962C8B-B14F-4D97-AF65-F5344CB8AC3E}">
        <p14:creationId xmlns:p14="http://schemas.microsoft.com/office/powerpoint/2010/main" val="38459345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E518F-418F-736E-8B0C-AD4274D9D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More Gen X  1965-78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9AE07D-AABD-EA8A-E5D2-6644C794AA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2458" y="1313895"/>
            <a:ext cx="6660842" cy="4833680"/>
          </a:xfrm>
        </p:spPr>
        <p:txBody>
          <a:bodyPr/>
          <a:lstStyle/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400" b="1" dirty="0">
                <a:latin typeface="+mn-lt"/>
              </a:rPr>
              <a:t>Environmentally conscious</a:t>
            </a: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400" b="1" dirty="0">
                <a:latin typeface="+mn-lt"/>
              </a:rPr>
              <a:t>Powerless to control layoffs, inflation, divorce,                                             home foreclosures, gas prices</a:t>
            </a: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400" b="1" dirty="0">
                <a:latin typeface="+mn-lt"/>
              </a:rPr>
              <a:t>Trust each other: </a:t>
            </a:r>
          </a:p>
          <a:p>
            <a:pPr marL="742950" lvl="1" indent="-28575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b="1" dirty="0">
                <a:latin typeface="+mn-lt"/>
              </a:rPr>
              <a:t>Group think                                                                    </a:t>
            </a: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400" b="1" dirty="0">
                <a:latin typeface="+mn-lt"/>
              </a:rPr>
              <a:t>Adventure travel</a:t>
            </a: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400" b="1" dirty="0">
                <a:latin typeface="+mn-lt"/>
              </a:rPr>
              <a:t>Sesame Street!</a:t>
            </a: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400" b="1" dirty="0">
                <a:latin typeface="+mn-lt"/>
              </a:rPr>
              <a:t>Michael Jordan </a:t>
            </a: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400" b="1" dirty="0">
                <a:latin typeface="+mn-lt"/>
              </a:rPr>
              <a:t>Use seat belts </a:t>
            </a: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400" b="1" dirty="0">
                <a:latin typeface="+mn-lt"/>
              </a:rPr>
              <a:t>Anti drunk driving</a:t>
            </a: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400" b="1" dirty="0">
                <a:latin typeface="+mn-lt"/>
              </a:rPr>
              <a:t>Edu – </a:t>
            </a:r>
            <a:r>
              <a:rPr lang="en-US" altLang="en-US" sz="2400" b="1" dirty="0" err="1">
                <a:latin typeface="+mn-lt"/>
              </a:rPr>
              <a:t>tainment</a:t>
            </a:r>
            <a:r>
              <a:rPr lang="en-US" altLang="en-US" sz="2400" b="1" dirty="0">
                <a:latin typeface="+mn-lt"/>
              </a:rPr>
              <a:t>: ironic, edgy humor </a:t>
            </a: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400" b="1" dirty="0">
                <a:latin typeface="+mn-lt"/>
              </a:rPr>
              <a:t>Cause or purpose driven marketing </a:t>
            </a: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400" b="1" dirty="0">
                <a:latin typeface="+mn-lt"/>
              </a:rPr>
              <a:t>Non-traditional marketing: most marketed to generation in history </a:t>
            </a:r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3337E2-CC1A-B758-4576-FCE156948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15</a:t>
            </a:fld>
            <a:endParaRPr lang="en-US" dirty="0"/>
          </a:p>
        </p:txBody>
      </p:sp>
      <p:pic>
        <p:nvPicPr>
          <p:cNvPr id="9" name="Picture 8" descr="A person wearing a crown&#10;&#10;Description automatically generated with low confidence">
            <a:extLst>
              <a:ext uri="{FF2B5EF4-FFF2-40B4-BE49-F238E27FC236}">
                <a16:creationId xmlns:a16="http://schemas.microsoft.com/office/drawing/2014/main" id="{96C39E98-B86E-B4B4-DCBF-D6398D0A04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323489" y="920690"/>
            <a:ext cx="1687411" cy="2255897"/>
          </a:xfrm>
          <a:prstGeom prst="rect">
            <a:avLst/>
          </a:prstGeom>
        </p:spPr>
      </p:pic>
      <p:pic>
        <p:nvPicPr>
          <p:cNvPr id="12" name="Picture 11" descr="A picture containing rock, outdoor, person, mountain&#10;&#10;Description automatically generated">
            <a:extLst>
              <a:ext uri="{FF2B5EF4-FFF2-40B4-BE49-F238E27FC236}">
                <a16:creationId xmlns:a16="http://schemas.microsoft.com/office/drawing/2014/main" id="{6E7212F7-2942-F89D-F9D7-9A9FCE505F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672916" y="4591049"/>
            <a:ext cx="1267883" cy="1901825"/>
          </a:xfrm>
          <a:prstGeom prst="rect">
            <a:avLst/>
          </a:prstGeom>
        </p:spPr>
      </p:pic>
      <p:pic>
        <p:nvPicPr>
          <p:cNvPr id="14" name="Picture 13" descr="A picture containing indoor, car seat, white&#10;&#10;Description automatically generated">
            <a:extLst>
              <a:ext uri="{FF2B5EF4-FFF2-40B4-BE49-F238E27FC236}">
                <a16:creationId xmlns:a16="http://schemas.microsoft.com/office/drawing/2014/main" id="{CE1F3304-D8A5-D276-D966-93CBE52133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9272869" y="3463008"/>
            <a:ext cx="1121092" cy="1494789"/>
          </a:xfrm>
          <a:prstGeom prst="rect">
            <a:avLst/>
          </a:prstGeom>
        </p:spPr>
      </p:pic>
      <p:pic>
        <p:nvPicPr>
          <p:cNvPr id="17" name="Picture 16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6163BF67-7C4D-1780-E54A-7C1F6BC5BA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7690285" y="2579501"/>
            <a:ext cx="1192860" cy="1392405"/>
          </a:xfrm>
          <a:prstGeom prst="rect">
            <a:avLst/>
          </a:prstGeom>
        </p:spPr>
      </p:pic>
      <p:pic>
        <p:nvPicPr>
          <p:cNvPr id="20" name="Picture 19" descr="A red and white sign&#10;&#10;Description automatically generated with medium confidence">
            <a:extLst>
              <a:ext uri="{FF2B5EF4-FFF2-40B4-BE49-F238E27FC236}">
                <a16:creationId xmlns:a16="http://schemas.microsoft.com/office/drawing/2014/main" id="{8B77C6A2-A4AD-A4D5-E30D-468937A2C8B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10201275" y="4575140"/>
            <a:ext cx="1896026" cy="1896026"/>
          </a:xfrm>
          <a:prstGeom prst="rect">
            <a:avLst/>
          </a:prstGeom>
        </p:spPr>
      </p:pic>
      <p:pic>
        <p:nvPicPr>
          <p:cNvPr id="23" name="Picture 22" descr="A person in a basketball uniform&#10;&#10;Description automatically generated with medium confidence">
            <a:extLst>
              <a:ext uri="{FF2B5EF4-FFF2-40B4-BE49-F238E27FC236}">
                <a16:creationId xmlns:a16="http://schemas.microsoft.com/office/drawing/2014/main" id="{A04B2CED-B0D4-CD1F-5AC1-A3DDD4244C4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7487974" y="343961"/>
            <a:ext cx="1784895" cy="161639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44346EF-AC27-E62D-8E57-D0AA12B67C4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6330754" y="2579501"/>
            <a:ext cx="1031012" cy="201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0616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79654-DDA1-E9C2-86B3-04F4B9400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718" y="365125"/>
            <a:ext cx="11043082" cy="1325563"/>
          </a:xfrm>
        </p:spPr>
        <p:txBody>
          <a:bodyPr/>
          <a:lstStyle/>
          <a:p>
            <a:r>
              <a:rPr lang="en-US" b="1" dirty="0"/>
              <a:t>Marketing to Gen X  1965-78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57A06E-51A0-2A1E-3E98-A2C05744FB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24614"/>
            <a:ext cx="5181600" cy="4914297"/>
          </a:xfrm>
        </p:spPr>
        <p:txBody>
          <a:bodyPr>
            <a:normAutofit fontScale="77500" lnSpcReduction="20000"/>
          </a:bodyPr>
          <a:lstStyle/>
          <a:p>
            <a:pPr marL="285750" indent="-28575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800" b="1" dirty="0">
                <a:latin typeface="+mn-lt"/>
              </a:rPr>
              <a:t>Create group activities</a:t>
            </a:r>
          </a:p>
          <a:p>
            <a:pPr marL="285750" indent="-28575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800" b="1" dirty="0">
                <a:latin typeface="+mn-lt"/>
              </a:rPr>
              <a:t>Use computers – they started at age 9 – but NOT as much on the internet as are the millennials</a:t>
            </a:r>
          </a:p>
          <a:p>
            <a:pPr marL="285750" indent="-28575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800" b="1" dirty="0">
                <a:latin typeface="+mn-lt"/>
              </a:rPr>
              <a:t>Like things ‘retro’ [not sentimental] and ‘eclectic’ styles</a:t>
            </a:r>
          </a:p>
          <a:p>
            <a:pPr marL="285750" indent="-28575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800" b="1" dirty="0">
                <a:latin typeface="+mn-lt"/>
              </a:rPr>
              <a:t>Focus on ‘family’ things, memberships</a:t>
            </a:r>
          </a:p>
          <a:p>
            <a:pPr marL="285750" indent="-28575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800" b="1" dirty="0">
                <a:latin typeface="+mn-lt"/>
              </a:rPr>
              <a:t>Get rid of ‘hard sell’ – are skeptical about nearly everything – anti-commercials work</a:t>
            </a:r>
          </a:p>
          <a:p>
            <a:pPr marL="285750" indent="-28575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800" b="1" dirty="0">
                <a:latin typeface="+mn-lt"/>
              </a:rPr>
              <a:t>Give them respect</a:t>
            </a:r>
          </a:p>
          <a:p>
            <a:pPr marL="285750" indent="-28575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b="1" dirty="0"/>
              <a:t>Be Authentic</a:t>
            </a:r>
          </a:p>
          <a:p>
            <a:pPr marL="285750" indent="-28575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800" b="1" dirty="0">
                <a:latin typeface="+mn-lt"/>
              </a:rPr>
              <a:t>Canoeing, hiking, mountain biking</a:t>
            </a:r>
          </a:p>
          <a:p>
            <a:pPr marL="285750" indent="-28575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b="1" dirty="0"/>
              <a:t>Focus on ‘green’</a:t>
            </a:r>
            <a:endParaRPr lang="en-US" altLang="en-US" sz="2800" b="1" dirty="0">
              <a:latin typeface="+mn-lt"/>
            </a:endParaRPr>
          </a:p>
          <a:p>
            <a:pPr marL="285750" indent="-28575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800" b="1" dirty="0">
                <a:latin typeface="+mn-lt"/>
              </a:rPr>
              <a:t>Make it fun and edgy/funny</a:t>
            </a:r>
          </a:p>
          <a:p>
            <a:pPr marL="285750" indent="-28575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800" b="1" dirty="0">
                <a:latin typeface="+mn-lt"/>
              </a:rPr>
              <a:t>Like colorful ads</a:t>
            </a:r>
          </a:p>
          <a:p>
            <a:pPr marL="285750" indent="-28575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800" b="1" dirty="0">
                <a:latin typeface="+mn-lt"/>
              </a:rPr>
              <a:t>Charity causes important</a:t>
            </a:r>
          </a:p>
          <a:p>
            <a:pPr marL="285750" indent="-28575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800" b="1" dirty="0">
                <a:latin typeface="+mn-lt"/>
              </a:rPr>
              <a:t>Like ‘danger’ with a safety net:  Survivor, roller coasters </a:t>
            </a:r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7E843E-5733-5C05-E8C3-D39011183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16</a:t>
            </a:fld>
            <a:endParaRPr lang="en-US" dirty="0"/>
          </a:p>
        </p:txBody>
      </p:sp>
      <p:pic>
        <p:nvPicPr>
          <p:cNvPr id="9" name="Picture 8" descr="A roller coaster with a blue sky&#10;&#10;Description automatically generated with low confidence">
            <a:extLst>
              <a:ext uri="{FF2B5EF4-FFF2-40B4-BE49-F238E27FC236}">
                <a16:creationId xmlns:a16="http://schemas.microsoft.com/office/drawing/2014/main" id="{52DF18EA-8F42-F3DF-F29C-AD54721F5F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05341" y="1690688"/>
            <a:ext cx="2318809" cy="1739107"/>
          </a:xfrm>
          <a:prstGeom prst="rect">
            <a:avLst/>
          </a:prstGeom>
        </p:spPr>
      </p:pic>
      <p:pic>
        <p:nvPicPr>
          <p:cNvPr id="12" name="Picture 11" descr="A picture containing indoor, furniture, seat, wall&#10;&#10;Description automatically generated">
            <a:extLst>
              <a:ext uri="{FF2B5EF4-FFF2-40B4-BE49-F238E27FC236}">
                <a16:creationId xmlns:a16="http://schemas.microsoft.com/office/drawing/2014/main" id="{E523158D-628C-0B79-0663-BE707FB106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677290" y="1825625"/>
            <a:ext cx="1856454" cy="1512430"/>
          </a:xfrm>
          <a:prstGeom prst="rect">
            <a:avLst/>
          </a:prstGeom>
        </p:spPr>
      </p:pic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C9A49383-4BA0-F417-DECC-4C491539C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21790" y="4001296"/>
            <a:ext cx="2402335" cy="1149836"/>
          </a:xfrm>
          <a:prstGeom prst="rect">
            <a:avLst/>
          </a:prstGeom>
        </p:spPr>
      </p:pic>
      <p:pic>
        <p:nvPicPr>
          <p:cNvPr id="18" name="Picture 17" descr="A person and a child sitting on a blanket in a park&#10;&#10;Description automatically generated with medium confidence">
            <a:extLst>
              <a:ext uri="{FF2B5EF4-FFF2-40B4-BE49-F238E27FC236}">
                <a16:creationId xmlns:a16="http://schemas.microsoft.com/office/drawing/2014/main" id="{D62DE26A-DCA4-1447-4642-A8E6872936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2811808" y="5026482"/>
            <a:ext cx="1730964" cy="1512430"/>
          </a:xfrm>
          <a:prstGeom prst="rect">
            <a:avLst/>
          </a:prstGeom>
        </p:spPr>
      </p:pic>
      <p:pic>
        <p:nvPicPr>
          <p:cNvPr id="20" name="Picture 19" descr="A group of people sitting around a table with a board game&#10;&#10;Description automatically generated with medium confidence">
            <a:extLst>
              <a:ext uri="{FF2B5EF4-FFF2-40B4-BE49-F238E27FC236}">
                <a16:creationId xmlns:a16="http://schemas.microsoft.com/office/drawing/2014/main" id="{48E37D54-E038-6980-C5BC-81AEF0E876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3162581" y="3655368"/>
            <a:ext cx="1856453" cy="105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1740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8435F-4A48-4FD1-84C7-157295166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Millennials  1979-95 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334BD1-90CA-A005-BEFF-CD4857D127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32874"/>
            <a:ext cx="6684390" cy="4744089"/>
          </a:xfrm>
        </p:spPr>
        <p:txBody>
          <a:bodyPr>
            <a:normAutofit fontScale="77500" lnSpcReduction="20000"/>
          </a:bodyPr>
          <a:lstStyle/>
          <a:p>
            <a:pPr marL="91440" indent="-9144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Huge market – nearly 80 million</a:t>
            </a:r>
          </a:p>
          <a:p>
            <a:pPr marL="91440" indent="-9144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 Tiers:  before and after 2008 recession </a:t>
            </a:r>
          </a:p>
          <a:p>
            <a:pPr marL="91440" indent="-9144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Young families or singles  </a:t>
            </a:r>
          </a:p>
          <a:p>
            <a:pPr marL="91440" indent="-9144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Grew up with ‘boomer parents’</a:t>
            </a:r>
          </a:p>
          <a:p>
            <a:pPr marL="91440" indent="-9144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All about technology </a:t>
            </a:r>
          </a:p>
          <a:p>
            <a:pPr marL="91440" indent="-9144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Connected ----- nearly ALWAYS</a:t>
            </a:r>
          </a:p>
          <a:p>
            <a:pPr marL="91440" indent="-9144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Continual motion, multi-tasking</a:t>
            </a:r>
          </a:p>
          <a:p>
            <a:pPr marL="91440" indent="-9144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 in 4 single parent family</a:t>
            </a:r>
          </a:p>
          <a:p>
            <a:pPr marL="91440" indent="-9144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 in 3 not Caucasian </a:t>
            </a:r>
          </a:p>
          <a:p>
            <a:pPr marL="91440" indent="-9144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Ethnically diverse, do not notice</a:t>
            </a:r>
          </a:p>
          <a:p>
            <a:pPr marL="91440" indent="-9144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Major events really major:  9/11, Katrina, Iraq, Recession</a:t>
            </a:r>
          </a:p>
          <a:p>
            <a:pPr marL="91440" indent="-9144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They like their grandparents </a:t>
            </a:r>
          </a:p>
          <a:p>
            <a:pPr marL="91440" indent="-9144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Segments more patriotic than </a:t>
            </a:r>
            <a:r>
              <a:rPr lang="en-US" alt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X’ers</a:t>
            </a:r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or Boomers</a:t>
            </a:r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A0C74E-996A-23B5-672C-4873D41DB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17</a:t>
            </a:fld>
            <a:endParaRPr lang="en-US" dirty="0"/>
          </a:p>
        </p:txBody>
      </p:sp>
      <p:pic>
        <p:nvPicPr>
          <p:cNvPr id="9" name="Picture 8" descr="A picture containing sky, outdoor, city, smoke&#10;&#10;Description automatically generated">
            <a:extLst>
              <a:ext uri="{FF2B5EF4-FFF2-40B4-BE49-F238E27FC236}">
                <a16:creationId xmlns:a16="http://schemas.microsoft.com/office/drawing/2014/main" id="{FCC56904-85BE-9149-A065-2BF298677E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860660" y="501650"/>
            <a:ext cx="3493140" cy="2427732"/>
          </a:xfrm>
          <a:prstGeom prst="rect">
            <a:avLst/>
          </a:prstGeom>
        </p:spPr>
      </p:pic>
      <p:pic>
        <p:nvPicPr>
          <p:cNvPr id="12" name="Picture 11" descr="A group of people posing for a photo">
            <a:extLst>
              <a:ext uri="{FF2B5EF4-FFF2-40B4-BE49-F238E27FC236}">
                <a16:creationId xmlns:a16="http://schemas.microsoft.com/office/drawing/2014/main" id="{BBFD539B-C66F-AC06-C437-E3908D3730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028140" y="3429000"/>
            <a:ext cx="3325660" cy="242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4151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EC555-D293-4624-611E-F0558BD09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930" y="457200"/>
            <a:ext cx="8504412" cy="530225"/>
          </a:xfrm>
        </p:spPr>
        <p:txBody>
          <a:bodyPr anchor="b">
            <a:noAutofit/>
          </a:bodyPr>
          <a:lstStyle/>
          <a:p>
            <a:r>
              <a:rPr lang="en-US" sz="3600" b="1" dirty="0"/>
              <a:t>Millennial markers  1979-95</a:t>
            </a:r>
          </a:p>
        </p:txBody>
      </p:sp>
      <p:pic>
        <p:nvPicPr>
          <p:cNvPr id="9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C875BF0-F235-FBBC-66F3-5F42A8919C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15463" b="-2"/>
          <a:stretch/>
        </p:blipFill>
        <p:spPr>
          <a:xfrm>
            <a:off x="5183188" y="987425"/>
            <a:ext cx="6172200" cy="4873625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04B47-E501-9818-7EA6-3E8A59FED2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7930" y="1133061"/>
            <a:ext cx="4434095" cy="4735927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400" b="1" dirty="0"/>
              <a:t>Multi taskers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400" b="1" dirty="0"/>
              <a:t>Social media inter-twined with their lives/not necessarily dominate it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400" b="1" dirty="0"/>
              <a:t>Tech savvy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400" b="1" dirty="0"/>
              <a:t>Very curious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400" b="1" dirty="0"/>
              <a:t>Self assured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400" b="1" dirty="0"/>
              <a:t>Spiritual but not ‘religious’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400" b="1" dirty="0"/>
              <a:t>Want instant gratification and positive feedback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400" b="1" dirty="0"/>
              <a:t>Volunteering important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400" b="1" dirty="0"/>
              <a:t>Collaborative – group projects, outings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400" b="1" dirty="0"/>
              <a:t>Authenticity critical:  B-S meter sensitive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400" b="1" dirty="0"/>
              <a:t>Transparency critical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400" b="1" dirty="0"/>
              <a:t>Career advancement important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400" b="1" dirty="0"/>
              <a:t>Diversity important   </a:t>
            </a:r>
          </a:p>
          <a:p>
            <a:endParaRPr lang="en-US" sz="11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22E7F1-6C42-DFAD-7910-737F8E5BA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5CEABB6-07DC-46E8-9B57-56EC44A396E5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2530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2E67F-FA79-9346-3B9A-76B69390E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b="1" dirty="0"/>
              <a:t>More Millennials  1979-95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48F08-5A8F-7416-8B40-01A35E73BA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82148"/>
            <a:ext cx="5181600" cy="4894815"/>
          </a:xfrm>
        </p:spPr>
        <p:txBody>
          <a:bodyPr>
            <a:noAutofit/>
          </a:bodyPr>
          <a:lstStyle/>
          <a:p>
            <a:pPr marL="91440" indent="-9144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sz="2000" b="1" dirty="0"/>
              <a:t>Not just grades – community involvement</a:t>
            </a:r>
          </a:p>
          <a:p>
            <a:pPr marL="91440" indent="-9144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sz="2000" b="1" dirty="0"/>
              <a:t>Fast paced – edgy </a:t>
            </a:r>
          </a:p>
          <a:p>
            <a:pPr marL="91440" indent="-9144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sz="2000" b="1" dirty="0"/>
              <a:t>Life is fun - social networking</a:t>
            </a:r>
          </a:p>
          <a:p>
            <a:pPr marL="91440" indent="-9144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sz="2000" b="1" dirty="0"/>
              <a:t>Self reliant – working moms </a:t>
            </a:r>
          </a:p>
          <a:p>
            <a:pPr marL="91440" indent="-9144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sz="2000" b="1" dirty="0"/>
              <a:t>Very family focused – ‘will make soccer moms look like child abusers’</a:t>
            </a:r>
          </a:p>
          <a:p>
            <a:pPr marL="91440" indent="-9144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sz="2000" b="1" dirty="0"/>
              <a:t>Positive view of future – winning video games --- American Idol</a:t>
            </a:r>
          </a:p>
          <a:p>
            <a:pPr marL="91440" indent="-9144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sz="2000" b="1" dirty="0"/>
              <a:t>‘Pack mentality’ – do not ‘date’</a:t>
            </a:r>
          </a:p>
          <a:p>
            <a:pPr marL="91440" indent="-9144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sz="2000" b="1" dirty="0"/>
              <a:t>‘WE’ focused</a:t>
            </a:r>
          </a:p>
          <a:p>
            <a:pPr marL="91440" indent="-9144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sz="2000" b="1" dirty="0"/>
              <a:t>Inured to advertising </a:t>
            </a:r>
          </a:p>
          <a:p>
            <a:pPr marL="91440" indent="-9144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sz="2000" b="1" dirty="0"/>
              <a:t>Jobs secondary to life – but $ important</a:t>
            </a:r>
          </a:p>
          <a:p>
            <a:pPr marL="91440" indent="-9144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sz="2000" b="1" dirty="0"/>
              <a:t>Live anywhere, work remotely </a:t>
            </a:r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AFB00D4A-5C4D-C50C-B327-BA6888709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2058194"/>
            <a:ext cx="5181600" cy="3886200"/>
          </a:xfrm>
          <a:prstGeom prst="rect">
            <a:avLst/>
          </a:prstGeom>
          <a:noFill/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44D2E9-A339-7C87-DC88-EC12F9CE2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5CEABB6-07DC-46E8-9B57-56EC44A396E5}" type="slidenum">
              <a:rPr lang="en-US" smtClean="0"/>
              <a:pPr>
                <a:spcAft>
                  <a:spcPts val="600"/>
                </a:spcAft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8476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8ECD9-97F7-4417-31C7-9B2069438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8334" y="1062164"/>
            <a:ext cx="5005466" cy="1325563"/>
          </a:xfrm>
        </p:spPr>
        <p:txBody>
          <a:bodyPr anchor="ctr">
            <a:normAutofit/>
          </a:bodyPr>
          <a:lstStyle/>
          <a:p>
            <a:r>
              <a:rPr lang="en-US" altLang="en-US" sz="3400" b="1" dirty="0">
                <a:solidFill>
                  <a:schemeClr val="tx1"/>
                </a:solidFill>
              </a:rPr>
              <a:t>To plan any marketing strategy, consider 3 items</a:t>
            </a:r>
            <a:endParaRPr lang="en-US" sz="3400" b="1" dirty="0">
              <a:solidFill>
                <a:schemeClr val="tx1"/>
              </a:solidFill>
            </a:endParaRPr>
          </a:p>
        </p:txBody>
      </p:sp>
      <p:pic>
        <p:nvPicPr>
          <p:cNvPr id="9" name="Picture Placeholder 8" descr="A light bulb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7107EDEB-776A-4EBA-2D21-1AD6D73B181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2354" r="12354"/>
          <a:stretch/>
        </p:blipFill>
        <p:spPr>
          <a:xfrm>
            <a:off x="861935" y="1143000"/>
            <a:ext cx="4953000" cy="4572000"/>
          </a:xfr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D90B95-742F-ED19-7082-09F95B7CBF5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76988" y="2555875"/>
            <a:ext cx="4953000" cy="3159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altLang="en-US" b="1" dirty="0">
                <a:solidFill>
                  <a:schemeClr val="tx1"/>
                </a:solidFill>
              </a:rPr>
              <a:t>You MUST have a plan as it will become overwhelming</a:t>
            </a:r>
          </a:p>
          <a:p>
            <a:pPr>
              <a:spcAft>
                <a:spcPts val="600"/>
              </a:spcAft>
            </a:pPr>
            <a:r>
              <a:rPr lang="en-US" altLang="en-US" b="1" dirty="0">
                <a:solidFill>
                  <a:schemeClr val="tx1"/>
                </a:solidFill>
              </a:rPr>
              <a:t>Focus on that group’s needs and perspectives IGNORING your personal preferences*</a:t>
            </a:r>
          </a:p>
          <a:p>
            <a:pPr>
              <a:spcAft>
                <a:spcPts val="600"/>
              </a:spcAft>
            </a:pPr>
            <a:r>
              <a:rPr lang="en-US" altLang="en-US" b="1" dirty="0">
                <a:solidFill>
                  <a:schemeClr val="tx1"/>
                </a:solidFill>
              </a:rPr>
              <a:t>Do only what you can do well</a:t>
            </a:r>
          </a:p>
          <a:p>
            <a:pPr>
              <a:spcAft>
                <a:spcPts val="600"/>
              </a:spcAft>
            </a:pPr>
            <a:endParaRPr lang="en-US" altLang="en-US" b="1" i="1" dirty="0">
              <a:solidFill>
                <a:schemeClr val="tx1"/>
              </a:solidFill>
            </a:endParaRPr>
          </a:p>
          <a:p>
            <a:pPr>
              <a:spcAft>
                <a:spcPts val="600"/>
              </a:spcAft>
            </a:pPr>
            <a:r>
              <a:rPr lang="en-US" altLang="en-US" b="1" i="1" dirty="0">
                <a:solidFill>
                  <a:schemeClr val="tx1"/>
                </a:solidFill>
              </a:rPr>
              <a:t>*That is…the winemaker who makes wine to suit only his own palate goes bankrupt!!</a:t>
            </a:r>
          </a:p>
          <a:p>
            <a:pPr>
              <a:spcAft>
                <a:spcPts val="600"/>
              </a:spcAft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890250-7B6F-E3AC-BE2D-8734E66B0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5CEABB6-07DC-46E8-9B57-56EC44A396E5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8089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329BB-E9C6-A591-97C9-E5CB618C6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Appealing to Millennials  1979-95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ED54BC-6524-F648-C311-078F42B3A0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90688"/>
            <a:ext cx="10263809" cy="4351338"/>
          </a:xfrm>
        </p:spPr>
        <p:txBody>
          <a:bodyPr>
            <a:normAutofit fontScale="85000" lnSpcReduction="20000"/>
          </a:bodyPr>
          <a:lstStyle/>
          <a:p>
            <a:pPr marL="91440" indent="-9144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Penetrate with the internet, e-marketing, SM</a:t>
            </a:r>
          </a:p>
          <a:p>
            <a:pPr marL="91440" indent="-9144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Save them time, they will pay more </a:t>
            </a:r>
          </a:p>
          <a:p>
            <a:pPr marL="91440" indent="-9144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Create unique and identifiable logo</a:t>
            </a:r>
          </a:p>
          <a:p>
            <a:pPr marL="91440" indent="-9144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Use technology:  podcasting, YouTube, TikTok, Smart phones, text messaging, Facebook, Apps, Responsive web site, QR codes  </a:t>
            </a:r>
          </a:p>
          <a:p>
            <a:pPr marL="91440" indent="-9144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‘Nice’ people are ‘in’</a:t>
            </a:r>
          </a:p>
          <a:p>
            <a:pPr marL="91440" indent="-9144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Faith based marketing </a:t>
            </a:r>
          </a:p>
          <a:p>
            <a:pPr marL="91440" indent="-9144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Create multi-generational opportunities</a:t>
            </a:r>
          </a:p>
          <a:p>
            <a:pPr marL="91440" indent="-9144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Stress group opportunities</a:t>
            </a:r>
          </a:p>
          <a:p>
            <a:pPr marL="91440" indent="-9144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Figure out what is trendy early and climb on board </a:t>
            </a:r>
          </a:p>
          <a:p>
            <a:pPr marL="91440" indent="-9144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Engage THEM – FB, YouTube, TikTok, Crowd Sourcing </a:t>
            </a:r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D1A346-3DDD-3BB5-0002-50E10D9C1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20</a:t>
            </a:fld>
            <a:endParaRPr lang="en-US" dirty="0"/>
          </a:p>
        </p:txBody>
      </p:sp>
      <p:pic>
        <p:nvPicPr>
          <p:cNvPr id="9" name="Picture 8" descr="Text&#10;&#10;Description automatically generated with low confidence">
            <a:extLst>
              <a:ext uri="{FF2B5EF4-FFF2-40B4-BE49-F238E27FC236}">
                <a16:creationId xmlns:a16="http://schemas.microsoft.com/office/drawing/2014/main" id="{BA3A7583-8AF6-BF7D-FC5C-4255B064DE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6544" y="989815"/>
            <a:ext cx="2870880" cy="1791429"/>
          </a:xfrm>
          <a:prstGeom prst="rect">
            <a:avLst/>
          </a:prstGeom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25B580EB-B1CB-1AC8-EBEC-B0534BEBC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2754" y="3719617"/>
            <a:ext cx="2938892" cy="254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1549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E2D60-ECDB-E2BD-7D59-77CA5690C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To cater to Millennials  1979-95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FEB342-41E2-FB0C-61E5-798F1D5D21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55423"/>
            <a:ext cx="5181600" cy="4621540"/>
          </a:xfrm>
        </p:spPr>
        <p:txBody>
          <a:bodyPr>
            <a:normAutofit fontScale="85000" lnSpcReduction="10000"/>
          </a:bodyPr>
          <a:lstStyle/>
          <a:p>
            <a:pPr marL="0" indent="-165100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WiFi</a:t>
            </a:r>
            <a:r>
              <a:rPr lang="en-US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your tasting room</a:t>
            </a:r>
          </a:p>
          <a:p>
            <a:pPr marL="91440" indent="-9144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sz="2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Offer ‘dry’ wines, varietals </a:t>
            </a:r>
          </a:p>
          <a:p>
            <a:pPr marL="91440" indent="-9144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sz="2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 authentically ‘green’ </a:t>
            </a:r>
          </a:p>
          <a:p>
            <a:pPr marL="91440" indent="-9144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sz="2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Make sure tasting room staff                               is both nice and their age </a:t>
            </a:r>
          </a:p>
          <a:p>
            <a:pPr marL="91440" indent="-9144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sz="2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Make sure your logo/labels are ‘cool’</a:t>
            </a:r>
          </a:p>
          <a:p>
            <a:pPr marL="91440" indent="-9144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sz="2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Bigger table options in your tasting room</a:t>
            </a:r>
          </a:p>
          <a:p>
            <a:pPr marL="91440" indent="-91440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sz="2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Make some accommodation for family activities [including grandparents]</a:t>
            </a:r>
          </a:p>
          <a:p>
            <a:pPr marL="91440" indent="-9144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sz="2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Great web site:  clean, 2 clicks, soft education</a:t>
            </a:r>
          </a:p>
          <a:p>
            <a:pPr marL="91440" indent="-9144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sz="2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Frequent web posting – first page search </a:t>
            </a:r>
          </a:p>
          <a:p>
            <a:endParaRPr lang="en-US" dirty="0"/>
          </a:p>
        </p:txBody>
      </p:sp>
      <p:pic>
        <p:nvPicPr>
          <p:cNvPr id="9" name="Content Placeholder 8" descr="A glass of wine being poured&#10;&#10;Description automatically generated with low confidence">
            <a:extLst>
              <a:ext uri="{FF2B5EF4-FFF2-40B4-BE49-F238E27FC236}">
                <a16:creationId xmlns:a16="http://schemas.microsoft.com/office/drawing/2014/main" id="{F3F240E0-6069-85F2-8DD5-EB7C028FD5D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888555" y="2107096"/>
            <a:ext cx="5465245" cy="3601479"/>
          </a:xfr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B5F8B0-51ED-24E9-FFDC-ED905DE7A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5530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AA820-F47E-19F1-7B15-15088D84C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Z’s: 1996………</a:t>
            </a:r>
            <a:r>
              <a:rPr lang="en-US" sz="3100" b="1" dirty="0"/>
              <a:t>You do not drink your father’s drink……</a:t>
            </a:r>
            <a:br>
              <a:rPr lang="en-US" sz="3100" b="1" dirty="0"/>
            </a:br>
            <a:r>
              <a:rPr lang="en-US" sz="2700" b="1" dirty="0"/>
              <a:t>WE CANNOT LOSE THEM: Abstention [26%], White Claw, Spirits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3ABD1-A71C-6E1A-3220-6C3337DB2B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735431"/>
          </a:xfrm>
        </p:spPr>
        <p:txBody>
          <a:bodyPr>
            <a:normAutofit fontScale="77500" lnSpcReduction="20000"/>
          </a:bodyPr>
          <a:lstStyle/>
          <a:p>
            <a:pPr marL="384048" lvl="1" indent="-18288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2008 financial crisis in family</a:t>
            </a:r>
          </a:p>
          <a:p>
            <a:pPr marL="384048" lvl="1" indent="-18288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Climate change concerns</a:t>
            </a:r>
          </a:p>
          <a:p>
            <a:pPr marL="384048" lvl="1" indent="-18288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Obama then Trump elections</a:t>
            </a:r>
          </a:p>
          <a:p>
            <a:pPr marL="384048" lvl="1" indent="-18288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Opioid, Fentanyl, and Covid impacts</a:t>
            </a:r>
          </a:p>
          <a:p>
            <a:pPr marL="384048" lvl="1" indent="-18288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Marijuana legalization</a:t>
            </a:r>
          </a:p>
          <a:p>
            <a:pPr marL="384048" lvl="1" indent="-18288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Suicides</a:t>
            </a:r>
          </a:p>
          <a:p>
            <a:pPr marL="384048" lvl="1" indent="-18288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School shootings</a:t>
            </a:r>
          </a:p>
          <a:p>
            <a:pPr marL="384048" lvl="1" indent="-18288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Racial riots</a:t>
            </a:r>
          </a:p>
          <a:p>
            <a:pPr marL="384048" lvl="1" indent="-18288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 too movement</a:t>
            </a:r>
          </a:p>
          <a:p>
            <a:pPr marL="384048" lvl="1" indent="-18288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Gender identity discussions </a:t>
            </a:r>
          </a:p>
          <a:p>
            <a:pPr marL="384048" lvl="1" indent="-18288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Adventure seeking</a:t>
            </a:r>
          </a:p>
          <a:p>
            <a:pPr marL="384048" lvl="1" indent="-18288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Dobbs decision </a:t>
            </a:r>
          </a:p>
          <a:p>
            <a:pPr marL="384048" lvl="1" indent="-18288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Pragmatic, practical </a:t>
            </a:r>
          </a:p>
          <a:p>
            <a:pPr marL="384048" lvl="1" indent="-18288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ALWAYS connected</a:t>
            </a:r>
          </a:p>
          <a:p>
            <a:pPr marL="384048" lvl="1" indent="-18288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Will  not read much copy </a:t>
            </a:r>
          </a:p>
          <a:p>
            <a:endParaRPr lang="en-US" dirty="0"/>
          </a:p>
        </p:txBody>
      </p:sp>
      <p:pic>
        <p:nvPicPr>
          <p:cNvPr id="9" name="Content Placeholder 8" descr="Text, whiteboard&#10;&#10;Description automatically generated">
            <a:extLst>
              <a:ext uri="{FF2B5EF4-FFF2-40B4-BE49-F238E27FC236}">
                <a16:creationId xmlns:a16="http://schemas.microsoft.com/office/drawing/2014/main" id="{68CE15F0-9909-65B2-FD86-1D23A04CF2D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172202" y="3751640"/>
            <a:ext cx="5181600" cy="2720793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583121A-F726-AE08-D8F1-374D15924ED2}"/>
              </a:ext>
            </a:extLst>
          </p:cNvPr>
          <p:cNvSpPr txBox="1"/>
          <p:nvPr/>
        </p:nvSpPr>
        <p:spPr>
          <a:xfrm>
            <a:off x="5967954" y="1690688"/>
            <a:ext cx="559009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" indent="-9144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24%  of population </a:t>
            </a:r>
          </a:p>
          <a:p>
            <a:pPr marL="91440" indent="-9144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2020: 3 trillion in purchasing power</a:t>
            </a:r>
          </a:p>
          <a:p>
            <a:pPr marL="91440" indent="-9144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25% of workforce by 2030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2472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0857B-55B3-5C0A-04E0-D11DD8454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More Z’s   1996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816ED-7643-B8E1-EE81-3D0C2345F7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91449"/>
            <a:ext cx="5828930" cy="4685514"/>
          </a:xfrm>
        </p:spPr>
        <p:txBody>
          <a:bodyPr>
            <a:normAutofit fontScale="77500" lnSpcReduction="20000"/>
          </a:bodyPr>
          <a:lstStyle/>
          <a:p>
            <a:pPr marL="91440" indent="-9144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Hours per week:  28+ phone/SM, 13 on TV, 10 on laptop [Millennials: 14 phone,  16 laptop, 14 TV]</a:t>
            </a:r>
          </a:p>
          <a:p>
            <a:pPr marL="91440" indent="-9144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Especially like ‘cool’ products, even over cool experience</a:t>
            </a:r>
          </a:p>
          <a:p>
            <a:pPr marL="91440" indent="-9144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Trends in clothing brands change often </a:t>
            </a:r>
          </a:p>
          <a:p>
            <a:pPr marL="91440" indent="-9144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Neon colors to neutral palates in makeup</a:t>
            </a:r>
          </a:p>
          <a:p>
            <a:pPr marL="91440" indent="-9144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Very entrepreneurial [72% in HS wants own business] – future business owners?  Hobbies to part time jobs to careers</a:t>
            </a:r>
          </a:p>
          <a:p>
            <a:pPr marL="91440" indent="-9144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‘Edgy’ = good</a:t>
            </a:r>
          </a:p>
          <a:p>
            <a:pPr marL="91440" indent="-9144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Short ‘cool’ videos – Tic Tok</a:t>
            </a:r>
          </a:p>
          <a:p>
            <a:pPr marL="91440" indent="-9144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Want to be taken seriously</a:t>
            </a:r>
          </a:p>
          <a:p>
            <a:pPr marL="91440" indent="-9144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Smart phones ONLY from birth </a:t>
            </a:r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2BC73D-4F42-5C8E-1657-9A8C398F7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23</a:t>
            </a:fld>
            <a:endParaRPr lang="en-US" dirty="0"/>
          </a:p>
        </p:txBody>
      </p:sp>
      <p:pic>
        <p:nvPicPr>
          <p:cNvPr id="8" name="Picture 9" descr="Image result for 'cool' image">
            <a:extLst>
              <a:ext uri="{FF2B5EF4-FFF2-40B4-BE49-F238E27FC236}">
                <a16:creationId xmlns:a16="http://schemas.microsoft.com/office/drawing/2014/main" id="{261F972A-1E65-9F39-C10E-7344D7B6595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999" y="546590"/>
            <a:ext cx="3848166" cy="2882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C3E2EFEB-5D13-69AB-676E-5243B71477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445999" y="3716401"/>
            <a:ext cx="3848166" cy="25654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24F3205-8228-0FA2-842B-D575FAF8159D}"/>
              </a:ext>
            </a:extLst>
          </p:cNvPr>
          <p:cNvSpPr txBox="1"/>
          <p:nvPr/>
        </p:nvSpPr>
        <p:spPr>
          <a:xfrm>
            <a:off x="6758608" y="7008876"/>
            <a:ext cx="448089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4" tooltip="https://www.peoplemattersglobal.com/news/leadership/tiktok-appoints-ex-disney-executive-as-new-ceo-25723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5" tooltip="https://creativecommons.org/licenses/by-nc-sa/3.0/"/>
              </a:rPr>
              <a:t>CC BY-SA-NC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557777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01D75-0EF2-20A0-9FA5-D4A8746D4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104" y="365125"/>
            <a:ext cx="10717696" cy="1325563"/>
          </a:xfrm>
        </p:spPr>
        <p:txBody>
          <a:bodyPr/>
          <a:lstStyle/>
          <a:p>
            <a:r>
              <a:rPr lang="en-US" b="1" dirty="0"/>
              <a:t>More Z’s   1996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8F0C6B-41F7-1AB9-2970-5921D99ACB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6104" y="1338606"/>
            <a:ext cx="5383696" cy="5382869"/>
          </a:xfrm>
        </p:spPr>
        <p:txBody>
          <a:bodyPr>
            <a:normAutofit fontScale="77500" lnSpcReduction="20000"/>
          </a:bodyPr>
          <a:lstStyle/>
          <a:p>
            <a:pPr marL="91440" indent="-9144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Apps easy /texting critical/do not use phone calls for communication </a:t>
            </a:r>
          </a:p>
          <a:p>
            <a:pPr marL="91440" indent="-91440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8 second attention span</a:t>
            </a:r>
          </a:p>
          <a:p>
            <a:pPr marL="91440" indent="-9144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Techno sometimes/often better than face to face</a:t>
            </a:r>
          </a:p>
          <a:p>
            <a:pPr marL="91440" indent="-9144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Story telling, ‘Explaining’ videos, info-graphs </a:t>
            </a:r>
          </a:p>
          <a:p>
            <a:pPr marL="91440" indent="-9144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Independent,  VERY self confident</a:t>
            </a:r>
          </a:p>
          <a:p>
            <a:pPr marL="91440" indent="-9144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Working earlier age than parents</a:t>
            </a:r>
          </a:p>
          <a:p>
            <a:pPr marL="91440" indent="-9144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Healthy lifestyle</a:t>
            </a:r>
          </a:p>
          <a:p>
            <a:pPr marL="91440" indent="-9144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Multi tasking</a:t>
            </a:r>
          </a:p>
          <a:p>
            <a:pPr marL="91440" indent="-9144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Make a difference</a:t>
            </a:r>
          </a:p>
          <a:p>
            <a:pPr marL="91440" indent="-9144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Percentage of foster care</a:t>
            </a:r>
          </a:p>
          <a:p>
            <a:pPr marL="91440" indent="-91440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‘Spiritual’ not necessarily formal religious groups</a:t>
            </a:r>
          </a:p>
          <a:p>
            <a:pPr marL="91440" indent="-9144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endParaRPr lang="en-US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8E9952-7E69-09C1-4042-79A7987955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72899" y="3695307"/>
            <a:ext cx="5480901" cy="2481655"/>
          </a:xfrm>
        </p:spPr>
        <p:txBody>
          <a:bodyPr>
            <a:normAutofit fontScale="77500" lnSpcReduction="20000"/>
          </a:bodyPr>
          <a:lstStyle/>
          <a:p>
            <a:pPr marL="0" indent="-91440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97% on-line daily</a:t>
            </a:r>
          </a:p>
          <a:p>
            <a:pPr marL="0" indent="-91440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Very influential with their parents</a:t>
            </a:r>
          </a:p>
          <a:p>
            <a:pPr marL="0" indent="-91440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Living at ‘home’</a:t>
            </a:r>
          </a:p>
          <a:p>
            <a:pPr marL="0" indent="-9144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Trades vs. college</a:t>
            </a:r>
          </a:p>
          <a:p>
            <a:pPr marL="0" indent="-9144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Check phones 50-100+  times per day – job restrictions? </a:t>
            </a:r>
          </a:p>
          <a:p>
            <a:pPr marL="0" indent="-91440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21C57D-3BB9-E278-4FFE-E59EDC058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24</a:t>
            </a:fld>
            <a:endParaRPr lang="en-US" dirty="0"/>
          </a:p>
        </p:txBody>
      </p:sp>
      <p:pic>
        <p:nvPicPr>
          <p:cNvPr id="17" name="Picture 16" descr="Diagram&#10;&#10;Description automatically generated">
            <a:extLst>
              <a:ext uri="{FF2B5EF4-FFF2-40B4-BE49-F238E27FC236}">
                <a16:creationId xmlns:a16="http://schemas.microsoft.com/office/drawing/2014/main" id="{80C0C5FC-5B84-3612-6D31-84EBF21242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770671" y="365125"/>
            <a:ext cx="3679858" cy="284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6401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EA8C6-B42C-288B-B388-36BED51B0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Z’s  Marketing hints   1996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D5BA1A-E728-F510-AE53-A256B45CE8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9587845" cy="4351338"/>
          </a:xfrm>
        </p:spPr>
        <p:txBody>
          <a:bodyPr>
            <a:normAutofit fontScale="85000" lnSpcReduction="20000"/>
          </a:bodyPr>
          <a:lstStyle/>
          <a:p>
            <a:pPr marL="384048" lvl="1" indent="-18288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Not FB – hashtags, Snapchat, Instagram, Tik Tok – what is next? </a:t>
            </a:r>
          </a:p>
          <a:p>
            <a:pPr marL="566928" lvl="2" indent="-18288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51% on Snap 11 or more times per day</a:t>
            </a:r>
          </a:p>
          <a:p>
            <a:pPr marL="384048" lvl="1" indent="-18288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Influencers/bloggers, not traditional media</a:t>
            </a:r>
          </a:p>
          <a:p>
            <a:pPr marL="384048" lvl="1" indent="-18288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Story telling</a:t>
            </a:r>
          </a:p>
          <a:p>
            <a:pPr marL="384048" lvl="1" indent="-18288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Short videos</a:t>
            </a:r>
          </a:p>
          <a:p>
            <a:pPr marL="384048" lvl="1" indent="-18288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Charity causes</a:t>
            </a:r>
          </a:p>
          <a:p>
            <a:pPr marL="384048" lvl="1" indent="-18288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Authentic – BS meter</a:t>
            </a:r>
          </a:p>
          <a:p>
            <a:pPr marL="384048" lvl="1" indent="-18288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Cancel culture </a:t>
            </a:r>
          </a:p>
          <a:p>
            <a:pPr marL="384048" lvl="1" indent="-18288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Create ‘share worthy’ content</a:t>
            </a:r>
          </a:p>
          <a:p>
            <a:pPr marL="384048" lvl="1" indent="-18288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‘Real’ people, not just models </a:t>
            </a:r>
          </a:p>
          <a:p>
            <a:pPr marL="384048" lvl="1" indent="-18288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Research on-line, shop in person  [social experience for them?]</a:t>
            </a:r>
          </a:p>
          <a:p>
            <a:pPr marL="384048" lvl="1" indent="-18288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Customize their experience [private wine label?]</a:t>
            </a:r>
          </a:p>
          <a:p>
            <a:pPr marL="384048" lvl="1" indent="-18288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Accept phone payments</a:t>
            </a:r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71E2A6-10E8-50FC-DC57-89BCEE6CA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25</a:t>
            </a:fld>
            <a:endParaRPr lang="en-US" dirty="0"/>
          </a:p>
        </p:txBody>
      </p:sp>
      <p:pic>
        <p:nvPicPr>
          <p:cNvPr id="11" name="Picture 5" descr="Image result for body shaming images">
            <a:extLst>
              <a:ext uri="{FF2B5EF4-FFF2-40B4-BE49-F238E27FC236}">
                <a16:creationId xmlns:a16="http://schemas.microsoft.com/office/drawing/2014/main" id="{BD283BD4-CD17-0018-D290-A5E77141B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9424" y="275431"/>
            <a:ext cx="27559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68B5BE34-D7E6-D88E-9732-D10D6421FA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0752" y="2335939"/>
            <a:ext cx="3604572" cy="2027096"/>
          </a:xfrm>
          <a:prstGeom prst="rect">
            <a:avLst/>
          </a:prstGeom>
        </p:spPr>
      </p:pic>
      <p:pic>
        <p:nvPicPr>
          <p:cNvPr id="21" name="Picture 20" descr="Text&#10;&#10;Description automatically generated">
            <a:extLst>
              <a:ext uri="{FF2B5EF4-FFF2-40B4-BE49-F238E27FC236}">
                <a16:creationId xmlns:a16="http://schemas.microsoft.com/office/drawing/2014/main" id="{C0D2F251-2DAF-96CB-D528-1095729440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026146" y="5058242"/>
            <a:ext cx="2986162" cy="150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4038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3160C-8475-DBC8-D2B5-990DFFC0F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3401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accent1">
                    <a:lumMod val="25000"/>
                  </a:schemeClr>
                </a:solidFill>
              </a:rPr>
              <a:t>Once ALL of the generational differences are considered – look at the Constellation Genome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CB412C-148D-5BB6-4C94-0497635C377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2008, 2014, 2022</a:t>
            </a:r>
          </a:p>
          <a:p>
            <a:endParaRPr lang="en-US" b="1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Six segments – Covid and internet purchases may change somewhat – but for most of us this information is invaluable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CC256B-8292-F1A0-D589-002720CF5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26</a:t>
            </a:fld>
            <a:endParaRPr lang="en-US" dirty="0"/>
          </a:p>
        </p:txBody>
      </p:sp>
      <p:pic>
        <p:nvPicPr>
          <p:cNvPr id="9" name="Picture 8" descr="Chart, pie chart&#10;&#10;Description automatically generated">
            <a:extLst>
              <a:ext uri="{FF2B5EF4-FFF2-40B4-BE49-F238E27FC236}">
                <a16:creationId xmlns:a16="http://schemas.microsoft.com/office/drawing/2014/main" id="{74CAA189-563F-5A63-3D29-79ED9E80FB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095999" y="2190827"/>
            <a:ext cx="5392536" cy="41655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852D311-0973-FC02-1E1F-21806C6118A4}"/>
              </a:ext>
            </a:extLst>
          </p:cNvPr>
          <p:cNvSpPr txBox="1"/>
          <p:nvPr/>
        </p:nvSpPr>
        <p:spPr>
          <a:xfrm>
            <a:off x="1656940" y="6858000"/>
            <a:ext cx="88781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marketingdelvino-mondovisione.blogspot.com/2005/12/project-genome-la-psiche-del.html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-nd/3.0/"/>
              </a:rPr>
              <a:t>CC BY-NC-ND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41900945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CBC64-5543-3CA3-2772-0B5AA2720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How they</a:t>
            </a:r>
          </a:p>
        </p:txBody>
      </p:sp>
      <p:pic>
        <p:nvPicPr>
          <p:cNvPr id="9" name="Content Placeholder 8" descr="Logo&#10;&#10;Description automatically generated">
            <a:extLst>
              <a:ext uri="{FF2B5EF4-FFF2-40B4-BE49-F238E27FC236}">
                <a16:creationId xmlns:a16="http://schemas.microsoft.com/office/drawing/2014/main" id="{F8D318F6-FF35-01C0-97B6-3CB9D95454C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352799" y="-594549"/>
            <a:ext cx="4352925" cy="3077654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E121ED-EB2B-A0B8-A114-8DF2C48096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47850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u="sng" dirty="0">
                <a:solidFill>
                  <a:srgbClr val="0070C0"/>
                </a:solidFill>
              </a:rPr>
              <a:t>Overwhelmed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dirty="0">
                <a:solidFill>
                  <a:srgbClr val="0070C0"/>
                </a:solidFill>
              </a:rPr>
              <a:t>“I drink wine but it is not an important part of my life”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dirty="0">
                <a:solidFill>
                  <a:srgbClr val="0070C0"/>
                </a:solidFill>
              </a:rPr>
              <a:t>“I do not enjoy shopping for wine. I find it complex and overwhelming.”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dirty="0">
                <a:solidFill>
                  <a:srgbClr val="0070C0"/>
                </a:solidFill>
              </a:rPr>
              <a:t>	19% of consumers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dirty="0">
                <a:solidFill>
                  <a:srgbClr val="0070C0"/>
                </a:solidFill>
              </a:rPr>
              <a:t>	9 % of profits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dirty="0">
                <a:solidFill>
                  <a:srgbClr val="0070C0"/>
                </a:solidFill>
              </a:rPr>
              <a:t>	34% of all their alcohol consumption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dirty="0">
                <a:solidFill>
                  <a:srgbClr val="0070C0"/>
                </a:solidFill>
              </a:rPr>
              <a:t>	$9 average bottle price* [2014]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4C0B70-A3F9-D327-39BF-EE9C76A6C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27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4BD179-F45A-B906-BC34-6CB80950AFE5}"/>
              </a:ext>
            </a:extLst>
          </p:cNvPr>
          <p:cNvSpPr txBox="1"/>
          <p:nvPr/>
        </p:nvSpPr>
        <p:spPr>
          <a:xfrm>
            <a:off x="914400" y="1847850"/>
            <a:ext cx="4619625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solidFill>
                  <a:schemeClr val="accent3">
                    <a:lumMod val="50000"/>
                  </a:schemeClr>
                </a:solidFill>
              </a:rPr>
              <a:t>Price driven </a:t>
            </a:r>
          </a:p>
          <a:p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“I believe you can purchase a good wine without spending a lot”</a:t>
            </a:r>
          </a:p>
          <a:p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“Price is the primary driver”</a:t>
            </a:r>
          </a:p>
          <a:p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	21% of buyers	</a:t>
            </a:r>
          </a:p>
          <a:p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	26% of profits</a:t>
            </a:r>
          </a:p>
          <a:p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	24% of all their alcohol consumption</a:t>
            </a:r>
          </a:p>
          <a:p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	$12 average bottle price * [2014]</a:t>
            </a:r>
          </a:p>
          <a:p>
            <a:r>
              <a:rPr lang="en-US" sz="2000" b="1" u="sng" dirty="0">
                <a:solidFill>
                  <a:srgbClr val="00B050"/>
                </a:solidFill>
              </a:rPr>
              <a:t>Everyday </a:t>
            </a:r>
            <a:r>
              <a:rPr lang="en-US" sz="2000" b="1" u="sng" dirty="0" err="1">
                <a:solidFill>
                  <a:srgbClr val="00B050"/>
                </a:solidFill>
              </a:rPr>
              <a:t>loyals</a:t>
            </a:r>
            <a:endParaRPr lang="en-US" sz="2000" b="1" u="sng" dirty="0">
              <a:solidFill>
                <a:srgbClr val="00B050"/>
              </a:solidFill>
            </a:endParaRPr>
          </a:p>
          <a:p>
            <a:r>
              <a:rPr lang="en-US" dirty="0">
                <a:solidFill>
                  <a:srgbClr val="00B050"/>
                </a:solidFill>
              </a:rPr>
              <a:t>“Wine drinking is a part of my regular routine”</a:t>
            </a:r>
          </a:p>
          <a:p>
            <a:r>
              <a:rPr lang="en-US" dirty="0">
                <a:solidFill>
                  <a:srgbClr val="00B050"/>
                </a:solidFill>
              </a:rPr>
              <a:t>“When I find a wine I like, I stick with it”</a:t>
            </a:r>
          </a:p>
          <a:p>
            <a:r>
              <a:rPr lang="en-US" dirty="0">
                <a:solidFill>
                  <a:srgbClr val="00B050"/>
                </a:solidFill>
              </a:rPr>
              <a:t>	20% of buyers</a:t>
            </a:r>
          </a:p>
          <a:p>
            <a:r>
              <a:rPr lang="en-US" dirty="0">
                <a:solidFill>
                  <a:srgbClr val="00B050"/>
                </a:solidFill>
              </a:rPr>
              <a:t>	22% of profit</a:t>
            </a:r>
          </a:p>
          <a:p>
            <a:r>
              <a:rPr lang="en-US" dirty="0">
                <a:solidFill>
                  <a:srgbClr val="00B050"/>
                </a:solidFill>
              </a:rPr>
              <a:t>	44% of all their alcohol consumption</a:t>
            </a:r>
          </a:p>
          <a:p>
            <a:r>
              <a:rPr lang="en-US" dirty="0">
                <a:solidFill>
                  <a:srgbClr val="00B050"/>
                </a:solidFill>
              </a:rPr>
              <a:t>	$10 average bottle price * [2014]</a:t>
            </a:r>
          </a:p>
          <a:p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8744730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609E0-1C11-0061-859C-94E0B6682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More Genome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FFF81E-4CC1-4ED7-AB4E-7881567861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5813" y="1414130"/>
            <a:ext cx="6198781" cy="5443870"/>
          </a:xfrm>
        </p:spPr>
        <p:txBody>
          <a:bodyPr>
            <a:normAutofit fontScale="92500" lnSpcReduction="10000"/>
          </a:bodyPr>
          <a:lstStyle/>
          <a:p>
            <a:r>
              <a:rPr lang="en-US" sz="2000" b="1" dirty="0">
                <a:solidFill>
                  <a:schemeClr val="accent6">
                    <a:lumMod val="25000"/>
                  </a:schemeClr>
                </a:solidFill>
              </a:rPr>
              <a:t>Image seekers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dirty="0">
                <a:solidFill>
                  <a:schemeClr val="accent6">
                    <a:lumMod val="25000"/>
                  </a:schemeClr>
                </a:solidFill>
              </a:rPr>
              <a:t>	</a:t>
            </a:r>
            <a:r>
              <a:rPr lang="en-US" sz="1600" dirty="0">
                <a:solidFill>
                  <a:schemeClr val="accent6">
                    <a:lumMod val="25000"/>
                  </a:schemeClr>
                </a:solidFill>
              </a:rPr>
              <a:t>18% consumers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solidFill>
                  <a:schemeClr val="accent6">
                    <a:lumMod val="25000"/>
                  </a:schemeClr>
                </a:solidFill>
              </a:rPr>
              <a:t>	“how others perceive me is important”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solidFill>
                  <a:schemeClr val="accent6">
                    <a:lumMod val="25000"/>
                  </a:schemeClr>
                </a:solidFill>
              </a:rPr>
              <a:t>	“I want to be sure the wine I choose says the right thing about me</a:t>
            </a:r>
            <a:r>
              <a:rPr lang="en-US" sz="1800" dirty="0">
                <a:solidFill>
                  <a:schemeClr val="accent6">
                    <a:lumMod val="25000"/>
                  </a:schemeClr>
                </a:solidFill>
              </a:rPr>
              <a:t>”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dirty="0">
                <a:solidFill>
                  <a:schemeClr val="accent6">
                    <a:lumMod val="25000"/>
                  </a:schemeClr>
                </a:solidFill>
              </a:rPr>
              <a:t>	26% of profits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dirty="0">
                <a:solidFill>
                  <a:schemeClr val="accent6">
                    <a:lumMod val="25000"/>
                  </a:schemeClr>
                </a:solidFill>
              </a:rPr>
              <a:t>	24% of alcohol purchases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dirty="0">
                <a:solidFill>
                  <a:schemeClr val="accent6">
                    <a:lumMod val="25000"/>
                  </a:schemeClr>
                </a:solidFill>
              </a:rPr>
              <a:t>	$12 average bottle price </a:t>
            </a:r>
            <a:r>
              <a:rPr lang="en-US" sz="1800" dirty="0"/>
              <a:t>			</a:t>
            </a:r>
            <a:r>
              <a:rPr lang="en-US" dirty="0"/>
              <a:t>	</a:t>
            </a:r>
          </a:p>
          <a:p>
            <a:pPr>
              <a:lnSpc>
                <a:spcPct val="100000"/>
              </a:lnSpc>
            </a:pPr>
            <a:r>
              <a:rPr lang="en-US" sz="1900" b="1" dirty="0">
                <a:solidFill>
                  <a:srgbClr val="7030A0"/>
                </a:solidFill>
              </a:rPr>
              <a:t>Engaged Newcomers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1900" dirty="0">
                <a:solidFill>
                  <a:srgbClr val="7030A0"/>
                </a:solidFill>
              </a:rPr>
              <a:t>	</a:t>
            </a:r>
            <a:r>
              <a:rPr lang="en-US" sz="1600" dirty="0">
                <a:solidFill>
                  <a:srgbClr val="7030A0"/>
                </a:solidFill>
              </a:rPr>
              <a:t>12% of consumers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1600" dirty="0">
                <a:solidFill>
                  <a:srgbClr val="7030A0"/>
                </a:solidFill>
              </a:rPr>
              <a:t>	“I am young and new to a category”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1600" dirty="0">
                <a:solidFill>
                  <a:srgbClr val="7030A0"/>
                </a:solidFill>
              </a:rPr>
              <a:t>	“Wine is a big part of my socializing”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1600" dirty="0">
                <a:solidFill>
                  <a:srgbClr val="7030A0"/>
                </a:solidFill>
              </a:rPr>
              <a:t>	14% of profits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1600" dirty="0">
                <a:solidFill>
                  <a:srgbClr val="7030A0"/>
                </a:solidFill>
              </a:rPr>
              <a:t>	24% of alcohol is wine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1600" dirty="0">
                <a:solidFill>
                  <a:srgbClr val="7030A0"/>
                </a:solidFill>
              </a:rPr>
              <a:t>	$13 average bottle price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87CB4D-437A-05DB-7CFF-49113F5918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96222" y="681037"/>
            <a:ext cx="4357577" cy="5495926"/>
          </a:xfrm>
        </p:spPr>
        <p:txBody>
          <a:bodyPr>
            <a:normAutofit fontScale="92500" lnSpcReduction="10000"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Enthusiasts</a:t>
            </a:r>
          </a:p>
          <a:p>
            <a:pPr marL="0" indent="0">
              <a:buNone/>
            </a:pPr>
            <a:r>
              <a:rPr lang="en-US" sz="1600" b="1" dirty="0">
                <a:solidFill>
                  <a:srgbClr val="C00000"/>
                </a:solidFill>
              </a:rPr>
              <a:t>	</a:t>
            </a:r>
            <a:r>
              <a:rPr lang="en-US" sz="1900" dirty="0">
                <a:solidFill>
                  <a:srgbClr val="C00000"/>
                </a:solidFill>
              </a:rPr>
              <a:t>10% of consumers</a:t>
            </a:r>
          </a:p>
          <a:p>
            <a:pPr marL="0" indent="0">
              <a:buNone/>
            </a:pPr>
            <a:r>
              <a:rPr lang="en-US" sz="1900" dirty="0">
                <a:solidFill>
                  <a:srgbClr val="C00000"/>
                </a:solidFill>
              </a:rPr>
              <a:t>	“I love everything about wine”</a:t>
            </a:r>
          </a:p>
          <a:p>
            <a:pPr marL="0" indent="0">
              <a:buNone/>
            </a:pPr>
            <a:r>
              <a:rPr lang="en-US" sz="1900" dirty="0">
                <a:solidFill>
                  <a:srgbClr val="C00000"/>
                </a:solidFill>
              </a:rPr>
              <a:t>	“I love researching purchases</a:t>
            </a:r>
            <a:r>
              <a:rPr lang="en-US" sz="1900">
                <a:solidFill>
                  <a:srgbClr val="C00000"/>
                </a:solidFill>
              </a:rPr>
              <a:t>, 	reading </a:t>
            </a:r>
            <a:r>
              <a:rPr lang="en-US" sz="1900" dirty="0">
                <a:solidFill>
                  <a:srgbClr val="C00000"/>
                </a:solidFill>
              </a:rPr>
              <a:t>	reviews, shipping</a:t>
            </a:r>
            <a:r>
              <a:rPr lang="en-US" sz="1900">
                <a:solidFill>
                  <a:srgbClr val="C00000"/>
                </a:solidFill>
              </a:rPr>
              <a:t>, 	discussions</a:t>
            </a:r>
            <a:r>
              <a:rPr lang="en-US" sz="1900" dirty="0">
                <a:solidFill>
                  <a:srgbClr val="C00000"/>
                </a:solidFill>
              </a:rPr>
              <a:t>, </a:t>
            </a:r>
            <a:r>
              <a:rPr lang="en-US" sz="1900">
                <a:solidFill>
                  <a:srgbClr val="C00000"/>
                </a:solidFill>
              </a:rPr>
              <a:t>drinking and </a:t>
            </a:r>
            <a:r>
              <a:rPr lang="en-US" sz="1900" dirty="0">
                <a:solidFill>
                  <a:srgbClr val="C00000"/>
                </a:solidFill>
              </a:rPr>
              <a:t>sharing”</a:t>
            </a:r>
          </a:p>
          <a:p>
            <a:pPr marL="0" indent="0">
              <a:buNone/>
            </a:pPr>
            <a:r>
              <a:rPr lang="en-US" sz="1900" dirty="0">
                <a:solidFill>
                  <a:srgbClr val="C00000"/>
                </a:solidFill>
              </a:rPr>
              <a:t>	15% of profits</a:t>
            </a:r>
          </a:p>
          <a:p>
            <a:pPr marL="0" indent="0">
              <a:buNone/>
            </a:pPr>
            <a:r>
              <a:rPr lang="en-US" sz="1900" dirty="0">
                <a:solidFill>
                  <a:srgbClr val="C00000"/>
                </a:solidFill>
              </a:rPr>
              <a:t>	40% of alcohol purchases are wine</a:t>
            </a:r>
          </a:p>
          <a:p>
            <a:pPr marL="0" indent="0">
              <a:buNone/>
            </a:pPr>
            <a:r>
              <a:rPr lang="en-US" sz="1900" dirty="0">
                <a:solidFill>
                  <a:srgbClr val="C00000"/>
                </a:solidFill>
              </a:rPr>
              <a:t>	$13 per bottle average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4A2E94-80D4-48F8-FCB8-AFFE157A9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28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625427D-289C-3A6D-59B0-B70207C17A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0" y="4106863"/>
            <a:ext cx="2286000" cy="207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3929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4E110-7A02-F379-24E0-2D90865D2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Two more books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FD82A55-23E3-DEE0-B344-8B5D1A7C55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605" r="-1" b="7577"/>
          <a:stretch/>
        </p:blipFill>
        <p:spPr>
          <a:xfrm>
            <a:off x="838200" y="1825625"/>
            <a:ext cx="5181600" cy="4351338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560B6B-B7F8-4140-15A9-6C0ED2C079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32" r="2" b="12177"/>
          <a:stretch/>
        </p:blipFill>
        <p:spPr>
          <a:xfrm>
            <a:off x="6172200" y="1825625"/>
            <a:ext cx="5181600" cy="4351338"/>
          </a:xfrm>
          <a:prstGeom prst="rect">
            <a:avLst/>
          </a:prstGeom>
          <a:noFill/>
        </p:spPr>
      </p:pic>
      <p:sp>
        <p:nvSpPr>
          <p:cNvPr id="23" name="Slide Number Placeholder 6">
            <a:extLst>
              <a:ext uri="{FF2B5EF4-FFF2-40B4-BE49-F238E27FC236}">
                <a16:creationId xmlns:a16="http://schemas.microsoft.com/office/drawing/2014/main" id="{00C492C4-C79E-BF2B-80A8-C216DEF59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B5CEABB6-07DC-46E8-9B57-56EC44A396E5}" type="slidenum">
              <a:rPr lang="en-US" smtClean="0"/>
              <a:pPr>
                <a:spcAft>
                  <a:spcPts val="600"/>
                </a:spcAft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144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B4FE0-C163-2B85-2C0F-9B20E81BA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2400">
                <a:solidFill>
                  <a:schemeClr val="tx1">
                    <a:lumMod val="75000"/>
                    <a:lumOff val="25000"/>
                  </a:schemeClr>
                </a:solidFill>
              </a:rPr>
              <a:t>With ANY generation, you must have a vision of where you want to go and that the ‘story’ is truly key </a:t>
            </a:r>
            <a:endParaRPr lang="en-US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5443CE-55A3-6F97-A52F-1A3825B5D2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77067" y="2555875"/>
            <a:ext cx="4953000" cy="3159125"/>
          </a:xfrm>
        </p:spPr>
        <p:txBody>
          <a:bodyPr/>
          <a:lstStyle/>
          <a:p>
            <a:r>
              <a:rPr lang="en-US" altLang="en-US" sz="2800" dirty="0">
                <a:solidFill>
                  <a:schemeClr val="tx1"/>
                </a:solidFill>
              </a:rPr>
              <a:t>Seth Godin:</a:t>
            </a:r>
          </a:p>
          <a:p>
            <a:pPr lvl="1"/>
            <a:r>
              <a:rPr lang="en-US" altLang="en-US" sz="2800" u="sng" dirty="0">
                <a:solidFill>
                  <a:schemeClr val="tx1"/>
                </a:solidFill>
              </a:rPr>
              <a:t>Marketers are Liars/Storytellers</a:t>
            </a:r>
          </a:p>
          <a:p>
            <a:endParaRPr lang="en-US" altLang="en-US" sz="2800" dirty="0">
              <a:solidFill>
                <a:schemeClr val="tx1"/>
              </a:solidFill>
            </a:endParaRPr>
          </a:p>
          <a:p>
            <a:r>
              <a:rPr lang="en-US" altLang="en-US" sz="2800" dirty="0">
                <a:solidFill>
                  <a:schemeClr val="tx1"/>
                </a:solidFill>
              </a:rPr>
              <a:t>Watts Wacker:</a:t>
            </a:r>
          </a:p>
          <a:p>
            <a:pPr lvl="1"/>
            <a:r>
              <a:rPr lang="en-US" altLang="en-US" sz="2800" u="sng" dirty="0">
                <a:solidFill>
                  <a:schemeClr val="tx1"/>
                </a:solidFill>
              </a:rPr>
              <a:t>What’s is your story?*</a:t>
            </a:r>
          </a:p>
          <a:p>
            <a:pPr lvl="1"/>
            <a:r>
              <a:rPr lang="en-US" altLang="en-US" sz="2800" i="1" dirty="0">
                <a:solidFill>
                  <a:schemeClr val="tx1"/>
                </a:solidFill>
              </a:rPr>
              <a:t>*Difficult reading, but powerful</a:t>
            </a:r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E64399-3ACA-2002-C082-2CE2E94FD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3</a:t>
            </a:fld>
            <a:endParaRPr lang="en-US" dirty="0"/>
          </a:p>
        </p:txBody>
      </p:sp>
      <p:pic>
        <p:nvPicPr>
          <p:cNvPr id="8" name="Picture 7" descr="All Marketers are Liars: The Underground Classic That Explains How Marketing Really Works--and Why Authenticity Is the Best Marketing of All">
            <a:extLst>
              <a:ext uri="{FF2B5EF4-FFF2-40B4-BE49-F238E27FC236}">
                <a16:creationId xmlns:a16="http://schemas.microsoft.com/office/drawing/2014/main" id="{525B7088-56A6-042F-265C-F80BDCA67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91" y="514350"/>
            <a:ext cx="2364234" cy="3303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27873D5D-ECDE-B5FC-D4AF-B3A4CA108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923" y="2555875"/>
            <a:ext cx="2553491" cy="3940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29549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E8BF5-A7C6-F38F-E9FD-834DAF220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For every generation and Genome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D90EA-BBBF-ACA1-AE1A-1D61B56252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515599" cy="4351338"/>
          </a:xfrm>
        </p:spPr>
        <p:txBody>
          <a:bodyPr/>
          <a:lstStyle/>
          <a:p>
            <a:pPr marL="91440" indent="-9144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Prioritize your targets among the various groups</a:t>
            </a:r>
          </a:p>
          <a:p>
            <a:pPr marL="91440" indent="-9144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Only do what you can do well </a:t>
            </a:r>
          </a:p>
          <a:p>
            <a:pPr marL="91440" indent="-9144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 not impose your standards on your target audience</a:t>
            </a:r>
          </a:p>
          <a:p>
            <a:pPr marL="91440" indent="-9144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Craft different message for these groups – have a handful of approaches ready</a:t>
            </a:r>
          </a:p>
          <a:p>
            <a:pPr marL="91440" indent="-9144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Whatever you do:  Michael Mondavi quote:  Manage the Mystery, Maintain the Magic</a:t>
            </a: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" indent="-9144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sz="4400" b="1" dirty="0">
                <a:solidFill>
                  <a:srgbClr val="6600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Then hire ‘them’</a:t>
            </a:r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B82D88-FF5E-6B09-0E8B-00D112715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30</a:t>
            </a:fld>
            <a:endParaRPr lang="en-US" dirty="0"/>
          </a:p>
        </p:txBody>
      </p:sp>
      <p:pic>
        <p:nvPicPr>
          <p:cNvPr id="9" name="Picture 8" descr="A close-up of a sign&#10;&#10;Description automatically generated with low confidence">
            <a:extLst>
              <a:ext uri="{FF2B5EF4-FFF2-40B4-BE49-F238E27FC236}">
                <a16:creationId xmlns:a16="http://schemas.microsoft.com/office/drawing/2014/main" id="{FA1F7A6E-0A44-E893-E513-6028956695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698892" y="4895997"/>
            <a:ext cx="2358317" cy="16697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0C8FB2-1E3E-F469-DA4F-32F27E7B4C7E}"/>
              </a:ext>
            </a:extLst>
          </p:cNvPr>
          <p:cNvSpPr txBox="1"/>
          <p:nvPr/>
        </p:nvSpPr>
        <p:spPr>
          <a:xfrm>
            <a:off x="7295321" y="7073158"/>
            <a:ext cx="364384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www.hrbartender.com/2020/hr-law-legislation/remote-employees-employment-law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-nd/3.0/"/>
              </a:rPr>
              <a:t>CC BY-NC-ND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0027474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674F0-BA66-F974-E9A4-37C159E7B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Sources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0EBDF3-48E3-C9D5-9B3B-74EF6B71E0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85881"/>
            <a:ext cx="5181600" cy="4351338"/>
          </a:xfrm>
        </p:spPr>
        <p:txBody>
          <a:bodyPr>
            <a:normAutofit fontScale="70000" lnSpcReduction="20000"/>
          </a:bodyPr>
          <a:lstStyle/>
          <a:p>
            <a:pPr marL="91440" indent="-9144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NPR radio series on Millennials</a:t>
            </a:r>
          </a:p>
          <a:p>
            <a:pPr marL="91440" indent="-9144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Lalia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Rach, NYU School of Journalism and Sports Marketing, address to the national Retail Merchants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Asso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</a:p>
          <a:p>
            <a:pPr marL="0" indent="0" fontAlgn="auto"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Judy Randall, Travel Trends, OTA presentation</a:t>
            </a:r>
          </a:p>
          <a:p>
            <a:pPr marL="0" indent="0" fontAlgn="auto"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Brand Champs blog</a:t>
            </a:r>
          </a:p>
          <a:p>
            <a:pPr marL="0" indent="0" fontAlgn="auto"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Peter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Yaswich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National Travel Monitor, IAAPA presentation </a:t>
            </a:r>
          </a:p>
          <a:p>
            <a:pPr marL="0" indent="0" fontAlgn="auto"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Chuck Underwood, Generational Imperative, Cleveland Plain Dealer Workshop</a:t>
            </a:r>
          </a:p>
          <a:p>
            <a:pPr marL="91440" indent="-9144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Phil Goodman, Boomer Marketing Cleveland Plain Dealer Workshop</a:t>
            </a:r>
          </a:p>
          <a:p>
            <a:pPr marL="91440" indent="-9144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Gordon Food Service  ‘Wowing Consumers’</a:t>
            </a:r>
          </a:p>
          <a:p>
            <a:pPr marL="91440" indent="-9144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07A7F1-BEBF-19EC-0B54-AF92F7F921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75897"/>
            <a:ext cx="2763771" cy="184251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8F8174-2F84-4EF4-8BD4-1BF83463FEF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 marL="91440" indent="-9144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’Wine Market Council report/Balzac Communications/ Nielson Wine Marketing Study   </a:t>
            </a:r>
          </a:p>
          <a:p>
            <a:pPr marL="91440" indent="-9144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Kent Geist, Zeitgeist Marketing, License to Steal</a:t>
            </a:r>
          </a:p>
          <a:p>
            <a:pPr marL="91440" indent="-9144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Numerous blogs and RSS feeds including Joe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Puluzzi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[Junta 42 and LTS], Social Media @ Smart brief,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Hubspot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91440" indent="-9144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Books cited 2004-2022</a:t>
            </a:r>
          </a:p>
          <a:p>
            <a:pPr marL="91440" indent="-9144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License to Steal attendees over the years</a:t>
            </a:r>
          </a:p>
          <a:p>
            <a:pPr marL="91440" indent="-9144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Several Time Magazine articles</a:t>
            </a:r>
          </a:p>
          <a:p>
            <a:pPr marL="91440" indent="-9144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Some images from Microsoft on-line 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91440" indent="-9144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b="1" dirty="0">
                <a:solidFill>
                  <a:schemeClr val="tx1"/>
                </a:solidFill>
              </a:rPr>
              <a:t>My employees, Kids, Grandkids and their friends</a:t>
            </a:r>
          </a:p>
          <a:p>
            <a:pPr marL="91440" indent="-9144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b="1" dirty="0" err="1">
                <a:solidFill>
                  <a:schemeClr val="tx1"/>
                </a:solidFill>
              </a:rPr>
              <a:t>WineBusiness</a:t>
            </a:r>
            <a:r>
              <a:rPr lang="en-US" b="1" dirty="0">
                <a:solidFill>
                  <a:schemeClr val="tx1"/>
                </a:solidFill>
              </a:rPr>
              <a:t> 2014 article on the Genome</a:t>
            </a:r>
            <a:endParaRPr lang="en-US" b="1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367962-6588-524E-F95A-195C37254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7089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1558E-BE9B-954C-39A4-666188632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bite at a time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8E1011-80D7-6E0F-D457-8E85B50A7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32</a:t>
            </a:fld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5DD43211-BDD6-E4B2-055C-DF9B96216E0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6016" b="8379"/>
          <a:stretch/>
        </p:blipFill>
        <p:spPr>
          <a:xfrm>
            <a:off x="5996609" y="1139838"/>
            <a:ext cx="5357191" cy="477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0288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nature, rain, remote, game&#10;&#10;Description automatically generated">
            <a:extLst>
              <a:ext uri="{FF2B5EF4-FFF2-40B4-BE49-F238E27FC236}">
                <a16:creationId xmlns:a16="http://schemas.microsoft.com/office/drawing/2014/main" id="{E858B591-CD4B-9D07-E0C4-C450CA3047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256" b="10374"/>
          <a:stretch/>
        </p:blipFill>
        <p:spPr>
          <a:xfrm>
            <a:off x="838200" y="1685925"/>
            <a:ext cx="10515600" cy="4097059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554926-FF53-CF2D-1484-8B0CEC6B8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Thank you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381437-5737-310C-FD74-F8FC8A5A1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5CEABB6-07DC-46E8-9B57-56EC44A396E5}" type="slidenum">
              <a:rPr lang="en-US" smtClean="0"/>
              <a:pPr>
                <a:spcAft>
                  <a:spcPts val="600"/>
                </a:spcAft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5939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CA6DF-CCBA-0B8F-B46B-43C9CBA18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062164"/>
            <a:ext cx="5257800" cy="1325563"/>
          </a:xfrm>
        </p:spPr>
        <p:txBody>
          <a:bodyPr>
            <a:normAutofit/>
          </a:bodyPr>
          <a:lstStyle/>
          <a:p>
            <a:r>
              <a:rPr lang="en-US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Cash comes from authentic experiences</a:t>
            </a:r>
            <a:endParaRPr lang="en-US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2CC57E-6170-DC57-1CCC-AD408CC341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83550" y="2555875"/>
            <a:ext cx="5859262" cy="3159125"/>
          </a:xfrm>
        </p:spPr>
        <p:txBody>
          <a:bodyPr>
            <a:noAutofit/>
          </a:bodyPr>
          <a:lstStyle/>
          <a:p>
            <a:pPr marL="91440" indent="-9144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You can charge for your experience and be ‘real’</a:t>
            </a:r>
          </a:p>
          <a:p>
            <a:pPr marL="547878" lvl="1" indent="-182880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fish on the wall story </a:t>
            </a:r>
          </a:p>
          <a:p>
            <a:pPr marL="1005078" lvl="2" indent="-182880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Jefferson</a:t>
            </a:r>
          </a:p>
          <a:p>
            <a:pPr marL="1005078" lvl="2" indent="-182880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Rockefeller, Carnegie</a:t>
            </a:r>
          </a:p>
          <a:p>
            <a:pPr marL="1005078" lvl="2" indent="-182880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Kroc</a:t>
            </a:r>
          </a:p>
          <a:p>
            <a:pPr marL="1005078" lvl="2" indent="-182880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Gates, Musk</a:t>
            </a:r>
          </a:p>
          <a:p>
            <a:pPr marL="1005078" lvl="2" indent="-182880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“REAL” </a:t>
            </a:r>
          </a:p>
          <a:p>
            <a:pPr marL="547878" lvl="1" indent="-182880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Ice wine picking </a:t>
            </a:r>
          </a:p>
          <a:p>
            <a:pPr marL="547878" lvl="1" indent="-182880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Fall Harvest</a:t>
            </a:r>
          </a:p>
          <a:p>
            <a:pPr marL="547878" lvl="1" indent="-182880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Winemaker for a Day</a:t>
            </a:r>
          </a:p>
          <a:p>
            <a:pPr marL="547878" lvl="1" indent="-182880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Oregon Boot Camp</a:t>
            </a:r>
            <a:endParaRPr lang="en-US" sz="2400" b="1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272C22-D23A-5682-D662-DE33D4BD0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4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82C6FC-AA7E-1341-A61F-EB74BA0B333C}"/>
              </a:ext>
            </a:extLst>
          </p:cNvPr>
          <p:cNvSpPr txBox="1"/>
          <p:nvPr/>
        </p:nvSpPr>
        <p:spPr>
          <a:xfrm>
            <a:off x="1491449" y="3604334"/>
            <a:ext cx="41281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4048" lvl="1" indent="-18288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b="1" dirty="0"/>
              <a:t>Experience Economy</a:t>
            </a:r>
          </a:p>
          <a:p>
            <a:pPr marL="384048" lvl="1" indent="-18288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b="1" dirty="0"/>
              <a:t>Authenticity</a:t>
            </a:r>
          </a:p>
          <a:p>
            <a:pPr marL="566928" lvl="2" indent="-18288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b="1" dirty="0"/>
              <a:t>Jim Gilmore and Joe Pine </a:t>
            </a: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FEB911D9-91D1-41F1-4D1A-43A9ACB6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80" y="483170"/>
            <a:ext cx="1966913" cy="299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0C33C56F-6D39-D01C-70B9-4D8CC0D1F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148" y="508826"/>
            <a:ext cx="1885139" cy="2920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34540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15124-8BE7-B709-25DA-FEDEE6E89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6983" y="1062164"/>
            <a:ext cx="8602462" cy="1325563"/>
          </a:xfrm>
        </p:spPr>
        <p:txBody>
          <a:bodyPr/>
          <a:lstStyle/>
          <a:p>
            <a:r>
              <a:rPr lang="en-US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Target micro-groups/opportunities</a:t>
            </a:r>
            <a:endParaRPr lang="en-US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7E6F7C-DF2F-BC7B-C760-63599EB66F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altLang="en-US" sz="2400" b="1" u="sng" dirty="0">
                <a:solidFill>
                  <a:schemeClr val="tx1"/>
                </a:solidFill>
              </a:rPr>
              <a:t>Micro-Trends</a:t>
            </a:r>
          </a:p>
          <a:p>
            <a:pPr lvl="1"/>
            <a:r>
              <a:rPr lang="en-US" altLang="en-US" sz="2400" b="1" dirty="0">
                <a:solidFill>
                  <a:schemeClr val="tx1"/>
                </a:solidFill>
              </a:rPr>
              <a:t>Mark Penn </a:t>
            </a:r>
          </a:p>
          <a:p>
            <a:r>
              <a:rPr lang="en-US" altLang="en-US" sz="2400" b="1" u="sng" dirty="0">
                <a:solidFill>
                  <a:schemeClr val="tx1"/>
                </a:solidFill>
              </a:rPr>
              <a:t>Tipping Point</a:t>
            </a:r>
            <a:r>
              <a:rPr lang="en-US" altLang="en-US" sz="2400" b="1" dirty="0">
                <a:solidFill>
                  <a:schemeClr val="tx1"/>
                </a:solidFill>
              </a:rPr>
              <a:t> and 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en-US" altLang="en-US" sz="2400" b="1" u="sng" dirty="0">
                <a:solidFill>
                  <a:schemeClr val="tx1"/>
                </a:solidFill>
              </a:rPr>
              <a:t>What the Dog Saw</a:t>
            </a:r>
          </a:p>
          <a:p>
            <a:pPr lvl="1"/>
            <a:r>
              <a:rPr lang="en-US" altLang="en-US" sz="2400" b="1" dirty="0">
                <a:solidFill>
                  <a:schemeClr val="tx1"/>
                </a:solidFill>
              </a:rPr>
              <a:t>Malcomb Gladwell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55B9FC-5DC9-E2A1-FB95-4310FC34B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5</a:t>
            </a:fld>
            <a:endParaRPr lang="en-US" dirty="0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490EAEFD-157D-C1D1-1CCA-733DED66D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58" y="232076"/>
            <a:ext cx="2113432" cy="3081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2B07E6FD-32DA-9AAF-20FD-3B83ED7B4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764" y="2824163"/>
            <a:ext cx="2257335" cy="3490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1488BD77-DFDB-4E94-79BC-4568FC3AF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77" y="3544138"/>
            <a:ext cx="1893048" cy="2770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5133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D53BF-3315-D70A-F2B2-FFAEF11EB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275" y="495300"/>
            <a:ext cx="11058525" cy="1323975"/>
          </a:xfrm>
        </p:spPr>
        <p:txBody>
          <a:bodyPr/>
          <a:lstStyle/>
          <a:p>
            <a:r>
              <a:rPr lang="en-US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Gender differences regarding  Social Networking – very generic</a:t>
            </a:r>
            <a:endParaRPr lang="en-US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9642AD-0288-424B-09C7-03BD27886F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9394" y="1819276"/>
            <a:ext cx="4891596" cy="2282208"/>
          </a:xfrm>
        </p:spPr>
        <p:txBody>
          <a:bodyPr/>
          <a:lstStyle/>
          <a:p>
            <a:r>
              <a:rPr lang="en-US" altLang="en-US" sz="2800" b="1" dirty="0">
                <a:solidFill>
                  <a:schemeClr val="tx1"/>
                </a:solidFill>
              </a:rPr>
              <a:t>Men</a:t>
            </a:r>
          </a:p>
          <a:p>
            <a:pPr lvl="1"/>
            <a:r>
              <a:rPr lang="en-US" altLang="en-US" sz="2000" b="1" dirty="0">
                <a:solidFill>
                  <a:schemeClr val="tx1"/>
                </a:solidFill>
              </a:rPr>
              <a:t>Outwardly competitive</a:t>
            </a:r>
          </a:p>
          <a:p>
            <a:pPr lvl="1"/>
            <a:r>
              <a:rPr lang="en-US" altLang="en-US" sz="2000" b="1" dirty="0">
                <a:solidFill>
                  <a:schemeClr val="tx1"/>
                </a:solidFill>
              </a:rPr>
              <a:t>Less verbally dexterous</a:t>
            </a:r>
          </a:p>
          <a:p>
            <a:pPr lvl="1"/>
            <a:r>
              <a:rPr lang="en-US" altLang="en-US" sz="2000" b="1" dirty="0">
                <a:solidFill>
                  <a:schemeClr val="tx1"/>
                </a:solidFill>
              </a:rPr>
              <a:t>15% more Twitter followers than women</a:t>
            </a:r>
          </a:p>
          <a:p>
            <a:pPr lvl="1"/>
            <a:r>
              <a:rPr lang="en-US" altLang="en-US" sz="2000" b="1" dirty="0">
                <a:solidFill>
                  <a:schemeClr val="tx1"/>
                </a:solidFill>
              </a:rPr>
              <a:t>Direct, easy action</a:t>
            </a:r>
            <a:r>
              <a:rPr lang="en-US" altLang="en-US" sz="2000" b="1" dirty="0"/>
              <a:t> 	</a:t>
            </a:r>
            <a:r>
              <a:rPr lang="en-US" altLang="en-US" b="1" dirty="0"/>
              <a:t>	</a:t>
            </a:r>
            <a:r>
              <a:rPr lang="en-US" altLang="en-US" dirty="0"/>
              <a:t>	</a:t>
            </a:r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792122-46C6-02C9-4C8D-160B5DE8D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6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87F67F-4172-BE8B-2110-886AE28FEC3D}"/>
              </a:ext>
            </a:extLst>
          </p:cNvPr>
          <p:cNvSpPr txBox="1"/>
          <p:nvPr/>
        </p:nvSpPr>
        <p:spPr>
          <a:xfrm>
            <a:off x="6560598" y="1597981"/>
            <a:ext cx="417250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/>
              <a:t>Women</a:t>
            </a:r>
          </a:p>
          <a:p>
            <a:pPr lvl="1"/>
            <a:r>
              <a:rPr lang="en-US" altLang="en-US" sz="2000" b="1" dirty="0"/>
              <a:t>Quietly competitive</a:t>
            </a:r>
          </a:p>
          <a:p>
            <a:pPr lvl="1"/>
            <a:r>
              <a:rPr lang="en-US" altLang="en-US" sz="2000" b="1" dirty="0"/>
              <a:t>More collaborative</a:t>
            </a:r>
          </a:p>
          <a:p>
            <a:pPr lvl="1"/>
            <a:r>
              <a:rPr lang="en-US" altLang="en-US" sz="2000" b="1" dirty="0"/>
              <a:t>With FB friends, conversations more extended</a:t>
            </a:r>
          </a:p>
          <a:p>
            <a:pPr lvl="1"/>
            <a:r>
              <a:rPr lang="en-US" altLang="en-US" sz="2000" b="1" dirty="0"/>
              <a:t>Pinterest</a:t>
            </a:r>
          </a:p>
          <a:p>
            <a:pPr lvl="1"/>
            <a:r>
              <a:rPr lang="en-US" altLang="en-US" sz="2000" b="1" dirty="0"/>
              <a:t>More attention to all Social media </a:t>
            </a:r>
          </a:p>
          <a:p>
            <a:pPr lvl="1"/>
            <a:r>
              <a:rPr lang="en-US" altLang="en-US" sz="2000" b="1" dirty="0"/>
              <a:t>Emotional hooks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95E30E-ABAC-A4BA-DA08-9AB9CD6D8CA1}"/>
              </a:ext>
            </a:extLst>
          </p:cNvPr>
          <p:cNvSpPr txBox="1"/>
          <p:nvPr/>
        </p:nvSpPr>
        <p:spPr>
          <a:xfrm flipH="1">
            <a:off x="8975324" y="5672831"/>
            <a:ext cx="24946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dirty="0">
                <a:latin typeface="Arial" panose="020B0604020202020204" pitchFamily="34" charset="0"/>
              </a:rPr>
              <a:t>From Brand Champs blog  -- this and next 3 slides</a:t>
            </a:r>
            <a:endParaRPr lang="en-US" dirty="0"/>
          </a:p>
        </p:txBody>
      </p:sp>
      <p:pic>
        <p:nvPicPr>
          <p:cNvPr id="16" name="Picture 1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C3CFA7A-2D3A-ADAC-3BF6-7C8236B131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809703" y="3794711"/>
            <a:ext cx="4733925" cy="296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397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29AF3-9BFE-FE78-A0A3-096A89F26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altLang="en-US" b="1" dirty="0"/>
              <a:t>Going after women*</a:t>
            </a:r>
            <a:endParaRPr lang="en-US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D4929D-E6F0-936A-23DF-7666F1789F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Autofit/>
          </a:bodyPr>
          <a:lstStyle/>
          <a:p>
            <a:pPr marL="91440" indent="-9144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sz="2400" b="1" dirty="0"/>
              <a:t>Respect</a:t>
            </a:r>
          </a:p>
          <a:p>
            <a:pPr marL="384048" lvl="1" indent="-18288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b="1" dirty="0"/>
              <a:t>People first</a:t>
            </a:r>
          </a:p>
          <a:p>
            <a:pPr marL="91440" indent="-9144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sz="2400" b="1" dirty="0"/>
              <a:t>Individuality</a:t>
            </a:r>
          </a:p>
          <a:p>
            <a:pPr marL="384048" lvl="1" indent="-18288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b="1" dirty="0"/>
              <a:t>Craft </a:t>
            </a:r>
            <a:r>
              <a:rPr lang="en-US" altLang="en-US" b="1" dirty="0" err="1"/>
              <a:t>activties</a:t>
            </a:r>
            <a:r>
              <a:rPr lang="en-US" altLang="en-US" b="1" dirty="0"/>
              <a:t> to her interests</a:t>
            </a:r>
          </a:p>
          <a:p>
            <a:pPr marL="91440" indent="-9144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sz="2400" b="1" dirty="0"/>
              <a:t>Stress Relief</a:t>
            </a:r>
          </a:p>
          <a:p>
            <a:pPr marL="384048" lvl="1" indent="-18288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b="1" dirty="0"/>
              <a:t>Make her laugh</a:t>
            </a:r>
          </a:p>
          <a:p>
            <a:pPr marL="91440" indent="-9144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sz="2400" b="1" dirty="0"/>
              <a:t>Connection</a:t>
            </a:r>
          </a:p>
          <a:p>
            <a:pPr marL="384048" lvl="1" indent="-18288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b="1" dirty="0"/>
              <a:t>Girlfriend factor, connect to ‘that happened to me’</a:t>
            </a:r>
          </a:p>
          <a:p>
            <a:pPr marL="91440" indent="-9144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sz="2400" b="1" dirty="0"/>
              <a:t>Trust</a:t>
            </a:r>
          </a:p>
          <a:p>
            <a:pPr marL="384048" lvl="1" indent="-18288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b="1" dirty="0"/>
              <a:t>Help others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85851C-E4B3-E960-9BB5-071F951F9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5CEABB6-07DC-46E8-9B57-56EC44A396E5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pic>
        <p:nvPicPr>
          <p:cNvPr id="11" name="Picture 10" descr="A person drinking from a glass&#10;&#10;Description automatically generated with medium confidence">
            <a:extLst>
              <a:ext uri="{FF2B5EF4-FFF2-40B4-BE49-F238E27FC236}">
                <a16:creationId xmlns:a16="http://schemas.microsoft.com/office/drawing/2014/main" id="{63E7BEAB-6E16-7606-6B02-486A443831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993223" y="974726"/>
            <a:ext cx="3591337" cy="538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4722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0005F-B5AB-C9A7-0870-64D81861C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3953" y="1062164"/>
            <a:ext cx="5689847" cy="1325563"/>
          </a:xfrm>
        </p:spPr>
        <p:txBody>
          <a:bodyPr anchor="ctr">
            <a:normAutofit/>
          </a:bodyPr>
          <a:lstStyle/>
          <a:p>
            <a:r>
              <a:rPr lang="en-US" altLang="en-US" b="1" dirty="0"/>
              <a:t>Going after men*</a:t>
            </a:r>
            <a:endParaRPr lang="en-US" b="1" dirty="0"/>
          </a:p>
        </p:txBody>
      </p:sp>
      <p:pic>
        <p:nvPicPr>
          <p:cNvPr id="9" name="Content Placeholder 8" descr="A person holding a bottle of wine&#10;&#10;Description automatically generated with low confidence">
            <a:extLst>
              <a:ext uri="{FF2B5EF4-FFF2-40B4-BE49-F238E27FC236}">
                <a16:creationId xmlns:a16="http://schemas.microsoft.com/office/drawing/2014/main" id="{A95042D7-73BB-F457-D86E-F39845638C0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/>
        </p:blipFill>
        <p:spPr>
          <a:xfrm>
            <a:off x="1812530" y="1143000"/>
            <a:ext cx="3051810" cy="4572000"/>
          </a:xfr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17B4E0-F3D8-94A3-8E9A-462A589F31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3667" y="2133601"/>
            <a:ext cx="5486321" cy="3581400"/>
          </a:xfrm>
        </p:spPr>
        <p:txBody>
          <a:bodyPr>
            <a:normAutofit fontScale="92500" lnSpcReduction="20000"/>
          </a:bodyPr>
          <a:lstStyle/>
          <a:p>
            <a:pPr marL="91440" indent="-91440" fontAlgn="auto">
              <a:lnSpc>
                <a:spcPct val="14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sz="2400" b="1" dirty="0">
                <a:solidFill>
                  <a:schemeClr val="tx1"/>
                </a:solidFill>
                <a:latin typeface="+mn-lt"/>
              </a:rPr>
              <a:t>Wine ‘insecurity’</a:t>
            </a:r>
          </a:p>
          <a:p>
            <a:pPr marL="384048" lvl="1" indent="-182880" fontAlgn="auto">
              <a:lnSpc>
                <a:spcPct val="14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sz="2400" b="1" dirty="0">
                <a:solidFill>
                  <a:schemeClr val="tx1"/>
                </a:solidFill>
                <a:latin typeface="+mn-lt"/>
              </a:rPr>
              <a:t>Eliminate insecurity, education</a:t>
            </a:r>
          </a:p>
          <a:p>
            <a:pPr marL="91440" indent="-91440" fontAlgn="auto">
              <a:lnSpc>
                <a:spcPct val="14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sz="2400" b="1" dirty="0">
                <a:solidFill>
                  <a:schemeClr val="tx1"/>
                </a:solidFill>
                <a:latin typeface="+mn-lt"/>
              </a:rPr>
              <a:t>Make him the guy in the know</a:t>
            </a:r>
          </a:p>
          <a:p>
            <a:pPr marL="384048" lvl="1" indent="-182880" fontAlgn="auto">
              <a:lnSpc>
                <a:spcPct val="14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sz="2400" b="1" dirty="0">
                <a:solidFill>
                  <a:schemeClr val="tx1"/>
                </a:solidFill>
                <a:latin typeface="+mn-lt"/>
              </a:rPr>
              <a:t>Appropriate images</a:t>
            </a:r>
          </a:p>
          <a:p>
            <a:pPr marL="91440" indent="-91440" fontAlgn="auto">
              <a:lnSpc>
                <a:spcPct val="14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sz="2400" b="1" dirty="0">
                <a:solidFill>
                  <a:schemeClr val="tx1"/>
                </a:solidFill>
                <a:latin typeface="+mn-lt"/>
              </a:rPr>
              <a:t>Use Twitter </a:t>
            </a:r>
          </a:p>
          <a:p>
            <a:pPr marL="91440" indent="-91440" fontAlgn="auto">
              <a:lnSpc>
                <a:spcPct val="14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sz="2400" b="1" dirty="0">
                <a:solidFill>
                  <a:schemeClr val="tx1"/>
                </a:solidFill>
                <a:latin typeface="+mn-lt"/>
              </a:rPr>
              <a:t>One click connection</a:t>
            </a:r>
          </a:p>
          <a:p>
            <a:pPr marL="384048" lvl="1" indent="-182880" fontAlgn="auto">
              <a:lnSpc>
                <a:spcPct val="14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sz="2400" b="1" dirty="0">
                <a:solidFill>
                  <a:schemeClr val="tx1"/>
                </a:solidFill>
                <a:latin typeface="+mn-lt"/>
              </a:rPr>
              <a:t>One stop shop</a:t>
            </a:r>
          </a:p>
          <a:p>
            <a:pPr marL="0" indent="0">
              <a:lnSpc>
                <a:spcPct val="140000"/>
              </a:lnSpc>
              <a:spcAft>
                <a:spcPts val="600"/>
              </a:spcAft>
              <a:buNone/>
            </a:pPr>
            <a:endParaRPr lang="en-US" sz="16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5A631A-8589-013C-3B97-32A46304E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5CEABB6-07DC-46E8-9B57-56EC44A396E5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9460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B63F5-FE94-80B0-FF08-983A48CDE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809" y="365125"/>
            <a:ext cx="10995991" cy="1325563"/>
          </a:xfrm>
        </p:spPr>
        <p:txBody>
          <a:bodyPr anchor="ctr">
            <a:normAutofit/>
          </a:bodyPr>
          <a:lstStyle/>
          <a:p>
            <a:r>
              <a:rPr lang="en-US" altLang="en-US" b="1" dirty="0"/>
              <a:t>Generational Markers</a:t>
            </a:r>
            <a:endParaRPr lang="en-US" b="1" dirty="0"/>
          </a:p>
        </p:txBody>
      </p:sp>
      <p:pic>
        <p:nvPicPr>
          <p:cNvPr id="9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4E7338D9-72C5-7EF4-C322-F6053D29E2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0339" r="-2" b="-2"/>
          <a:stretch/>
        </p:blipFill>
        <p:spPr>
          <a:xfrm>
            <a:off x="838200" y="1825625"/>
            <a:ext cx="3791166" cy="3183697"/>
          </a:xfrm>
          <a:prstGeom prst="rect">
            <a:avLst/>
          </a:prstGeo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8F96A1-9581-7719-E249-933F5BE9D7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55365" y="365125"/>
            <a:ext cx="6258468" cy="6343787"/>
          </a:xfrm>
        </p:spPr>
        <p:txBody>
          <a:bodyPr>
            <a:normAutofit/>
          </a:bodyPr>
          <a:lstStyle/>
          <a:p>
            <a:pPr marL="91440" indent="-9144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sz="2000" b="1" dirty="0"/>
              <a:t>Shared life experiences </a:t>
            </a:r>
          </a:p>
          <a:p>
            <a:pPr marL="384048" lvl="1" indent="-18288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sz="2000" b="1" dirty="0"/>
              <a:t>Financial, Social, Political</a:t>
            </a:r>
          </a:p>
          <a:p>
            <a:pPr marL="566928" lvl="2" indent="-18288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b="1" dirty="0"/>
              <a:t>Depression, vs. roaring 90’s vs. 2008 recession vs. current prosperity, coming recession</a:t>
            </a:r>
          </a:p>
          <a:p>
            <a:pPr marL="566928" lvl="2" indent="-18288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b="1" dirty="0"/>
              <a:t>Prohibition, women’s lib, aids epidemic, opioids, marijuana legalization, Covid</a:t>
            </a:r>
          </a:p>
          <a:p>
            <a:pPr marL="566928" lvl="2" indent="-18288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b="1" dirty="0"/>
              <a:t>Kennedy, Reagan, Clinton, Obama, Trump, Biden</a:t>
            </a:r>
          </a:p>
          <a:p>
            <a:pPr marL="91440" indent="-9144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endParaRPr lang="en-US" altLang="en-US" sz="2000" b="1" dirty="0"/>
          </a:p>
          <a:p>
            <a:pPr marL="91440" indent="-9144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sz="2000" b="1" dirty="0"/>
              <a:t>Shared ‘links’</a:t>
            </a:r>
          </a:p>
          <a:p>
            <a:pPr marL="384048" lvl="1" indent="-18288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sz="2000" b="1" dirty="0"/>
              <a:t>Values, Experiences, Music, Events</a:t>
            </a:r>
          </a:p>
          <a:p>
            <a:pPr marL="566928" lvl="2" indent="-18288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b="1" dirty="0"/>
              <a:t>Definitions of faith, family, ‘citizenship,’ expanding diversity, gender issues</a:t>
            </a:r>
          </a:p>
          <a:p>
            <a:pPr marL="566928" lvl="2" indent="-18288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b="1" dirty="0"/>
              <a:t>Extended family households, stable marriages, single parents, foster homes</a:t>
            </a:r>
          </a:p>
          <a:p>
            <a:pPr marL="566928" lvl="2" indent="-18288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b="1" dirty="0"/>
              <a:t>Elvis, Jimmy Buffet, Garth Brooks, Eminem, Lady Gaga, Beyonce, Jay-Z, Taylor Swift  </a:t>
            </a:r>
          </a:p>
          <a:p>
            <a:pPr marL="566928" lvl="2" indent="-182880" fontAlgn="auto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altLang="en-US" b="1" dirty="0" err="1"/>
              <a:t>Womens</a:t>
            </a:r>
            <a:r>
              <a:rPr lang="en-US" altLang="en-US" b="1" dirty="0"/>
              <a:t>’ Lib, Woodstock, Iraq, 9/11, Katrina, Joplin hurricane, school shootings, 2008 financial crash, Covid</a:t>
            </a:r>
          </a:p>
          <a:p>
            <a:endParaRPr lang="en-US" sz="1500" dirty="0"/>
          </a:p>
          <a:p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41308410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7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B09D"/>
      </a:accent1>
      <a:accent2>
        <a:srgbClr val="FFD7C7"/>
      </a:accent2>
      <a:accent3>
        <a:srgbClr val="FFE9E0"/>
      </a:accent3>
      <a:accent4>
        <a:srgbClr val="55736D"/>
      </a:accent4>
      <a:accent5>
        <a:srgbClr val="88A88E"/>
      </a:accent5>
      <a:accent6>
        <a:srgbClr val="E6FFFB"/>
      </a:accent6>
      <a:hlink>
        <a:srgbClr val="0563C1"/>
      </a:hlink>
      <a:folHlink>
        <a:srgbClr val="954F72"/>
      </a:folHlink>
    </a:clrScheme>
    <a:fontScheme name="Custom 116">
      <a:majorFont>
        <a:latin typeface="Bodoni MT"/>
        <a:ea typeface=""/>
        <a:cs typeface=""/>
      </a:majorFont>
      <a:minorFont>
        <a:latin typeface="Sourc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ight Pitch Deck_tm66722518_Win32_JB_SL_v3" id="{F88C4BC3-D7CC-4809-9A20-83B96B306E67}" vid="{C89703AC-DCB6-4757-83A4-6B2EB7B7FA6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4F12D6A-2BE8-4847-A724-6F141C79A2A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BE6AE0A-D4B0-4A5B-9359-3C20E0AE6F61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E0C88140-B977-44ED-8877-83D5BCE76393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Light sales pitch presentation</Template>
  <TotalTime>456</TotalTime>
  <Words>2459</Words>
  <Application>Microsoft Office PowerPoint</Application>
  <PresentationFormat>Widescreen</PresentationFormat>
  <Paragraphs>417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Arial</vt:lpstr>
      <vt:lpstr>Bodoni MT</vt:lpstr>
      <vt:lpstr>Calibri</vt:lpstr>
      <vt:lpstr>Corbel</vt:lpstr>
      <vt:lpstr>Source Sans Pro Light</vt:lpstr>
      <vt:lpstr>Times New Roman</vt:lpstr>
      <vt:lpstr>Wingdings</vt:lpstr>
      <vt:lpstr>Office Theme</vt:lpstr>
      <vt:lpstr>            Generational marketing to Boomers, X’s, Millennials and Z’s</vt:lpstr>
      <vt:lpstr>To plan any marketing strategy, consider 3 items</vt:lpstr>
      <vt:lpstr>With ANY generation, you must have a vision of where you want to go and that the ‘story’ is truly key </vt:lpstr>
      <vt:lpstr>Cash comes from authentic experiences</vt:lpstr>
      <vt:lpstr>Target micro-groups/opportunities</vt:lpstr>
      <vt:lpstr>Gender differences regarding  Social Networking – very generic</vt:lpstr>
      <vt:lpstr>Going after women*</vt:lpstr>
      <vt:lpstr>Going after men*</vt:lpstr>
      <vt:lpstr>Generational Markers</vt:lpstr>
      <vt:lpstr>Generational Breakdown</vt:lpstr>
      <vt:lpstr>Boomers 1946-64  -- still very important</vt:lpstr>
      <vt:lpstr>More Boomers  1946-64</vt:lpstr>
      <vt:lpstr>Reaching then marketing to Boomers 1946-64</vt:lpstr>
      <vt:lpstr>Gen X  1965-78</vt:lpstr>
      <vt:lpstr>More Gen X  1965-78</vt:lpstr>
      <vt:lpstr>Marketing to Gen X  1965-78</vt:lpstr>
      <vt:lpstr>Millennials  1979-95 </vt:lpstr>
      <vt:lpstr>Millennial markers  1979-95</vt:lpstr>
      <vt:lpstr>More Millennials  1979-95</vt:lpstr>
      <vt:lpstr>Appealing to Millennials  1979-95</vt:lpstr>
      <vt:lpstr>To cater to Millennials  1979-95 </vt:lpstr>
      <vt:lpstr>Z’s: 1996………You do not drink your father’s drink…… WE CANNOT LOSE THEM: Abstention [26%], White Claw, Spirits </vt:lpstr>
      <vt:lpstr>More Z’s   1996</vt:lpstr>
      <vt:lpstr>More Z’s   1996</vt:lpstr>
      <vt:lpstr>Z’s  Marketing hints   1996</vt:lpstr>
      <vt:lpstr>Once ALL of the generational differences are considered – look at the Constellation Genome Project</vt:lpstr>
      <vt:lpstr>How they</vt:lpstr>
      <vt:lpstr>More Genome</vt:lpstr>
      <vt:lpstr>Two more books </vt:lpstr>
      <vt:lpstr>For every generation and Genome group</vt:lpstr>
      <vt:lpstr>Sources </vt:lpstr>
      <vt:lpstr>One bite at a time 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Generational marketing to Boomers, X’s, Millennials and Z’s</dc:title>
  <dc:creator>Donniella</dc:creator>
  <cp:lastModifiedBy>Donniella</cp:lastModifiedBy>
  <cp:revision>44</cp:revision>
  <dcterms:created xsi:type="dcterms:W3CDTF">2022-12-30T20:27:47Z</dcterms:created>
  <dcterms:modified xsi:type="dcterms:W3CDTF">2023-01-17T17:16:13Z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