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5"/>
  </p:notesMasterIdLst>
  <p:sldIdLst>
    <p:sldId id="286" r:id="rId2"/>
    <p:sldId id="349" r:id="rId3"/>
    <p:sldId id="346" r:id="rId4"/>
    <p:sldId id="348" r:id="rId5"/>
    <p:sldId id="289" r:id="rId6"/>
    <p:sldId id="347" r:id="rId7"/>
    <p:sldId id="290" r:id="rId8"/>
    <p:sldId id="296" r:id="rId9"/>
    <p:sldId id="354" r:id="rId10"/>
    <p:sldId id="351" r:id="rId11"/>
    <p:sldId id="352" r:id="rId12"/>
    <p:sldId id="350" r:id="rId13"/>
    <p:sldId id="35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 autoAdjust="0"/>
    <p:restoredTop sz="94694" autoAdjust="0"/>
  </p:normalViewPr>
  <p:slideViewPr>
    <p:cSldViewPr>
      <p:cViewPr varScale="1">
        <p:scale>
          <a:sx n="69" d="100"/>
          <a:sy n="69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D2F20FF-B40E-4441-B389-239C95005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28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6DDAB54-FB92-452A-BF03-8995EA629E6B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58160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6DDAB54-FB92-452A-BF03-8995EA629E6B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14863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6DDAB54-FB92-452A-BF03-8995EA629E6B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428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6DDAB54-FB92-452A-BF03-8995EA629E6B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6DDAB54-FB92-452A-BF03-8995EA629E6B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2965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E3A84-4E9C-4E17-AF53-C66342488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81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03F3A-91C1-47F9-8F6B-D2B50CE7E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39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A66C-A5E0-410B-AE7C-33DFAA02F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7650-3475-47F2-BAA8-170817DC4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95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32158-4376-4D00-89A4-886DFD4E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81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A51AE-DAA4-4746-B7BD-6CE27D1A3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803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1B697-DD85-4BC7-964F-3E2C59643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799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4B7FB-D801-47A3-A9E3-CA08B78F7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987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FB92A-00CC-413C-8118-7984E0809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2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2C173-5E20-4083-8691-FE688A0C9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1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147D-D188-4DEB-AA51-356C5C5FD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79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A0EC7-5ADC-4007-8378-9F9FCEFF7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9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69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5D3CE574-71CE-48D5-BD51-ED7088639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dirty="0"/>
              <a:t>Wine Price and Value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4000" dirty="0">
                <a:solidFill>
                  <a:srgbClr val="FFC000"/>
                </a:solidFill>
              </a:rPr>
              <a:t>Perceptions and Realities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Stephen Menke, Assoc. Prof. of Enology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Horticulture and Landscape Architecture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Colorado State University Enology Program</a:t>
            </a:r>
          </a:p>
          <a:p>
            <a:pPr>
              <a:defRPr/>
            </a:pPr>
            <a:endParaRPr lang="en-US" altLang="en-US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A488E32-22F0-7B49-94EA-A19CB89A7EF7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E1AAABCF-9AFB-0544-AFF9-4C8BBADE9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4245CCD7-FF21-EE49-BA95-3B57562661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068C18D0-EA65-244A-82A3-358FB2276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EEF8A988-0FEF-5048-9017-044CE49B61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Factors Driving Consumer Interest</a:t>
            </a:r>
            <a:br>
              <a:rPr lang="en-US" altLang="en-US" sz="3600" dirty="0"/>
            </a:br>
            <a:r>
              <a:rPr lang="en-US" altLang="en-US" sz="3600" dirty="0"/>
              <a:t>in Your Wines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Personal recommendations</a:t>
            </a:r>
          </a:p>
          <a:p>
            <a:pPr lvl="1">
              <a:defRPr/>
            </a:pPr>
            <a:r>
              <a:rPr lang="en-US" altLang="en-US" sz="2400" dirty="0"/>
              <a:t>Friends and family</a:t>
            </a:r>
          </a:p>
          <a:p>
            <a:pPr lvl="1">
              <a:defRPr/>
            </a:pPr>
            <a:r>
              <a:rPr lang="en-US" altLang="en-US" sz="2400" dirty="0"/>
              <a:t>Retail staff</a:t>
            </a:r>
          </a:p>
          <a:p>
            <a:pPr>
              <a:defRPr/>
            </a:pPr>
            <a:r>
              <a:rPr lang="en-US" altLang="en-US" sz="2800" dirty="0"/>
              <a:t>Media coverage by writers and critics</a:t>
            </a:r>
          </a:p>
          <a:p>
            <a:pPr lvl="1">
              <a:defRPr/>
            </a:pPr>
            <a:r>
              <a:rPr lang="en-US" altLang="en-US" sz="2400" dirty="0"/>
              <a:t>Magazines or national newspapers</a:t>
            </a:r>
          </a:p>
          <a:p>
            <a:pPr lvl="2">
              <a:defRPr/>
            </a:pPr>
            <a:r>
              <a:rPr lang="en-US" altLang="en-US" dirty="0"/>
              <a:t>Best for regional promotion or known brands</a:t>
            </a:r>
          </a:p>
          <a:p>
            <a:pPr lvl="1">
              <a:defRPr/>
            </a:pPr>
            <a:r>
              <a:rPr lang="en-US" altLang="en-US" sz="2400" dirty="0"/>
              <a:t>Local publisher, social media, specialty writer, blogger</a:t>
            </a:r>
          </a:p>
          <a:p>
            <a:pPr lvl="2">
              <a:defRPr/>
            </a:pPr>
            <a:r>
              <a:rPr lang="en-US" altLang="en-US" dirty="0"/>
              <a:t>Small wineries, specialty, and local wines</a:t>
            </a:r>
          </a:p>
          <a:p>
            <a:pPr>
              <a:defRPr/>
            </a:pPr>
            <a:endParaRPr lang="en-US" altLang="en-US" sz="2800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50065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469" y="76200"/>
            <a:ext cx="8229600" cy="1295400"/>
          </a:xfrm>
        </p:spPr>
        <p:txBody>
          <a:bodyPr/>
          <a:lstStyle/>
          <a:p>
            <a:pPr>
              <a:defRPr/>
            </a:pPr>
            <a:r>
              <a:rPr lang="en-US" altLang="en-US" sz="3600" dirty="0"/>
              <a:t>Factors Driving Consumer Interest</a:t>
            </a:r>
            <a:br>
              <a:rPr lang="en-US" altLang="en-US" sz="3600" dirty="0"/>
            </a:br>
            <a:r>
              <a:rPr lang="en-US" altLang="en-US" sz="3600" dirty="0"/>
              <a:t>in Your Wines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33934"/>
            <a:ext cx="7772400" cy="4901862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Competitions and Awards (with promotion)</a:t>
            </a:r>
          </a:p>
          <a:p>
            <a:pPr lvl="1">
              <a:defRPr/>
            </a:pPr>
            <a:r>
              <a:rPr lang="en-US" altLang="en-US" sz="2400" dirty="0"/>
              <a:t>Good for tasting room and websites</a:t>
            </a:r>
          </a:p>
          <a:p>
            <a:pPr lvl="1">
              <a:defRPr/>
            </a:pPr>
            <a:r>
              <a:rPr lang="en-US" altLang="en-US" sz="2400" dirty="0"/>
              <a:t>Can be oversold (silver is a failure?)</a:t>
            </a:r>
          </a:p>
          <a:p>
            <a:pPr>
              <a:defRPr/>
            </a:pPr>
            <a:r>
              <a:rPr lang="en-US" altLang="en-US" sz="2800" dirty="0"/>
              <a:t>Local restaurants</a:t>
            </a:r>
          </a:p>
          <a:p>
            <a:pPr lvl="1">
              <a:defRPr/>
            </a:pPr>
            <a:r>
              <a:rPr lang="en-US" altLang="en-US" sz="2400" dirty="0"/>
              <a:t>Very effective for local perceived value</a:t>
            </a:r>
          </a:p>
          <a:p>
            <a:pPr lvl="1">
              <a:defRPr/>
            </a:pPr>
            <a:r>
              <a:rPr lang="en-US" altLang="en-US" sz="2400" dirty="0"/>
              <a:t>Presentation and price point critical</a:t>
            </a:r>
          </a:p>
          <a:p>
            <a:pPr>
              <a:defRPr/>
            </a:pPr>
            <a:r>
              <a:rPr lang="en-US" altLang="en-US" sz="2800" dirty="0"/>
              <a:t>Commercial advertising</a:t>
            </a:r>
          </a:p>
          <a:p>
            <a:pPr lvl="1">
              <a:defRPr/>
            </a:pPr>
            <a:r>
              <a:rPr lang="en-US" altLang="en-US" sz="2400" dirty="0"/>
              <a:t>Published media</a:t>
            </a:r>
          </a:p>
          <a:p>
            <a:pPr lvl="2">
              <a:defRPr/>
            </a:pPr>
            <a:r>
              <a:rPr lang="en-US" altLang="en-US" sz="2000" dirty="0"/>
              <a:t>Expensive, works best for known national brands</a:t>
            </a:r>
          </a:p>
          <a:p>
            <a:pPr lvl="1">
              <a:defRPr/>
            </a:pPr>
            <a:r>
              <a:rPr lang="en-US" altLang="en-US" sz="2400" dirty="0"/>
              <a:t>Circulars and retail websites</a:t>
            </a:r>
          </a:p>
          <a:p>
            <a:pPr lvl="2">
              <a:defRPr/>
            </a:pPr>
            <a:r>
              <a:rPr lang="en-US" altLang="en-US" sz="2000" dirty="0"/>
              <a:t>Best for promotional retail sales or winery visits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8291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Targeting Point of Sale Perceptions</a:t>
            </a:r>
            <a:br>
              <a:rPr lang="en-US" altLang="en-US" sz="3600" dirty="0"/>
            </a:br>
            <a:r>
              <a:rPr lang="en-US" altLang="en-US" sz="3600" dirty="0"/>
              <a:t>Winery, Wine, and Consumer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Winery must know perceived value at each point in the value chain and price accordingly</a:t>
            </a:r>
          </a:p>
          <a:p>
            <a:pPr>
              <a:defRPr/>
            </a:pPr>
            <a:r>
              <a:rPr lang="en-US" altLang="en-US" sz="2800" dirty="0"/>
              <a:t>Wine Quality and Reputation drive each other</a:t>
            </a:r>
          </a:p>
          <a:p>
            <a:pPr lvl="1">
              <a:defRPr/>
            </a:pPr>
            <a:r>
              <a:rPr lang="en-US" altLang="en-US" sz="2400" dirty="0"/>
              <a:t>Quality is key</a:t>
            </a:r>
          </a:p>
          <a:p>
            <a:pPr lvl="2">
              <a:defRPr/>
            </a:pPr>
            <a:r>
              <a:rPr lang="en-US" altLang="en-US" dirty="0"/>
              <a:t>Consistency needed for reputation</a:t>
            </a:r>
          </a:p>
          <a:p>
            <a:pPr lvl="1">
              <a:defRPr/>
            </a:pPr>
            <a:r>
              <a:rPr lang="en-US" altLang="en-US" sz="2400" dirty="0"/>
              <a:t>Reputation building is necessary</a:t>
            </a:r>
          </a:p>
          <a:p>
            <a:pPr lvl="2">
              <a:defRPr/>
            </a:pPr>
            <a:r>
              <a:rPr lang="en-US" altLang="en-US" dirty="0"/>
              <a:t>Lets consumer know why quality is in wine </a:t>
            </a:r>
          </a:p>
          <a:p>
            <a:pPr>
              <a:defRPr/>
            </a:pPr>
            <a:r>
              <a:rPr lang="en-US" altLang="en-US" sz="2800" dirty="0"/>
              <a:t>Customer must seek value (buyer task) and understand why they perceive value (winery task)</a:t>
            </a:r>
          </a:p>
          <a:p>
            <a:pPr>
              <a:defRPr/>
            </a:pPr>
            <a:endParaRPr lang="en-US" altLang="en-US" sz="2800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4070218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Test of Tasting as Driver</a:t>
            </a:r>
            <a:br>
              <a:rPr lang="en-US" altLang="en-US" sz="3600" dirty="0"/>
            </a:br>
            <a:r>
              <a:rPr lang="en-US" altLang="en-US" sz="3600" dirty="0"/>
              <a:t>at Different Price Points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Blind tasting </a:t>
            </a:r>
          </a:p>
          <a:p>
            <a:pPr lvl="1">
              <a:defRPr/>
            </a:pPr>
            <a:r>
              <a:rPr lang="en-US" altLang="en-US" dirty="0"/>
              <a:t>Three wines of same labeled variety</a:t>
            </a:r>
            <a:endParaRPr lang="en-US" altLang="en-US" sz="2400" dirty="0"/>
          </a:p>
          <a:p>
            <a:pPr lvl="1">
              <a:defRPr/>
            </a:pPr>
            <a:r>
              <a:rPr lang="en-US" altLang="en-US" dirty="0"/>
              <a:t>Taste wines</a:t>
            </a:r>
          </a:p>
          <a:p>
            <a:pPr lvl="1">
              <a:defRPr/>
            </a:pPr>
            <a:r>
              <a:rPr lang="en-US" altLang="en-US" dirty="0"/>
              <a:t>Write down perceived price</a:t>
            </a:r>
          </a:p>
          <a:p>
            <a:pPr>
              <a:defRPr/>
            </a:pPr>
            <a:r>
              <a:rPr lang="en-US" altLang="en-US" dirty="0"/>
              <a:t>Prices revealed</a:t>
            </a:r>
          </a:p>
          <a:p>
            <a:pPr>
              <a:defRPr/>
            </a:pPr>
            <a:r>
              <a:rPr lang="en-US" altLang="en-US" dirty="0"/>
              <a:t>Discussion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8782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en-US" altLang="en-US" sz="4000" dirty="0"/>
              <a:t>Unique Wine Value Chain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Wine is both a seasonal product (vintage) and a stored product (up to decades)</a:t>
            </a:r>
          </a:p>
          <a:p>
            <a:pPr lvl="1">
              <a:defRPr/>
            </a:pPr>
            <a:r>
              <a:rPr lang="en-US" altLang="en-US" sz="2400" dirty="0"/>
              <a:t>but both judged for perceived value similarly at tasting or point of purchase</a:t>
            </a:r>
          </a:p>
          <a:p>
            <a:pPr>
              <a:defRPr/>
            </a:pPr>
            <a:r>
              <a:rPr lang="en-US" altLang="en-US" sz="2800" dirty="0"/>
              <a:t>Grape quality &amp; wine quality dovetail</a:t>
            </a:r>
          </a:p>
          <a:p>
            <a:pPr lvl="1">
              <a:defRPr/>
            </a:pPr>
            <a:r>
              <a:rPr lang="en-US" altLang="en-US" sz="2400" dirty="0">
                <a:sym typeface="Wingdings" pitchFamily="2" charset="2"/>
              </a:rPr>
              <a:t>strong sensory memory of grapes in wine</a:t>
            </a:r>
            <a:endParaRPr lang="en-US" altLang="en-US" sz="2400" dirty="0"/>
          </a:p>
          <a:p>
            <a:pPr>
              <a:defRPr/>
            </a:pPr>
            <a:r>
              <a:rPr lang="en-US" altLang="en-US" sz="2800" dirty="0"/>
              <a:t>Vineyard images and wine romantic history perceptually entwined</a:t>
            </a:r>
          </a:p>
          <a:p>
            <a:pPr>
              <a:defRPr/>
            </a:pPr>
            <a:r>
              <a:rPr lang="en-US" altLang="en-US" dirty="0">
                <a:solidFill>
                  <a:srgbClr val="FF0000"/>
                </a:solidFill>
              </a:rPr>
              <a:t>Therefore, how do we define wine value?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2CD0B99-D2B4-B749-A0B9-21A52B18B4D0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10757448-A5C8-7748-AD42-31434F82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A886344E-1F6A-A344-B10A-2824037FF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D7A25824-B0F3-0B40-BA5D-7076BA6F6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13F6FD90-8EC9-7248-AB7E-3894C13F0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75118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/>
              <a:t>Actual and Perceived Wine Value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6008"/>
            <a:ext cx="8229600" cy="4079992"/>
          </a:xfrm>
        </p:spPr>
        <p:txBody>
          <a:bodyPr/>
          <a:lstStyle/>
          <a:p>
            <a:pPr>
              <a:defRPr/>
            </a:pPr>
            <a:r>
              <a:rPr lang="en-US" altLang="en-US" sz="3600" dirty="0"/>
              <a:t>Actual Wine Value = Price Sold</a:t>
            </a:r>
          </a:p>
          <a:p>
            <a:pPr lvl="1">
              <a:defRPr/>
            </a:pPr>
            <a:r>
              <a:rPr lang="en-US" altLang="en-US" dirty="0"/>
              <a:t>Costs for Production and Sales/Marketing</a:t>
            </a:r>
          </a:p>
          <a:p>
            <a:pPr lvl="1">
              <a:defRPr/>
            </a:pPr>
            <a:r>
              <a:rPr lang="en-US" altLang="en-US" sz="2800" dirty="0"/>
              <a:t>Markup beyond costs</a:t>
            </a:r>
          </a:p>
          <a:p>
            <a:pPr lvl="1">
              <a:defRPr/>
            </a:pPr>
            <a:r>
              <a:rPr lang="en-US" altLang="en-US" sz="2800" dirty="0"/>
              <a:t>Costs can vary by desire to justify markup</a:t>
            </a:r>
          </a:p>
          <a:p>
            <a:pPr lvl="3">
              <a:defRPr/>
            </a:pPr>
            <a:r>
              <a:rPr lang="en-US" altLang="en-US" sz="2400" dirty="0"/>
              <a:t>Ex., oak, aging, free tastings, promotion, competitions, advertising, philanthropy 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2CD0B99-D2B4-B749-A0B9-21A52B18B4D0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10757448-A5C8-7748-AD42-31434F82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A886344E-1F6A-A344-B10A-2824037FF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D7A25824-B0F3-0B40-BA5D-7076BA6F6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13F6FD90-8EC9-7248-AB7E-3894C13F0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7161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/>
              <a:t>Actual and Perceived Wine Value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>
              <a:defRPr/>
            </a:pPr>
            <a:r>
              <a:rPr lang="en-US" altLang="en-US" sz="3600" dirty="0"/>
              <a:t>Perceived Wine Value</a:t>
            </a:r>
          </a:p>
          <a:p>
            <a:pPr lvl="1">
              <a:defRPr/>
            </a:pPr>
            <a:r>
              <a:rPr lang="en-US" altLang="en-US" sz="3200" dirty="0"/>
              <a:t>Price set for wine</a:t>
            </a:r>
          </a:p>
          <a:p>
            <a:pPr lvl="2">
              <a:defRPr/>
            </a:pPr>
            <a:r>
              <a:rPr lang="en-US" altLang="en-US" sz="2800" dirty="0"/>
              <a:t>= costs + winery/seller perceived added value</a:t>
            </a:r>
          </a:p>
          <a:p>
            <a:pPr lvl="2"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sz="3200" dirty="0"/>
              <a:t>Price wine sold </a:t>
            </a:r>
          </a:p>
          <a:p>
            <a:pPr lvl="2">
              <a:defRPr/>
            </a:pPr>
            <a:r>
              <a:rPr lang="en-US" altLang="en-US" sz="2800" dirty="0"/>
              <a:t>= buyers’ reconciliation of their perceived wine value with winery perceived value </a:t>
            </a:r>
          </a:p>
          <a:p>
            <a:pPr lvl="1">
              <a:defRPr/>
            </a:pPr>
            <a:endParaRPr lang="en-US" altLang="en-US" sz="2400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2CD0B99-D2B4-B749-A0B9-21A52B18B4D0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10757448-A5C8-7748-AD42-31434F82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A886344E-1F6A-A344-B10A-2824037FF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D7A25824-B0F3-0B40-BA5D-7076BA6F6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13F6FD90-8EC9-7248-AB7E-3894C13F0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92342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1"/>
            <a:ext cx="8229600" cy="1642156"/>
          </a:xfrm>
        </p:spPr>
        <p:txBody>
          <a:bodyPr/>
          <a:lstStyle/>
          <a:p>
            <a:pPr>
              <a:defRPr/>
            </a:pPr>
            <a:r>
              <a:rPr lang="en-US" altLang="en-US" sz="4000" dirty="0"/>
              <a:t>Components of Perceived Value</a:t>
            </a:r>
            <a:br>
              <a:rPr lang="en-US" altLang="en-US" sz="4000" dirty="0"/>
            </a:br>
            <a:r>
              <a:rPr lang="en-US" altLang="en-US" sz="4000" dirty="0"/>
              <a:t>by Winery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46958"/>
            <a:ext cx="8229600" cy="4149042"/>
          </a:xfrm>
        </p:spPr>
        <p:txBody>
          <a:bodyPr/>
          <a:lstStyle/>
          <a:p>
            <a:pPr lvl="1">
              <a:defRPr/>
            </a:pPr>
            <a:r>
              <a:rPr lang="en-US" altLang="en-US" sz="3200" dirty="0"/>
              <a:t>Quality of fruit, </a:t>
            </a:r>
            <a:r>
              <a:rPr lang="en-US" altLang="en-US" sz="3200" dirty="0" err="1"/>
              <a:t>labor,yeast</a:t>
            </a:r>
            <a:r>
              <a:rPr lang="en-US" altLang="en-US" sz="3200" dirty="0"/>
              <a:t>, additives </a:t>
            </a:r>
          </a:p>
          <a:p>
            <a:pPr lvl="1">
              <a:defRPr/>
            </a:pPr>
            <a:r>
              <a:rPr lang="en-US" altLang="en-US" sz="3200" dirty="0"/>
              <a:t>All production and sales costs</a:t>
            </a:r>
          </a:p>
          <a:p>
            <a:pPr lvl="1">
              <a:defRPr/>
            </a:pPr>
            <a:r>
              <a:rPr lang="en-US" altLang="en-US" sz="3200" dirty="0"/>
              <a:t>Market reputation of wine product niche</a:t>
            </a:r>
          </a:p>
          <a:p>
            <a:pPr lvl="2">
              <a:defRPr/>
            </a:pPr>
            <a:r>
              <a:rPr lang="en-US" altLang="en-US" sz="2800" dirty="0"/>
              <a:t>quality, variety, style, market trends, sales venue</a:t>
            </a:r>
          </a:p>
          <a:p>
            <a:pPr lvl="1">
              <a:defRPr/>
            </a:pPr>
            <a:r>
              <a:rPr lang="en-US" altLang="en-US" sz="3200" dirty="0"/>
              <a:t>Competitor niche price and reputation</a:t>
            </a:r>
          </a:p>
          <a:p>
            <a:pPr lvl="1">
              <a:defRPr/>
            </a:pPr>
            <a:r>
              <a:rPr lang="en-US" altLang="en-US" sz="3200" dirty="0"/>
              <a:t>Desired timeline for clearing inventory 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2CD0B99-D2B4-B749-A0B9-21A52B18B4D0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10757448-A5C8-7748-AD42-31434F82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A886344E-1F6A-A344-B10A-2824037FF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D7A25824-B0F3-0B40-BA5D-7076BA6F6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13F6FD90-8EC9-7248-AB7E-3894C13F0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6643"/>
            <a:ext cx="8229600" cy="1108757"/>
          </a:xfrm>
        </p:spPr>
        <p:txBody>
          <a:bodyPr/>
          <a:lstStyle/>
          <a:p>
            <a:pPr>
              <a:defRPr/>
            </a:pPr>
            <a:r>
              <a:rPr lang="en-US" altLang="en-US" sz="4000" dirty="0"/>
              <a:t>Components of Perceived Value</a:t>
            </a:r>
            <a:br>
              <a:rPr lang="en-US" altLang="en-US" sz="4000" dirty="0"/>
            </a:br>
            <a:r>
              <a:rPr lang="en-US" altLang="en-US" sz="4000" dirty="0"/>
              <a:t>by Consumer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8808"/>
            <a:ext cx="8229600" cy="4689592"/>
          </a:xfrm>
        </p:spPr>
        <p:txBody>
          <a:bodyPr/>
          <a:lstStyle/>
          <a:p>
            <a:pPr lvl="1">
              <a:defRPr/>
            </a:pPr>
            <a:r>
              <a:rPr lang="en-US" altLang="en-US" dirty="0"/>
              <a:t>Quality</a:t>
            </a:r>
          </a:p>
          <a:p>
            <a:pPr lvl="2">
              <a:defRPr/>
            </a:pPr>
            <a:r>
              <a:rPr lang="en-US" altLang="en-US" dirty="0"/>
              <a:t>Attractive package and wine looks/tastes good</a:t>
            </a:r>
          </a:p>
          <a:p>
            <a:pPr lvl="2">
              <a:defRPr/>
            </a:pPr>
            <a:r>
              <a:rPr lang="en-US" altLang="en-US" dirty="0"/>
              <a:t>Distinctive from other wines in niche, but of style</a:t>
            </a:r>
          </a:p>
          <a:p>
            <a:pPr lvl="2">
              <a:defRPr/>
            </a:pPr>
            <a:r>
              <a:rPr lang="en-US" altLang="en-US" dirty="0"/>
              <a:t>Meets or exceeds quality expectations</a:t>
            </a:r>
          </a:p>
          <a:p>
            <a:pPr lvl="1">
              <a:defRPr/>
            </a:pPr>
            <a:r>
              <a:rPr lang="en-US" altLang="en-US" dirty="0"/>
              <a:t>Reputation</a:t>
            </a:r>
          </a:p>
          <a:p>
            <a:pPr lvl="2">
              <a:defRPr/>
            </a:pPr>
            <a:r>
              <a:rPr lang="en-US" altLang="en-US" dirty="0"/>
              <a:t>Previous experience, grass roots, or sales person</a:t>
            </a:r>
          </a:p>
          <a:p>
            <a:pPr lvl="2">
              <a:defRPr/>
            </a:pPr>
            <a:r>
              <a:rPr lang="en-US" altLang="en-US" dirty="0"/>
              <a:t>Awards and media buzz </a:t>
            </a:r>
          </a:p>
          <a:p>
            <a:pPr lvl="1">
              <a:defRPr/>
            </a:pPr>
            <a:r>
              <a:rPr lang="en-US" altLang="en-US" dirty="0"/>
              <a:t>Availability</a:t>
            </a:r>
          </a:p>
          <a:p>
            <a:pPr lvl="2">
              <a:defRPr/>
            </a:pPr>
            <a:r>
              <a:rPr lang="en-US" altLang="en-US" dirty="0"/>
              <a:t>Scarce product can enhance quality and reputation</a:t>
            </a:r>
          </a:p>
          <a:p>
            <a:pPr lvl="2">
              <a:defRPr/>
            </a:pPr>
            <a:r>
              <a:rPr lang="en-US" altLang="en-US" dirty="0"/>
              <a:t>Scarce at purchase point can </a:t>
            </a:r>
            <a:r>
              <a:rPr lang="en-US" altLang="en-US" dirty="0">
                <a:sym typeface="Wingdings" pitchFamily="2" charset="2"/>
              </a:rPr>
              <a:t> choose competitor</a:t>
            </a:r>
            <a:endParaRPr lang="en-US" altLang="en-US" dirty="0"/>
          </a:p>
          <a:p>
            <a:pPr lvl="2">
              <a:defRPr/>
            </a:pPr>
            <a:endParaRPr lang="en-US" altLang="en-US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12CD0B99-D2B4-B749-A0B9-21A52B18B4D0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10757448-A5C8-7748-AD42-31434F82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A886344E-1F6A-A344-B10A-2824037FF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D7A25824-B0F3-0B40-BA5D-7076BA6F6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13F6FD90-8EC9-7248-AB7E-3894C13F00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82165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/>
              <a:t>Grape Factors of Wine Quality/Reputation for Winemakers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pic>
        <p:nvPicPr>
          <p:cNvPr id="3994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22" t="9528" r="13907" b="3770"/>
          <a:stretch>
            <a:fillRect/>
          </a:stretch>
        </p:blipFill>
        <p:spPr bwMode="auto">
          <a:xfrm>
            <a:off x="1524000" y="1524000"/>
            <a:ext cx="6477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2">
            <a:extLst>
              <a:ext uri="{FF2B5EF4-FFF2-40B4-BE49-F238E27FC236}">
                <a16:creationId xmlns:a16="http://schemas.microsoft.com/office/drawing/2014/main" xmlns="" id="{2CE4D807-2111-A744-A3B4-321607DFEFE4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6" name="Freeform 13">
              <a:extLst>
                <a:ext uri="{FF2B5EF4-FFF2-40B4-BE49-F238E27FC236}">
                  <a16:creationId xmlns:a16="http://schemas.microsoft.com/office/drawing/2014/main" xmlns="" id="{8D056299-53FC-5E4B-8CF1-867E45A1E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xmlns="" id="{D6EA3F00-6D62-024E-A9CF-692081D2C8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5">
              <a:extLst>
                <a:ext uri="{FF2B5EF4-FFF2-40B4-BE49-F238E27FC236}">
                  <a16:creationId xmlns:a16="http://schemas.microsoft.com/office/drawing/2014/main" xmlns="" id="{47645D08-F52C-BB48-B96A-9F5021F1A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">
              <a:extLst>
                <a:ext uri="{FF2B5EF4-FFF2-40B4-BE49-F238E27FC236}">
                  <a16:creationId xmlns:a16="http://schemas.microsoft.com/office/drawing/2014/main" xmlns="" id="{AAFE66EA-B7D1-5F4D-9C95-A7CDC999BA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Factors Driving Consumer Interest</a:t>
            </a:r>
            <a:br>
              <a:rPr lang="en-US" altLang="en-US" sz="3600" dirty="0"/>
            </a:br>
            <a:r>
              <a:rPr lang="en-US" altLang="en-US" sz="3600" dirty="0"/>
              <a:t>in Your Wines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352800"/>
          </a:xfrm>
        </p:spPr>
        <p:txBody>
          <a:bodyPr/>
          <a:lstStyle/>
          <a:p>
            <a:pPr>
              <a:defRPr/>
            </a:pPr>
            <a:r>
              <a:rPr lang="en-US" altLang="en-US" sz="3600" dirty="0"/>
              <a:t>Location of Purchase Point </a:t>
            </a:r>
          </a:p>
          <a:p>
            <a:pPr lvl="1">
              <a:defRPr/>
            </a:pPr>
            <a:r>
              <a:rPr lang="en-US" altLang="en-US" sz="2400" dirty="0"/>
              <a:t>Crucial to perceived value</a:t>
            </a:r>
          </a:p>
          <a:p>
            <a:pPr lvl="1">
              <a:defRPr/>
            </a:pPr>
            <a:r>
              <a:rPr lang="en-US" altLang="en-US" sz="2400" dirty="0"/>
              <a:t>Reaching purchase point inhibited by distance</a:t>
            </a:r>
          </a:p>
          <a:p>
            <a:pPr lvl="2">
              <a:defRPr/>
            </a:pPr>
            <a:r>
              <a:rPr lang="en-US" altLang="en-US" sz="2000" dirty="0"/>
              <a:t>TODS signs effective to alleviate location displacement</a:t>
            </a:r>
          </a:p>
          <a:p>
            <a:pPr lvl="1">
              <a:defRPr/>
            </a:pPr>
            <a:r>
              <a:rPr lang="en-US" altLang="en-US" sz="2400" dirty="0"/>
              <a:t>Shopping online inhibits impulse, but reputation promotes</a:t>
            </a:r>
          </a:p>
          <a:p>
            <a:pPr lvl="2">
              <a:defRPr/>
            </a:pPr>
            <a:r>
              <a:rPr lang="en-US" altLang="en-US" sz="2000" dirty="0"/>
              <a:t>Shipping/loyalty costs can inhibit impulse to buy</a:t>
            </a:r>
          </a:p>
          <a:p>
            <a:pPr>
              <a:defRPr/>
            </a:pPr>
            <a:endParaRPr lang="en-US" altLang="en-US" sz="2800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Factors Driving Consumer Interest</a:t>
            </a:r>
            <a:br>
              <a:rPr lang="en-US" altLang="en-US" sz="3600" dirty="0"/>
            </a:br>
            <a:r>
              <a:rPr lang="en-US" altLang="en-US" sz="3600" dirty="0"/>
              <a:t>in Your Wines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2004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Tasting during winery/retailer experience</a:t>
            </a:r>
          </a:p>
          <a:p>
            <a:pPr>
              <a:defRPr/>
            </a:pPr>
            <a:endParaRPr lang="en-US" altLang="en-US" sz="2800" dirty="0"/>
          </a:p>
          <a:p>
            <a:pPr lvl="1">
              <a:defRPr/>
            </a:pPr>
            <a:r>
              <a:rPr lang="en-US" altLang="en-US" sz="2400" dirty="0"/>
              <a:t>Winery </a:t>
            </a:r>
            <a:r>
              <a:rPr lang="en-US" altLang="en-US" sz="2400" dirty="0">
                <a:sym typeface="Wingdings" pitchFamily="2" charset="2"/>
              </a:rPr>
              <a:t></a:t>
            </a:r>
            <a:r>
              <a:rPr lang="en-US" altLang="en-US" sz="2400" dirty="0"/>
              <a:t>strong driver of impulse buy and long-term perceived value, availability hurts repeats </a:t>
            </a:r>
          </a:p>
          <a:p>
            <a:pPr lvl="1">
              <a:defRPr/>
            </a:pPr>
            <a:r>
              <a:rPr lang="en-US" altLang="en-US" sz="2400" dirty="0"/>
              <a:t>Retailer </a:t>
            </a:r>
            <a:r>
              <a:rPr lang="en-US" altLang="en-US" sz="2400" dirty="0">
                <a:sym typeface="Wingdings" pitchFamily="2" charset="2"/>
              </a:rPr>
              <a:t></a:t>
            </a:r>
            <a:r>
              <a:rPr lang="en-US" altLang="en-US" sz="2400" dirty="0"/>
              <a:t> good driver of short-term impulse buy, and availability can lead to repeat sales </a:t>
            </a:r>
          </a:p>
          <a:p>
            <a:pPr>
              <a:defRPr/>
            </a:pPr>
            <a:endParaRPr lang="en-US" altLang="en-US" sz="2800" dirty="0"/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xmlns="" id="{B060D208-F9C7-8D45-889E-4BF391D066F3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xmlns="" id="{409C5222-F1F5-8A47-83AB-7EDD4B864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10AD8DB-DE62-D94C-905A-F3483E203A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xmlns="" id="{29EC91AD-2A79-CB4B-B573-7E64CE5D4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xmlns="" id="{80ACC6A1-F659-024F-9142-320C800A46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480830744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Custom 5">
      <a:dk1>
        <a:srgbClr val="004E4C"/>
      </a:dk1>
      <a:lt1>
        <a:srgbClr val="FFFFFF"/>
      </a:lt1>
      <a:dk2>
        <a:srgbClr val="004E4C"/>
      </a:dk2>
      <a:lt2>
        <a:srgbClr val="FFFFCC"/>
      </a:lt2>
      <a:accent1>
        <a:srgbClr val="FFCC00"/>
      </a:accent1>
      <a:accent2>
        <a:srgbClr val="00B0AC"/>
      </a:accent2>
      <a:accent3>
        <a:srgbClr val="AAB8B8"/>
      </a:accent3>
      <a:accent4>
        <a:srgbClr val="DADADA"/>
      </a:accent4>
      <a:accent5>
        <a:srgbClr val="FFE2AA"/>
      </a:accent5>
      <a:accent6>
        <a:srgbClr val="009F9B"/>
      </a:accent6>
      <a:hlink>
        <a:srgbClr val="BA7C3E"/>
      </a:hlink>
      <a:folHlink>
        <a:srgbClr val="724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2152</TotalTime>
  <Words>550</Words>
  <Application>Microsoft Office PowerPoint</Application>
  <PresentationFormat>On-screen Show (4:3)</PresentationFormat>
  <Paragraphs>96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Textured</vt:lpstr>
      <vt:lpstr>Wine Price and Value  Perceptions and Realities</vt:lpstr>
      <vt:lpstr>Unique Wine Value Chain</vt:lpstr>
      <vt:lpstr>Actual and Perceived Wine Value</vt:lpstr>
      <vt:lpstr>Actual and Perceived Wine Value</vt:lpstr>
      <vt:lpstr>Components of Perceived Value by Winery </vt:lpstr>
      <vt:lpstr>Components of Perceived Value by Consumer</vt:lpstr>
      <vt:lpstr>Grape Factors of Wine Quality/Reputation for Winemakers</vt:lpstr>
      <vt:lpstr>Factors Driving Consumer Interest in Your Wines</vt:lpstr>
      <vt:lpstr>Factors Driving Consumer Interest in Your Wines</vt:lpstr>
      <vt:lpstr>Factors Driving Consumer Interest in Your Wines</vt:lpstr>
      <vt:lpstr>Factors Driving Consumer Interest in Your Wines</vt:lpstr>
      <vt:lpstr>Targeting Point of Sale Perceptions Winery, Wine, and Consumer </vt:lpstr>
      <vt:lpstr>Test of Tasting as Driver at Different Price Points</vt:lpstr>
    </vt:vector>
  </TitlesOfParts>
  <Company>The Pennsylvania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QUALITY-BASED PLANNING</dc:title>
  <dc:creator>Steve Menke</dc:creator>
  <cp:lastModifiedBy>Microsoft</cp:lastModifiedBy>
  <cp:revision>129</cp:revision>
  <cp:lastPrinted>1601-01-01T00:00:00Z</cp:lastPrinted>
  <dcterms:created xsi:type="dcterms:W3CDTF">2004-03-12T18:58:41Z</dcterms:created>
  <dcterms:modified xsi:type="dcterms:W3CDTF">2019-01-24T22:01:22Z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