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5"/>
  </p:notesMasterIdLst>
  <p:sldIdLst>
    <p:sldId id="286" r:id="rId2"/>
    <p:sldId id="349" r:id="rId3"/>
    <p:sldId id="346" r:id="rId4"/>
    <p:sldId id="348" r:id="rId5"/>
    <p:sldId id="289" r:id="rId6"/>
    <p:sldId id="347" r:id="rId7"/>
    <p:sldId id="290" r:id="rId8"/>
    <p:sldId id="296" r:id="rId9"/>
    <p:sldId id="354" r:id="rId10"/>
    <p:sldId id="351" r:id="rId11"/>
    <p:sldId id="352" r:id="rId12"/>
    <p:sldId id="350" r:id="rId13"/>
    <p:sldId id="353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26" autoAdjust="0"/>
    <p:restoredTop sz="94694" autoAdjust="0"/>
  </p:normalViewPr>
  <p:slideViewPr>
    <p:cSldViewPr>
      <p:cViewPr varScale="1">
        <p:scale>
          <a:sx n="69" d="100"/>
          <a:sy n="69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D2F20FF-B40E-4441-B389-239C95005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2867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F6DDAB54-FB92-452A-BF03-8995EA629E6B}" type="slidenum">
              <a:rPr lang="en-US" altLang="en-US" smtClean="0">
                <a:latin typeface="Arial" charset="0"/>
              </a:rPr>
              <a:pPr/>
              <a:t>2</a:t>
            </a:fld>
            <a:endParaRPr lang="en-US" altLang="en-US">
              <a:latin typeface="Arial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58160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F6DDAB54-FB92-452A-BF03-8995EA629E6B}" type="slidenum">
              <a:rPr lang="en-US" altLang="en-US" smtClean="0">
                <a:latin typeface="Arial" charset="0"/>
              </a:rPr>
              <a:pPr/>
              <a:t>3</a:t>
            </a:fld>
            <a:endParaRPr lang="en-US" altLang="en-US">
              <a:latin typeface="Arial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14863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F6DDAB54-FB92-452A-BF03-8995EA629E6B}" type="slidenum">
              <a:rPr lang="en-US" altLang="en-US" smtClean="0">
                <a:latin typeface="Arial" charset="0"/>
              </a:rPr>
              <a:pPr/>
              <a:t>4</a:t>
            </a:fld>
            <a:endParaRPr lang="en-US" altLang="en-US">
              <a:latin typeface="Arial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94285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F6DDAB54-FB92-452A-BF03-8995EA629E6B}" type="slidenum">
              <a:rPr lang="en-US" altLang="en-US" smtClean="0">
                <a:latin typeface="Arial" charset="0"/>
              </a:rPr>
              <a:pPr/>
              <a:t>5</a:t>
            </a:fld>
            <a:endParaRPr lang="en-US" altLang="en-US">
              <a:latin typeface="Arial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F6DDAB54-FB92-452A-BF03-8995EA629E6B}" type="slidenum">
              <a:rPr lang="en-US" altLang="en-US" smtClean="0">
                <a:latin typeface="Arial" charset="0"/>
              </a:rPr>
              <a:pPr/>
              <a:t>6</a:t>
            </a:fld>
            <a:endParaRPr lang="en-US" altLang="en-US">
              <a:latin typeface="Arial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29650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E3A84-4E9C-4E17-AF53-C66342488E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8817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03F3A-91C1-47F9-8F6B-D2B50CE7E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5395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DA66C-A5E0-410B-AE7C-33DFAA02F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2292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87650-3475-47F2-BAA8-170817DC4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2958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32158-4376-4D00-89A4-886DFD4E4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6810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A51AE-DAA4-4746-B7BD-6CE27D1A34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803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1B697-DD85-4BC7-964F-3E2C59643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7993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4B7FB-D801-47A3-A9E3-CA08B78F7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9877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FB92A-00CC-413C-8118-7984E0809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422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2C173-5E20-4083-8691-FE688A0C9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415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D147D-D188-4DEB-AA51-356C5C5FD2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5796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A0EC7-5ADC-4007-8378-9F9FCEFF7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889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698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5D3CE574-71CE-48D5-BD51-ED7088639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4800" dirty="0"/>
              <a:t>Wine Price and Value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4000" dirty="0">
                <a:solidFill>
                  <a:srgbClr val="FFC000"/>
                </a:solidFill>
              </a:rPr>
              <a:t>Perceptions and Realities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37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Stephen Menke, Assoc. Prof. of Enology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Horticulture and Landscape Architecture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Colorado State University Enology Program</a:t>
            </a:r>
          </a:p>
          <a:p>
            <a:pPr>
              <a:defRPr/>
            </a:pPr>
            <a:endParaRPr lang="en-US" altLang="en-US" dirty="0"/>
          </a:p>
        </p:txBody>
      </p:sp>
      <p:grpSp>
        <p:nvGrpSpPr>
          <p:cNvPr id="4" name="Group 12">
            <a:extLst>
              <a:ext uri="{FF2B5EF4-FFF2-40B4-BE49-F238E27FC236}">
                <a16:creationId xmlns:a16="http://schemas.microsoft.com/office/drawing/2014/main" xmlns="" id="{1A488E32-22F0-7B49-94EA-A19CB89A7EF7}"/>
              </a:ext>
            </a:extLst>
          </p:cNvPr>
          <p:cNvGrpSpPr>
            <a:grpSpLocks/>
          </p:cNvGrpSpPr>
          <p:nvPr/>
        </p:nvGrpSpPr>
        <p:grpSpPr bwMode="auto">
          <a:xfrm>
            <a:off x="8382000" y="6096000"/>
            <a:ext cx="533400" cy="609600"/>
            <a:chOff x="1620" y="7380"/>
            <a:chExt cx="8100" cy="8100"/>
          </a:xfrm>
        </p:grpSpPr>
        <p:sp>
          <p:nvSpPr>
            <p:cNvPr id="5" name="Freeform 13">
              <a:extLst>
                <a:ext uri="{FF2B5EF4-FFF2-40B4-BE49-F238E27FC236}">
                  <a16:creationId xmlns:a16="http://schemas.microsoft.com/office/drawing/2014/main" xmlns="" id="{E1AAABCF-9AFB-0544-AFF9-4C8BBADE98FB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/>
              <a:ahLst/>
              <a:cxnLst>
                <a:cxn ang="0">
                  <a:pos x="4" y="228"/>
                </a:cxn>
                <a:cxn ang="0">
                  <a:pos x="4" y="228"/>
                </a:cxn>
                <a:cxn ang="0">
                  <a:pos x="10" y="228"/>
                </a:cxn>
                <a:cxn ang="0">
                  <a:pos x="14" y="228"/>
                </a:cxn>
                <a:cxn ang="0">
                  <a:pos x="18" y="226"/>
                </a:cxn>
                <a:cxn ang="0">
                  <a:pos x="22" y="222"/>
                </a:cxn>
                <a:cxn ang="0">
                  <a:pos x="36" y="204"/>
                </a:cxn>
                <a:cxn ang="0">
                  <a:pos x="54" y="176"/>
                </a:cxn>
                <a:cxn ang="0">
                  <a:pos x="54" y="176"/>
                </a:cxn>
                <a:cxn ang="0">
                  <a:pos x="64" y="164"/>
                </a:cxn>
                <a:cxn ang="0">
                  <a:pos x="76" y="154"/>
                </a:cxn>
                <a:cxn ang="0">
                  <a:pos x="90" y="148"/>
                </a:cxn>
                <a:cxn ang="0">
                  <a:pos x="104" y="144"/>
                </a:cxn>
                <a:cxn ang="0">
                  <a:pos x="132" y="138"/>
                </a:cxn>
                <a:cxn ang="0">
                  <a:pos x="146" y="134"/>
                </a:cxn>
                <a:cxn ang="0">
                  <a:pos x="156" y="130"/>
                </a:cxn>
                <a:cxn ang="0">
                  <a:pos x="156" y="130"/>
                </a:cxn>
                <a:cxn ang="0">
                  <a:pos x="170" y="118"/>
                </a:cxn>
                <a:cxn ang="0">
                  <a:pos x="180" y="104"/>
                </a:cxn>
                <a:cxn ang="0">
                  <a:pos x="186" y="88"/>
                </a:cxn>
                <a:cxn ang="0">
                  <a:pos x="188" y="72"/>
                </a:cxn>
                <a:cxn ang="0">
                  <a:pos x="186" y="56"/>
                </a:cxn>
                <a:cxn ang="0">
                  <a:pos x="180" y="40"/>
                </a:cxn>
                <a:cxn ang="0">
                  <a:pos x="172" y="24"/>
                </a:cxn>
                <a:cxn ang="0">
                  <a:pos x="158" y="10"/>
                </a:cxn>
                <a:cxn ang="0">
                  <a:pos x="158" y="10"/>
                </a:cxn>
                <a:cxn ang="0">
                  <a:pos x="148" y="4"/>
                </a:cxn>
                <a:cxn ang="0">
                  <a:pos x="136" y="0"/>
                </a:cxn>
                <a:cxn ang="0">
                  <a:pos x="122" y="2"/>
                </a:cxn>
                <a:cxn ang="0">
                  <a:pos x="108" y="8"/>
                </a:cxn>
                <a:cxn ang="0">
                  <a:pos x="94" y="16"/>
                </a:cxn>
                <a:cxn ang="0">
                  <a:pos x="80" y="28"/>
                </a:cxn>
                <a:cxn ang="0">
                  <a:pos x="66" y="42"/>
                </a:cxn>
                <a:cxn ang="0">
                  <a:pos x="52" y="58"/>
                </a:cxn>
                <a:cxn ang="0">
                  <a:pos x="38" y="76"/>
                </a:cxn>
                <a:cxn ang="0">
                  <a:pos x="26" y="96"/>
                </a:cxn>
                <a:cxn ang="0">
                  <a:pos x="16" y="116"/>
                </a:cxn>
                <a:cxn ang="0">
                  <a:pos x="10" y="138"/>
                </a:cxn>
                <a:cxn ang="0">
                  <a:pos x="4" y="160"/>
                </a:cxn>
                <a:cxn ang="0">
                  <a:pos x="0" y="184"/>
                </a:cxn>
                <a:cxn ang="0">
                  <a:pos x="0" y="206"/>
                </a:cxn>
                <a:cxn ang="0">
                  <a:pos x="4" y="228"/>
                </a:cxn>
                <a:cxn ang="0">
                  <a:pos x="4" y="228"/>
                </a:cxn>
              </a:cxnLst>
              <a:rect l="0" t="0" r="r" b="b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14">
              <a:extLst>
                <a:ext uri="{FF2B5EF4-FFF2-40B4-BE49-F238E27FC236}">
                  <a16:creationId xmlns:a16="http://schemas.microsoft.com/office/drawing/2014/main" xmlns="" id="{4245CCD7-FF21-EE49-BA95-3B575626611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/>
              <a:ahLst/>
              <a:cxnLst>
                <a:cxn ang="0">
                  <a:pos x="2558" y="1936"/>
                </a:cxn>
                <a:cxn ang="0">
                  <a:pos x="2492" y="1764"/>
                </a:cxn>
                <a:cxn ang="0">
                  <a:pos x="2362" y="1086"/>
                </a:cxn>
                <a:cxn ang="0">
                  <a:pos x="2598" y="910"/>
                </a:cxn>
                <a:cxn ang="0">
                  <a:pos x="1752" y="1052"/>
                </a:cxn>
                <a:cxn ang="0">
                  <a:pos x="1418" y="922"/>
                </a:cxn>
                <a:cxn ang="0">
                  <a:pos x="2002" y="448"/>
                </a:cxn>
                <a:cxn ang="0">
                  <a:pos x="2252" y="326"/>
                </a:cxn>
                <a:cxn ang="0">
                  <a:pos x="1390" y="0"/>
                </a:cxn>
                <a:cxn ang="0">
                  <a:pos x="542" y="250"/>
                </a:cxn>
                <a:cxn ang="0">
                  <a:pos x="574" y="438"/>
                </a:cxn>
                <a:cxn ang="0">
                  <a:pos x="1272" y="856"/>
                </a:cxn>
                <a:cxn ang="0">
                  <a:pos x="1014" y="1128"/>
                </a:cxn>
                <a:cxn ang="0">
                  <a:pos x="258" y="832"/>
                </a:cxn>
                <a:cxn ang="0">
                  <a:pos x="346" y="1014"/>
                </a:cxn>
                <a:cxn ang="0">
                  <a:pos x="330" y="1818"/>
                </a:cxn>
                <a:cxn ang="0">
                  <a:pos x="94" y="1898"/>
                </a:cxn>
                <a:cxn ang="0">
                  <a:pos x="416" y="2372"/>
                </a:cxn>
                <a:cxn ang="0">
                  <a:pos x="98" y="2128"/>
                </a:cxn>
                <a:cxn ang="0">
                  <a:pos x="548" y="2486"/>
                </a:cxn>
                <a:cxn ang="0">
                  <a:pos x="466" y="2086"/>
                </a:cxn>
                <a:cxn ang="0">
                  <a:pos x="206" y="1806"/>
                </a:cxn>
                <a:cxn ang="0">
                  <a:pos x="710" y="2408"/>
                </a:cxn>
                <a:cxn ang="0">
                  <a:pos x="732" y="2738"/>
                </a:cxn>
                <a:cxn ang="0">
                  <a:pos x="2030" y="2702"/>
                </a:cxn>
                <a:cxn ang="0">
                  <a:pos x="1982" y="2382"/>
                </a:cxn>
                <a:cxn ang="0">
                  <a:pos x="2518" y="1792"/>
                </a:cxn>
                <a:cxn ang="0">
                  <a:pos x="2196" y="2122"/>
                </a:cxn>
                <a:cxn ang="0">
                  <a:pos x="2162" y="2494"/>
                </a:cxn>
                <a:cxn ang="0">
                  <a:pos x="2624" y="2072"/>
                </a:cxn>
                <a:cxn ang="0">
                  <a:pos x="724" y="1278"/>
                </a:cxn>
                <a:cxn ang="0">
                  <a:pos x="480" y="1298"/>
                </a:cxn>
                <a:cxn ang="0">
                  <a:pos x="516" y="1442"/>
                </a:cxn>
                <a:cxn ang="0">
                  <a:pos x="594" y="1558"/>
                </a:cxn>
                <a:cxn ang="0">
                  <a:pos x="644" y="2020"/>
                </a:cxn>
                <a:cxn ang="0">
                  <a:pos x="410" y="1484"/>
                </a:cxn>
                <a:cxn ang="0">
                  <a:pos x="432" y="1244"/>
                </a:cxn>
                <a:cxn ang="0">
                  <a:pos x="632" y="1150"/>
                </a:cxn>
                <a:cxn ang="0">
                  <a:pos x="814" y="1856"/>
                </a:cxn>
                <a:cxn ang="0">
                  <a:pos x="896" y="1322"/>
                </a:cxn>
                <a:cxn ang="0">
                  <a:pos x="1164" y="1598"/>
                </a:cxn>
                <a:cxn ang="0">
                  <a:pos x="930" y="2088"/>
                </a:cxn>
                <a:cxn ang="0">
                  <a:pos x="1168" y="2320"/>
                </a:cxn>
                <a:cxn ang="0">
                  <a:pos x="1488" y="2386"/>
                </a:cxn>
                <a:cxn ang="0">
                  <a:pos x="1364" y="2256"/>
                </a:cxn>
                <a:cxn ang="0">
                  <a:pos x="1524" y="2082"/>
                </a:cxn>
                <a:cxn ang="0">
                  <a:pos x="1324" y="2086"/>
                </a:cxn>
                <a:cxn ang="0">
                  <a:pos x="1196" y="2142"/>
                </a:cxn>
                <a:cxn ang="0">
                  <a:pos x="1184" y="2290"/>
                </a:cxn>
                <a:cxn ang="0">
                  <a:pos x="1184" y="1854"/>
                </a:cxn>
                <a:cxn ang="0">
                  <a:pos x="1440" y="1778"/>
                </a:cxn>
                <a:cxn ang="0">
                  <a:pos x="1872" y="1856"/>
                </a:cxn>
                <a:cxn ang="0">
                  <a:pos x="1594" y="1814"/>
                </a:cxn>
                <a:cxn ang="0">
                  <a:pos x="1700" y="1372"/>
                </a:cxn>
                <a:cxn ang="0">
                  <a:pos x="1936" y="1530"/>
                </a:cxn>
                <a:cxn ang="0">
                  <a:pos x="2122" y="1658"/>
                </a:cxn>
                <a:cxn ang="0">
                  <a:pos x="2040" y="1846"/>
                </a:cxn>
                <a:cxn ang="0">
                  <a:pos x="2034" y="1518"/>
                </a:cxn>
                <a:cxn ang="0">
                  <a:pos x="2332" y="1354"/>
                </a:cxn>
                <a:cxn ang="0">
                  <a:pos x="2080" y="1364"/>
                </a:cxn>
                <a:cxn ang="0">
                  <a:pos x="1982" y="1126"/>
                </a:cxn>
                <a:cxn ang="0">
                  <a:pos x="2108" y="1248"/>
                </a:cxn>
                <a:cxn ang="0">
                  <a:pos x="2396" y="1384"/>
                </a:cxn>
              </a:cxnLst>
              <a:rect l="0" t="0" r="r" b="b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4" y="1718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5">
              <a:extLst>
                <a:ext uri="{FF2B5EF4-FFF2-40B4-BE49-F238E27FC236}">
                  <a16:creationId xmlns:a16="http://schemas.microsoft.com/office/drawing/2014/main" xmlns="" id="{068C18D0-EA65-244A-82A3-358FB2276C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/>
              <a:ahLst/>
              <a:cxnLst>
                <a:cxn ang="0">
                  <a:pos x="184" y="228"/>
                </a:cxn>
                <a:cxn ang="0">
                  <a:pos x="184" y="228"/>
                </a:cxn>
                <a:cxn ang="0">
                  <a:pos x="188" y="206"/>
                </a:cxn>
                <a:cxn ang="0">
                  <a:pos x="188" y="184"/>
                </a:cxn>
                <a:cxn ang="0">
                  <a:pos x="184" y="160"/>
                </a:cxn>
                <a:cxn ang="0">
                  <a:pos x="180" y="138"/>
                </a:cxn>
                <a:cxn ang="0">
                  <a:pos x="172" y="116"/>
                </a:cxn>
                <a:cxn ang="0">
                  <a:pos x="162" y="96"/>
                </a:cxn>
                <a:cxn ang="0">
                  <a:pos x="150" y="76"/>
                </a:cxn>
                <a:cxn ang="0">
                  <a:pos x="138" y="58"/>
                </a:cxn>
                <a:cxn ang="0">
                  <a:pos x="124" y="42"/>
                </a:cxn>
                <a:cxn ang="0">
                  <a:pos x="108" y="28"/>
                </a:cxn>
                <a:cxn ang="0">
                  <a:pos x="94" y="16"/>
                </a:cxn>
                <a:cxn ang="0">
                  <a:pos x="80" y="8"/>
                </a:cxn>
                <a:cxn ang="0">
                  <a:pos x="66" y="2"/>
                </a:cxn>
                <a:cxn ang="0">
                  <a:pos x="52" y="0"/>
                </a:cxn>
                <a:cxn ang="0">
                  <a:pos x="40" y="4"/>
                </a:cxn>
                <a:cxn ang="0">
                  <a:pos x="30" y="10"/>
                </a:cxn>
                <a:cxn ang="0">
                  <a:pos x="30" y="10"/>
                </a:cxn>
                <a:cxn ang="0">
                  <a:pos x="18" y="24"/>
                </a:cxn>
                <a:cxn ang="0">
                  <a:pos x="8" y="40"/>
                </a:cxn>
                <a:cxn ang="0">
                  <a:pos x="2" y="56"/>
                </a:cxn>
                <a:cxn ang="0">
                  <a:pos x="0" y="72"/>
                </a:cxn>
                <a:cxn ang="0">
                  <a:pos x="2" y="88"/>
                </a:cxn>
                <a:cxn ang="0">
                  <a:pos x="8" y="104"/>
                </a:cxn>
                <a:cxn ang="0">
                  <a:pos x="18" y="118"/>
                </a:cxn>
                <a:cxn ang="0">
                  <a:pos x="32" y="130"/>
                </a:cxn>
                <a:cxn ang="0">
                  <a:pos x="32" y="130"/>
                </a:cxn>
                <a:cxn ang="0">
                  <a:pos x="44" y="134"/>
                </a:cxn>
                <a:cxn ang="0">
                  <a:pos x="56" y="138"/>
                </a:cxn>
                <a:cxn ang="0">
                  <a:pos x="84" y="144"/>
                </a:cxn>
                <a:cxn ang="0">
                  <a:pos x="98" y="148"/>
                </a:cxn>
                <a:cxn ang="0">
                  <a:pos x="112" y="154"/>
                </a:cxn>
                <a:cxn ang="0">
                  <a:pos x="124" y="164"/>
                </a:cxn>
                <a:cxn ang="0">
                  <a:pos x="134" y="176"/>
                </a:cxn>
                <a:cxn ang="0">
                  <a:pos x="134" y="176"/>
                </a:cxn>
                <a:cxn ang="0">
                  <a:pos x="152" y="204"/>
                </a:cxn>
                <a:cxn ang="0">
                  <a:pos x="166" y="222"/>
                </a:cxn>
                <a:cxn ang="0">
                  <a:pos x="170" y="226"/>
                </a:cxn>
                <a:cxn ang="0">
                  <a:pos x="174" y="228"/>
                </a:cxn>
                <a:cxn ang="0">
                  <a:pos x="180" y="228"/>
                </a:cxn>
                <a:cxn ang="0">
                  <a:pos x="184" y="228"/>
                </a:cxn>
                <a:cxn ang="0">
                  <a:pos x="184" y="228"/>
                </a:cxn>
              </a:cxnLst>
              <a:rect l="0" t="0" r="r" b="b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xmlns="" id="{EEF8A988-0FEF-5048-9017-044CE49B61C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/>
              <a:ahLst/>
              <a:cxnLst>
                <a:cxn ang="0">
                  <a:pos x="1376" y="18"/>
                </a:cxn>
                <a:cxn ang="0">
                  <a:pos x="992" y="128"/>
                </a:cxn>
                <a:cxn ang="0">
                  <a:pos x="654" y="322"/>
                </a:cxn>
                <a:cxn ang="0">
                  <a:pos x="372" y="590"/>
                </a:cxn>
                <a:cxn ang="0">
                  <a:pos x="162" y="920"/>
                </a:cxn>
                <a:cxn ang="0">
                  <a:pos x="34" y="1296"/>
                </a:cxn>
                <a:cxn ang="0">
                  <a:pos x="0" y="1622"/>
                </a:cxn>
                <a:cxn ang="0">
                  <a:pos x="52" y="2026"/>
                </a:cxn>
                <a:cxn ang="0">
                  <a:pos x="196" y="2392"/>
                </a:cxn>
                <a:cxn ang="0">
                  <a:pos x="422" y="2710"/>
                </a:cxn>
                <a:cxn ang="0">
                  <a:pos x="716" y="2964"/>
                </a:cxn>
                <a:cxn ang="0">
                  <a:pos x="1066" y="3142"/>
                </a:cxn>
                <a:cxn ang="0">
                  <a:pos x="1456" y="3232"/>
                </a:cxn>
                <a:cxn ang="0">
                  <a:pos x="1788" y="3232"/>
                </a:cxn>
                <a:cxn ang="0">
                  <a:pos x="2178" y="3142"/>
                </a:cxn>
                <a:cxn ang="0">
                  <a:pos x="2526" y="2964"/>
                </a:cxn>
                <a:cxn ang="0">
                  <a:pos x="2818" y="2710"/>
                </a:cxn>
                <a:cxn ang="0">
                  <a:pos x="3044" y="2392"/>
                </a:cxn>
                <a:cxn ang="0">
                  <a:pos x="3188" y="2026"/>
                </a:cxn>
                <a:cxn ang="0">
                  <a:pos x="3240" y="1622"/>
                </a:cxn>
                <a:cxn ang="0">
                  <a:pos x="3206" y="1296"/>
                </a:cxn>
                <a:cxn ang="0">
                  <a:pos x="3080" y="920"/>
                </a:cxn>
                <a:cxn ang="0">
                  <a:pos x="2870" y="590"/>
                </a:cxn>
                <a:cxn ang="0">
                  <a:pos x="2588" y="322"/>
                </a:cxn>
                <a:cxn ang="0">
                  <a:pos x="2250" y="128"/>
                </a:cxn>
                <a:cxn ang="0">
                  <a:pos x="1868" y="18"/>
                </a:cxn>
                <a:cxn ang="0">
                  <a:pos x="1622" y="3126"/>
                </a:cxn>
                <a:cxn ang="0">
                  <a:pos x="1320" y="3096"/>
                </a:cxn>
                <a:cxn ang="0">
                  <a:pos x="970" y="2978"/>
                </a:cxn>
                <a:cxn ang="0">
                  <a:pos x="664" y="2782"/>
                </a:cxn>
                <a:cxn ang="0">
                  <a:pos x="414" y="2520"/>
                </a:cxn>
                <a:cxn ang="0">
                  <a:pos x="234" y="2204"/>
                </a:cxn>
                <a:cxn ang="0">
                  <a:pos x="132" y="1848"/>
                </a:cxn>
                <a:cxn ang="0">
                  <a:pos x="116" y="1542"/>
                </a:cxn>
                <a:cxn ang="0">
                  <a:pos x="182" y="1172"/>
                </a:cxn>
                <a:cxn ang="0">
                  <a:pos x="334" y="838"/>
                </a:cxn>
                <a:cxn ang="0">
                  <a:pos x="556" y="554"/>
                </a:cxn>
                <a:cxn ang="0">
                  <a:pos x="842" y="330"/>
                </a:cxn>
                <a:cxn ang="0">
                  <a:pos x="1174" y="180"/>
                </a:cxn>
                <a:cxn ang="0">
                  <a:pos x="1544" y="112"/>
                </a:cxn>
                <a:cxn ang="0">
                  <a:pos x="1850" y="128"/>
                </a:cxn>
                <a:cxn ang="0">
                  <a:pos x="2206" y="230"/>
                </a:cxn>
                <a:cxn ang="0">
                  <a:pos x="2522" y="412"/>
                </a:cxn>
                <a:cxn ang="0">
                  <a:pos x="2782" y="662"/>
                </a:cxn>
                <a:cxn ang="0">
                  <a:pos x="2978" y="966"/>
                </a:cxn>
                <a:cxn ang="0">
                  <a:pos x="3098" y="1316"/>
                </a:cxn>
                <a:cxn ang="0">
                  <a:pos x="3128" y="1618"/>
                </a:cxn>
                <a:cxn ang="0">
                  <a:pos x="3080" y="1994"/>
                </a:cxn>
                <a:cxn ang="0">
                  <a:pos x="2946" y="2336"/>
                </a:cxn>
                <a:cxn ang="0">
                  <a:pos x="2736" y="2632"/>
                </a:cxn>
                <a:cxn ang="0">
                  <a:pos x="2462" y="2868"/>
                </a:cxn>
                <a:cxn ang="0">
                  <a:pos x="2138" y="3036"/>
                </a:cxn>
                <a:cxn ang="0">
                  <a:pos x="1776" y="3120"/>
                </a:cxn>
              </a:cxnLst>
              <a:rect l="0" t="0" r="r" b="b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600" dirty="0"/>
              <a:t>Factors Driving Consumer Interest</a:t>
            </a:r>
            <a:br>
              <a:rPr lang="en-US" altLang="en-US" sz="3600" dirty="0"/>
            </a:br>
            <a:r>
              <a:rPr lang="en-US" altLang="en-US" sz="3600" dirty="0"/>
              <a:t>in Your Wines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pPr>
              <a:defRPr/>
            </a:pPr>
            <a:r>
              <a:rPr lang="en-US" altLang="en-US" sz="2800" dirty="0"/>
              <a:t>Personal recommendations</a:t>
            </a:r>
          </a:p>
          <a:p>
            <a:pPr lvl="1">
              <a:defRPr/>
            </a:pPr>
            <a:r>
              <a:rPr lang="en-US" altLang="en-US" sz="2400" dirty="0"/>
              <a:t>Friends and family</a:t>
            </a:r>
          </a:p>
          <a:p>
            <a:pPr lvl="1">
              <a:defRPr/>
            </a:pPr>
            <a:r>
              <a:rPr lang="en-US" altLang="en-US" sz="2400" dirty="0"/>
              <a:t>Retail staff</a:t>
            </a:r>
          </a:p>
          <a:p>
            <a:pPr>
              <a:defRPr/>
            </a:pPr>
            <a:r>
              <a:rPr lang="en-US" altLang="en-US" sz="2800" dirty="0"/>
              <a:t>Media coverage by writers and critics</a:t>
            </a:r>
          </a:p>
          <a:p>
            <a:pPr lvl="1">
              <a:defRPr/>
            </a:pPr>
            <a:r>
              <a:rPr lang="en-US" altLang="en-US" sz="2400" dirty="0"/>
              <a:t>Magazines or national newspapers</a:t>
            </a:r>
          </a:p>
          <a:p>
            <a:pPr lvl="2">
              <a:defRPr/>
            </a:pPr>
            <a:r>
              <a:rPr lang="en-US" altLang="en-US" dirty="0"/>
              <a:t>Best for regional promotion or known brands</a:t>
            </a:r>
          </a:p>
          <a:p>
            <a:pPr lvl="1">
              <a:defRPr/>
            </a:pPr>
            <a:r>
              <a:rPr lang="en-US" altLang="en-US" sz="2400" dirty="0"/>
              <a:t>Local publisher, social media, specialty writer, blogger</a:t>
            </a:r>
          </a:p>
          <a:p>
            <a:pPr lvl="2">
              <a:defRPr/>
            </a:pPr>
            <a:r>
              <a:rPr lang="en-US" altLang="en-US" dirty="0"/>
              <a:t>Small wineries, specialty, and local wines</a:t>
            </a:r>
          </a:p>
          <a:p>
            <a:pPr>
              <a:defRPr/>
            </a:pPr>
            <a:endParaRPr lang="en-US" altLang="en-US" sz="2800" dirty="0"/>
          </a:p>
        </p:txBody>
      </p:sp>
      <p:grpSp>
        <p:nvGrpSpPr>
          <p:cNvPr id="4" name="Group 12">
            <a:extLst>
              <a:ext uri="{FF2B5EF4-FFF2-40B4-BE49-F238E27FC236}">
                <a16:creationId xmlns:a16="http://schemas.microsoft.com/office/drawing/2014/main" xmlns="" id="{B060D208-F9C7-8D45-889E-4BF391D066F3}"/>
              </a:ext>
            </a:extLst>
          </p:cNvPr>
          <p:cNvGrpSpPr>
            <a:grpSpLocks/>
          </p:cNvGrpSpPr>
          <p:nvPr/>
        </p:nvGrpSpPr>
        <p:grpSpPr bwMode="auto">
          <a:xfrm>
            <a:off x="8382000" y="6096000"/>
            <a:ext cx="533400" cy="609600"/>
            <a:chOff x="1620" y="7380"/>
            <a:chExt cx="8100" cy="8100"/>
          </a:xfrm>
        </p:grpSpPr>
        <p:sp>
          <p:nvSpPr>
            <p:cNvPr id="5" name="Freeform 13">
              <a:extLst>
                <a:ext uri="{FF2B5EF4-FFF2-40B4-BE49-F238E27FC236}">
                  <a16:creationId xmlns:a16="http://schemas.microsoft.com/office/drawing/2014/main" xmlns="" id="{409C5222-F1F5-8A47-83AB-7EDD4B8643DD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/>
              <a:ahLst/>
              <a:cxnLst>
                <a:cxn ang="0">
                  <a:pos x="4" y="228"/>
                </a:cxn>
                <a:cxn ang="0">
                  <a:pos x="4" y="228"/>
                </a:cxn>
                <a:cxn ang="0">
                  <a:pos x="10" y="228"/>
                </a:cxn>
                <a:cxn ang="0">
                  <a:pos x="14" y="228"/>
                </a:cxn>
                <a:cxn ang="0">
                  <a:pos x="18" y="226"/>
                </a:cxn>
                <a:cxn ang="0">
                  <a:pos x="22" y="222"/>
                </a:cxn>
                <a:cxn ang="0">
                  <a:pos x="36" y="204"/>
                </a:cxn>
                <a:cxn ang="0">
                  <a:pos x="54" y="176"/>
                </a:cxn>
                <a:cxn ang="0">
                  <a:pos x="54" y="176"/>
                </a:cxn>
                <a:cxn ang="0">
                  <a:pos x="64" y="164"/>
                </a:cxn>
                <a:cxn ang="0">
                  <a:pos x="76" y="154"/>
                </a:cxn>
                <a:cxn ang="0">
                  <a:pos x="90" y="148"/>
                </a:cxn>
                <a:cxn ang="0">
                  <a:pos x="104" y="144"/>
                </a:cxn>
                <a:cxn ang="0">
                  <a:pos x="132" y="138"/>
                </a:cxn>
                <a:cxn ang="0">
                  <a:pos x="146" y="134"/>
                </a:cxn>
                <a:cxn ang="0">
                  <a:pos x="156" y="130"/>
                </a:cxn>
                <a:cxn ang="0">
                  <a:pos x="156" y="130"/>
                </a:cxn>
                <a:cxn ang="0">
                  <a:pos x="170" y="118"/>
                </a:cxn>
                <a:cxn ang="0">
                  <a:pos x="180" y="104"/>
                </a:cxn>
                <a:cxn ang="0">
                  <a:pos x="186" y="88"/>
                </a:cxn>
                <a:cxn ang="0">
                  <a:pos x="188" y="72"/>
                </a:cxn>
                <a:cxn ang="0">
                  <a:pos x="186" y="56"/>
                </a:cxn>
                <a:cxn ang="0">
                  <a:pos x="180" y="40"/>
                </a:cxn>
                <a:cxn ang="0">
                  <a:pos x="172" y="24"/>
                </a:cxn>
                <a:cxn ang="0">
                  <a:pos x="158" y="10"/>
                </a:cxn>
                <a:cxn ang="0">
                  <a:pos x="158" y="10"/>
                </a:cxn>
                <a:cxn ang="0">
                  <a:pos x="148" y="4"/>
                </a:cxn>
                <a:cxn ang="0">
                  <a:pos x="136" y="0"/>
                </a:cxn>
                <a:cxn ang="0">
                  <a:pos x="122" y="2"/>
                </a:cxn>
                <a:cxn ang="0">
                  <a:pos x="108" y="8"/>
                </a:cxn>
                <a:cxn ang="0">
                  <a:pos x="94" y="16"/>
                </a:cxn>
                <a:cxn ang="0">
                  <a:pos x="80" y="28"/>
                </a:cxn>
                <a:cxn ang="0">
                  <a:pos x="66" y="42"/>
                </a:cxn>
                <a:cxn ang="0">
                  <a:pos x="52" y="58"/>
                </a:cxn>
                <a:cxn ang="0">
                  <a:pos x="38" y="76"/>
                </a:cxn>
                <a:cxn ang="0">
                  <a:pos x="26" y="96"/>
                </a:cxn>
                <a:cxn ang="0">
                  <a:pos x="16" y="116"/>
                </a:cxn>
                <a:cxn ang="0">
                  <a:pos x="10" y="138"/>
                </a:cxn>
                <a:cxn ang="0">
                  <a:pos x="4" y="160"/>
                </a:cxn>
                <a:cxn ang="0">
                  <a:pos x="0" y="184"/>
                </a:cxn>
                <a:cxn ang="0">
                  <a:pos x="0" y="206"/>
                </a:cxn>
                <a:cxn ang="0">
                  <a:pos x="4" y="228"/>
                </a:cxn>
                <a:cxn ang="0">
                  <a:pos x="4" y="228"/>
                </a:cxn>
              </a:cxnLst>
              <a:rect l="0" t="0" r="r" b="b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14">
              <a:extLst>
                <a:ext uri="{FF2B5EF4-FFF2-40B4-BE49-F238E27FC236}">
                  <a16:creationId xmlns:a16="http://schemas.microsoft.com/office/drawing/2014/main" xmlns="" id="{810AD8DB-DE62-D94C-905A-F3483E203A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/>
              <a:ahLst/>
              <a:cxnLst>
                <a:cxn ang="0">
                  <a:pos x="2558" y="1936"/>
                </a:cxn>
                <a:cxn ang="0">
                  <a:pos x="2492" y="1764"/>
                </a:cxn>
                <a:cxn ang="0">
                  <a:pos x="2362" y="1086"/>
                </a:cxn>
                <a:cxn ang="0">
                  <a:pos x="2598" y="910"/>
                </a:cxn>
                <a:cxn ang="0">
                  <a:pos x="1752" y="1052"/>
                </a:cxn>
                <a:cxn ang="0">
                  <a:pos x="1418" y="922"/>
                </a:cxn>
                <a:cxn ang="0">
                  <a:pos x="2002" y="448"/>
                </a:cxn>
                <a:cxn ang="0">
                  <a:pos x="2252" y="326"/>
                </a:cxn>
                <a:cxn ang="0">
                  <a:pos x="1390" y="0"/>
                </a:cxn>
                <a:cxn ang="0">
                  <a:pos x="542" y="250"/>
                </a:cxn>
                <a:cxn ang="0">
                  <a:pos x="574" y="438"/>
                </a:cxn>
                <a:cxn ang="0">
                  <a:pos x="1272" y="856"/>
                </a:cxn>
                <a:cxn ang="0">
                  <a:pos x="1014" y="1128"/>
                </a:cxn>
                <a:cxn ang="0">
                  <a:pos x="258" y="832"/>
                </a:cxn>
                <a:cxn ang="0">
                  <a:pos x="346" y="1014"/>
                </a:cxn>
                <a:cxn ang="0">
                  <a:pos x="330" y="1818"/>
                </a:cxn>
                <a:cxn ang="0">
                  <a:pos x="94" y="1898"/>
                </a:cxn>
                <a:cxn ang="0">
                  <a:pos x="416" y="2372"/>
                </a:cxn>
                <a:cxn ang="0">
                  <a:pos x="98" y="2128"/>
                </a:cxn>
                <a:cxn ang="0">
                  <a:pos x="548" y="2486"/>
                </a:cxn>
                <a:cxn ang="0">
                  <a:pos x="466" y="2086"/>
                </a:cxn>
                <a:cxn ang="0">
                  <a:pos x="206" y="1806"/>
                </a:cxn>
                <a:cxn ang="0">
                  <a:pos x="710" y="2408"/>
                </a:cxn>
                <a:cxn ang="0">
                  <a:pos x="732" y="2738"/>
                </a:cxn>
                <a:cxn ang="0">
                  <a:pos x="2030" y="2702"/>
                </a:cxn>
                <a:cxn ang="0">
                  <a:pos x="1982" y="2382"/>
                </a:cxn>
                <a:cxn ang="0">
                  <a:pos x="2518" y="1792"/>
                </a:cxn>
                <a:cxn ang="0">
                  <a:pos x="2196" y="2122"/>
                </a:cxn>
                <a:cxn ang="0">
                  <a:pos x="2162" y="2494"/>
                </a:cxn>
                <a:cxn ang="0">
                  <a:pos x="2624" y="2072"/>
                </a:cxn>
                <a:cxn ang="0">
                  <a:pos x="724" y="1278"/>
                </a:cxn>
                <a:cxn ang="0">
                  <a:pos x="480" y="1298"/>
                </a:cxn>
                <a:cxn ang="0">
                  <a:pos x="516" y="1442"/>
                </a:cxn>
                <a:cxn ang="0">
                  <a:pos x="594" y="1558"/>
                </a:cxn>
                <a:cxn ang="0">
                  <a:pos x="644" y="2020"/>
                </a:cxn>
                <a:cxn ang="0">
                  <a:pos x="410" y="1484"/>
                </a:cxn>
                <a:cxn ang="0">
                  <a:pos x="432" y="1244"/>
                </a:cxn>
                <a:cxn ang="0">
                  <a:pos x="632" y="1150"/>
                </a:cxn>
                <a:cxn ang="0">
                  <a:pos x="814" y="1856"/>
                </a:cxn>
                <a:cxn ang="0">
                  <a:pos x="896" y="1322"/>
                </a:cxn>
                <a:cxn ang="0">
                  <a:pos x="1164" y="1598"/>
                </a:cxn>
                <a:cxn ang="0">
                  <a:pos x="930" y="2088"/>
                </a:cxn>
                <a:cxn ang="0">
                  <a:pos x="1168" y="2320"/>
                </a:cxn>
                <a:cxn ang="0">
                  <a:pos x="1488" y="2386"/>
                </a:cxn>
                <a:cxn ang="0">
                  <a:pos x="1364" y="2256"/>
                </a:cxn>
                <a:cxn ang="0">
                  <a:pos x="1524" y="2082"/>
                </a:cxn>
                <a:cxn ang="0">
                  <a:pos x="1324" y="2086"/>
                </a:cxn>
                <a:cxn ang="0">
                  <a:pos x="1196" y="2142"/>
                </a:cxn>
                <a:cxn ang="0">
                  <a:pos x="1184" y="2290"/>
                </a:cxn>
                <a:cxn ang="0">
                  <a:pos x="1184" y="1854"/>
                </a:cxn>
                <a:cxn ang="0">
                  <a:pos x="1440" y="1778"/>
                </a:cxn>
                <a:cxn ang="0">
                  <a:pos x="1872" y="1856"/>
                </a:cxn>
                <a:cxn ang="0">
                  <a:pos x="1594" y="1814"/>
                </a:cxn>
                <a:cxn ang="0">
                  <a:pos x="1700" y="1372"/>
                </a:cxn>
                <a:cxn ang="0">
                  <a:pos x="1936" y="1530"/>
                </a:cxn>
                <a:cxn ang="0">
                  <a:pos x="2122" y="1658"/>
                </a:cxn>
                <a:cxn ang="0">
                  <a:pos x="2040" y="1846"/>
                </a:cxn>
                <a:cxn ang="0">
                  <a:pos x="2034" y="1518"/>
                </a:cxn>
                <a:cxn ang="0">
                  <a:pos x="2332" y="1354"/>
                </a:cxn>
                <a:cxn ang="0">
                  <a:pos x="2080" y="1364"/>
                </a:cxn>
                <a:cxn ang="0">
                  <a:pos x="1982" y="1126"/>
                </a:cxn>
                <a:cxn ang="0">
                  <a:pos x="2108" y="1248"/>
                </a:cxn>
                <a:cxn ang="0">
                  <a:pos x="2396" y="1384"/>
                </a:cxn>
              </a:cxnLst>
              <a:rect l="0" t="0" r="r" b="b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4" y="1718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5">
              <a:extLst>
                <a:ext uri="{FF2B5EF4-FFF2-40B4-BE49-F238E27FC236}">
                  <a16:creationId xmlns:a16="http://schemas.microsoft.com/office/drawing/2014/main" xmlns="" id="{29EC91AD-2A79-CB4B-B573-7E64CE5D4A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/>
              <a:ahLst/>
              <a:cxnLst>
                <a:cxn ang="0">
                  <a:pos x="184" y="228"/>
                </a:cxn>
                <a:cxn ang="0">
                  <a:pos x="184" y="228"/>
                </a:cxn>
                <a:cxn ang="0">
                  <a:pos x="188" y="206"/>
                </a:cxn>
                <a:cxn ang="0">
                  <a:pos x="188" y="184"/>
                </a:cxn>
                <a:cxn ang="0">
                  <a:pos x="184" y="160"/>
                </a:cxn>
                <a:cxn ang="0">
                  <a:pos x="180" y="138"/>
                </a:cxn>
                <a:cxn ang="0">
                  <a:pos x="172" y="116"/>
                </a:cxn>
                <a:cxn ang="0">
                  <a:pos x="162" y="96"/>
                </a:cxn>
                <a:cxn ang="0">
                  <a:pos x="150" y="76"/>
                </a:cxn>
                <a:cxn ang="0">
                  <a:pos x="138" y="58"/>
                </a:cxn>
                <a:cxn ang="0">
                  <a:pos x="124" y="42"/>
                </a:cxn>
                <a:cxn ang="0">
                  <a:pos x="108" y="28"/>
                </a:cxn>
                <a:cxn ang="0">
                  <a:pos x="94" y="16"/>
                </a:cxn>
                <a:cxn ang="0">
                  <a:pos x="80" y="8"/>
                </a:cxn>
                <a:cxn ang="0">
                  <a:pos x="66" y="2"/>
                </a:cxn>
                <a:cxn ang="0">
                  <a:pos x="52" y="0"/>
                </a:cxn>
                <a:cxn ang="0">
                  <a:pos x="40" y="4"/>
                </a:cxn>
                <a:cxn ang="0">
                  <a:pos x="30" y="10"/>
                </a:cxn>
                <a:cxn ang="0">
                  <a:pos x="30" y="10"/>
                </a:cxn>
                <a:cxn ang="0">
                  <a:pos x="18" y="24"/>
                </a:cxn>
                <a:cxn ang="0">
                  <a:pos x="8" y="40"/>
                </a:cxn>
                <a:cxn ang="0">
                  <a:pos x="2" y="56"/>
                </a:cxn>
                <a:cxn ang="0">
                  <a:pos x="0" y="72"/>
                </a:cxn>
                <a:cxn ang="0">
                  <a:pos x="2" y="88"/>
                </a:cxn>
                <a:cxn ang="0">
                  <a:pos x="8" y="104"/>
                </a:cxn>
                <a:cxn ang="0">
                  <a:pos x="18" y="118"/>
                </a:cxn>
                <a:cxn ang="0">
                  <a:pos x="32" y="130"/>
                </a:cxn>
                <a:cxn ang="0">
                  <a:pos x="32" y="130"/>
                </a:cxn>
                <a:cxn ang="0">
                  <a:pos x="44" y="134"/>
                </a:cxn>
                <a:cxn ang="0">
                  <a:pos x="56" y="138"/>
                </a:cxn>
                <a:cxn ang="0">
                  <a:pos x="84" y="144"/>
                </a:cxn>
                <a:cxn ang="0">
                  <a:pos x="98" y="148"/>
                </a:cxn>
                <a:cxn ang="0">
                  <a:pos x="112" y="154"/>
                </a:cxn>
                <a:cxn ang="0">
                  <a:pos x="124" y="164"/>
                </a:cxn>
                <a:cxn ang="0">
                  <a:pos x="134" y="176"/>
                </a:cxn>
                <a:cxn ang="0">
                  <a:pos x="134" y="176"/>
                </a:cxn>
                <a:cxn ang="0">
                  <a:pos x="152" y="204"/>
                </a:cxn>
                <a:cxn ang="0">
                  <a:pos x="166" y="222"/>
                </a:cxn>
                <a:cxn ang="0">
                  <a:pos x="170" y="226"/>
                </a:cxn>
                <a:cxn ang="0">
                  <a:pos x="174" y="228"/>
                </a:cxn>
                <a:cxn ang="0">
                  <a:pos x="180" y="228"/>
                </a:cxn>
                <a:cxn ang="0">
                  <a:pos x="184" y="228"/>
                </a:cxn>
                <a:cxn ang="0">
                  <a:pos x="184" y="228"/>
                </a:cxn>
              </a:cxnLst>
              <a:rect l="0" t="0" r="r" b="b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xmlns="" id="{80ACC6A1-F659-024F-9142-320C800A460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/>
              <a:ahLst/>
              <a:cxnLst>
                <a:cxn ang="0">
                  <a:pos x="1376" y="18"/>
                </a:cxn>
                <a:cxn ang="0">
                  <a:pos x="992" y="128"/>
                </a:cxn>
                <a:cxn ang="0">
                  <a:pos x="654" y="322"/>
                </a:cxn>
                <a:cxn ang="0">
                  <a:pos x="372" y="590"/>
                </a:cxn>
                <a:cxn ang="0">
                  <a:pos x="162" y="920"/>
                </a:cxn>
                <a:cxn ang="0">
                  <a:pos x="34" y="1296"/>
                </a:cxn>
                <a:cxn ang="0">
                  <a:pos x="0" y="1622"/>
                </a:cxn>
                <a:cxn ang="0">
                  <a:pos x="52" y="2026"/>
                </a:cxn>
                <a:cxn ang="0">
                  <a:pos x="196" y="2392"/>
                </a:cxn>
                <a:cxn ang="0">
                  <a:pos x="422" y="2710"/>
                </a:cxn>
                <a:cxn ang="0">
                  <a:pos x="716" y="2964"/>
                </a:cxn>
                <a:cxn ang="0">
                  <a:pos x="1066" y="3142"/>
                </a:cxn>
                <a:cxn ang="0">
                  <a:pos x="1456" y="3232"/>
                </a:cxn>
                <a:cxn ang="0">
                  <a:pos x="1788" y="3232"/>
                </a:cxn>
                <a:cxn ang="0">
                  <a:pos x="2178" y="3142"/>
                </a:cxn>
                <a:cxn ang="0">
                  <a:pos x="2526" y="2964"/>
                </a:cxn>
                <a:cxn ang="0">
                  <a:pos x="2818" y="2710"/>
                </a:cxn>
                <a:cxn ang="0">
                  <a:pos x="3044" y="2392"/>
                </a:cxn>
                <a:cxn ang="0">
                  <a:pos x="3188" y="2026"/>
                </a:cxn>
                <a:cxn ang="0">
                  <a:pos x="3240" y="1622"/>
                </a:cxn>
                <a:cxn ang="0">
                  <a:pos x="3206" y="1296"/>
                </a:cxn>
                <a:cxn ang="0">
                  <a:pos x="3080" y="920"/>
                </a:cxn>
                <a:cxn ang="0">
                  <a:pos x="2870" y="590"/>
                </a:cxn>
                <a:cxn ang="0">
                  <a:pos x="2588" y="322"/>
                </a:cxn>
                <a:cxn ang="0">
                  <a:pos x="2250" y="128"/>
                </a:cxn>
                <a:cxn ang="0">
                  <a:pos x="1868" y="18"/>
                </a:cxn>
                <a:cxn ang="0">
                  <a:pos x="1622" y="3126"/>
                </a:cxn>
                <a:cxn ang="0">
                  <a:pos x="1320" y="3096"/>
                </a:cxn>
                <a:cxn ang="0">
                  <a:pos x="970" y="2978"/>
                </a:cxn>
                <a:cxn ang="0">
                  <a:pos x="664" y="2782"/>
                </a:cxn>
                <a:cxn ang="0">
                  <a:pos x="414" y="2520"/>
                </a:cxn>
                <a:cxn ang="0">
                  <a:pos x="234" y="2204"/>
                </a:cxn>
                <a:cxn ang="0">
                  <a:pos x="132" y="1848"/>
                </a:cxn>
                <a:cxn ang="0">
                  <a:pos x="116" y="1542"/>
                </a:cxn>
                <a:cxn ang="0">
                  <a:pos x="182" y="1172"/>
                </a:cxn>
                <a:cxn ang="0">
                  <a:pos x="334" y="838"/>
                </a:cxn>
                <a:cxn ang="0">
                  <a:pos x="556" y="554"/>
                </a:cxn>
                <a:cxn ang="0">
                  <a:pos x="842" y="330"/>
                </a:cxn>
                <a:cxn ang="0">
                  <a:pos x="1174" y="180"/>
                </a:cxn>
                <a:cxn ang="0">
                  <a:pos x="1544" y="112"/>
                </a:cxn>
                <a:cxn ang="0">
                  <a:pos x="1850" y="128"/>
                </a:cxn>
                <a:cxn ang="0">
                  <a:pos x="2206" y="230"/>
                </a:cxn>
                <a:cxn ang="0">
                  <a:pos x="2522" y="412"/>
                </a:cxn>
                <a:cxn ang="0">
                  <a:pos x="2782" y="662"/>
                </a:cxn>
                <a:cxn ang="0">
                  <a:pos x="2978" y="966"/>
                </a:cxn>
                <a:cxn ang="0">
                  <a:pos x="3098" y="1316"/>
                </a:cxn>
                <a:cxn ang="0">
                  <a:pos x="3128" y="1618"/>
                </a:cxn>
                <a:cxn ang="0">
                  <a:pos x="3080" y="1994"/>
                </a:cxn>
                <a:cxn ang="0">
                  <a:pos x="2946" y="2336"/>
                </a:cxn>
                <a:cxn ang="0">
                  <a:pos x="2736" y="2632"/>
                </a:cxn>
                <a:cxn ang="0">
                  <a:pos x="2462" y="2868"/>
                </a:cxn>
                <a:cxn ang="0">
                  <a:pos x="2138" y="3036"/>
                </a:cxn>
                <a:cxn ang="0">
                  <a:pos x="1776" y="3120"/>
                </a:cxn>
              </a:cxnLst>
              <a:rect l="0" t="0" r="r" b="b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500656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75469" y="76200"/>
            <a:ext cx="8229600" cy="1295400"/>
          </a:xfrm>
        </p:spPr>
        <p:txBody>
          <a:bodyPr/>
          <a:lstStyle/>
          <a:p>
            <a:pPr>
              <a:defRPr/>
            </a:pPr>
            <a:r>
              <a:rPr lang="en-US" altLang="en-US" sz="3600" dirty="0"/>
              <a:t>Factors Driving Consumer Interest</a:t>
            </a:r>
            <a:br>
              <a:rPr lang="en-US" altLang="en-US" sz="3600" dirty="0"/>
            </a:br>
            <a:r>
              <a:rPr lang="en-US" altLang="en-US" sz="3600" dirty="0"/>
              <a:t>in Your Wines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33934"/>
            <a:ext cx="7772400" cy="4901862"/>
          </a:xfrm>
        </p:spPr>
        <p:txBody>
          <a:bodyPr/>
          <a:lstStyle/>
          <a:p>
            <a:pPr>
              <a:defRPr/>
            </a:pPr>
            <a:r>
              <a:rPr lang="en-US" altLang="en-US" sz="2800" dirty="0"/>
              <a:t>Competitions and Awards (with promotion)</a:t>
            </a:r>
          </a:p>
          <a:p>
            <a:pPr lvl="1">
              <a:defRPr/>
            </a:pPr>
            <a:r>
              <a:rPr lang="en-US" altLang="en-US" sz="2400" dirty="0"/>
              <a:t>Good for tasting room and websites</a:t>
            </a:r>
          </a:p>
          <a:p>
            <a:pPr lvl="1">
              <a:defRPr/>
            </a:pPr>
            <a:r>
              <a:rPr lang="en-US" altLang="en-US" sz="2400" dirty="0"/>
              <a:t>Can be oversold (silver is a failure?)</a:t>
            </a:r>
          </a:p>
          <a:p>
            <a:pPr>
              <a:defRPr/>
            </a:pPr>
            <a:r>
              <a:rPr lang="en-US" altLang="en-US" sz="2800" dirty="0"/>
              <a:t>Local restaurants</a:t>
            </a:r>
          </a:p>
          <a:p>
            <a:pPr lvl="1">
              <a:defRPr/>
            </a:pPr>
            <a:r>
              <a:rPr lang="en-US" altLang="en-US" sz="2400" dirty="0"/>
              <a:t>Very effective for local perceived value</a:t>
            </a:r>
          </a:p>
          <a:p>
            <a:pPr lvl="1">
              <a:defRPr/>
            </a:pPr>
            <a:r>
              <a:rPr lang="en-US" altLang="en-US" sz="2400" dirty="0"/>
              <a:t>Presentation and price point critical</a:t>
            </a:r>
          </a:p>
          <a:p>
            <a:pPr>
              <a:defRPr/>
            </a:pPr>
            <a:r>
              <a:rPr lang="en-US" altLang="en-US" sz="2800" dirty="0"/>
              <a:t>Commercial advertising</a:t>
            </a:r>
          </a:p>
          <a:p>
            <a:pPr lvl="1">
              <a:defRPr/>
            </a:pPr>
            <a:r>
              <a:rPr lang="en-US" altLang="en-US" sz="2400" dirty="0"/>
              <a:t>Published media</a:t>
            </a:r>
          </a:p>
          <a:p>
            <a:pPr lvl="2">
              <a:defRPr/>
            </a:pPr>
            <a:r>
              <a:rPr lang="en-US" altLang="en-US" sz="2000" dirty="0"/>
              <a:t>Expensive, works best for known national brands</a:t>
            </a:r>
          </a:p>
          <a:p>
            <a:pPr lvl="1">
              <a:defRPr/>
            </a:pPr>
            <a:r>
              <a:rPr lang="en-US" altLang="en-US" sz="2400" dirty="0"/>
              <a:t>Circulars and retail websites</a:t>
            </a:r>
          </a:p>
          <a:p>
            <a:pPr lvl="2">
              <a:defRPr/>
            </a:pPr>
            <a:r>
              <a:rPr lang="en-US" altLang="en-US" sz="2000" dirty="0"/>
              <a:t>Best for promotional retail sales or winery visits</a:t>
            </a:r>
          </a:p>
        </p:txBody>
      </p:sp>
      <p:grpSp>
        <p:nvGrpSpPr>
          <p:cNvPr id="4" name="Group 12">
            <a:extLst>
              <a:ext uri="{FF2B5EF4-FFF2-40B4-BE49-F238E27FC236}">
                <a16:creationId xmlns:a16="http://schemas.microsoft.com/office/drawing/2014/main" xmlns="" id="{B060D208-F9C7-8D45-889E-4BF391D066F3}"/>
              </a:ext>
            </a:extLst>
          </p:cNvPr>
          <p:cNvGrpSpPr>
            <a:grpSpLocks/>
          </p:cNvGrpSpPr>
          <p:nvPr/>
        </p:nvGrpSpPr>
        <p:grpSpPr bwMode="auto">
          <a:xfrm>
            <a:off x="8382000" y="6096000"/>
            <a:ext cx="533400" cy="609600"/>
            <a:chOff x="1620" y="7380"/>
            <a:chExt cx="8100" cy="8100"/>
          </a:xfrm>
        </p:grpSpPr>
        <p:sp>
          <p:nvSpPr>
            <p:cNvPr id="5" name="Freeform 13">
              <a:extLst>
                <a:ext uri="{FF2B5EF4-FFF2-40B4-BE49-F238E27FC236}">
                  <a16:creationId xmlns:a16="http://schemas.microsoft.com/office/drawing/2014/main" xmlns="" id="{409C5222-F1F5-8A47-83AB-7EDD4B8643DD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/>
              <a:ahLst/>
              <a:cxnLst>
                <a:cxn ang="0">
                  <a:pos x="4" y="228"/>
                </a:cxn>
                <a:cxn ang="0">
                  <a:pos x="4" y="228"/>
                </a:cxn>
                <a:cxn ang="0">
                  <a:pos x="10" y="228"/>
                </a:cxn>
                <a:cxn ang="0">
                  <a:pos x="14" y="228"/>
                </a:cxn>
                <a:cxn ang="0">
                  <a:pos x="18" y="226"/>
                </a:cxn>
                <a:cxn ang="0">
                  <a:pos x="22" y="222"/>
                </a:cxn>
                <a:cxn ang="0">
                  <a:pos x="36" y="204"/>
                </a:cxn>
                <a:cxn ang="0">
                  <a:pos x="54" y="176"/>
                </a:cxn>
                <a:cxn ang="0">
                  <a:pos x="54" y="176"/>
                </a:cxn>
                <a:cxn ang="0">
                  <a:pos x="64" y="164"/>
                </a:cxn>
                <a:cxn ang="0">
                  <a:pos x="76" y="154"/>
                </a:cxn>
                <a:cxn ang="0">
                  <a:pos x="90" y="148"/>
                </a:cxn>
                <a:cxn ang="0">
                  <a:pos x="104" y="144"/>
                </a:cxn>
                <a:cxn ang="0">
                  <a:pos x="132" y="138"/>
                </a:cxn>
                <a:cxn ang="0">
                  <a:pos x="146" y="134"/>
                </a:cxn>
                <a:cxn ang="0">
                  <a:pos x="156" y="130"/>
                </a:cxn>
                <a:cxn ang="0">
                  <a:pos x="156" y="130"/>
                </a:cxn>
                <a:cxn ang="0">
                  <a:pos x="170" y="118"/>
                </a:cxn>
                <a:cxn ang="0">
                  <a:pos x="180" y="104"/>
                </a:cxn>
                <a:cxn ang="0">
                  <a:pos x="186" y="88"/>
                </a:cxn>
                <a:cxn ang="0">
                  <a:pos x="188" y="72"/>
                </a:cxn>
                <a:cxn ang="0">
                  <a:pos x="186" y="56"/>
                </a:cxn>
                <a:cxn ang="0">
                  <a:pos x="180" y="40"/>
                </a:cxn>
                <a:cxn ang="0">
                  <a:pos x="172" y="24"/>
                </a:cxn>
                <a:cxn ang="0">
                  <a:pos x="158" y="10"/>
                </a:cxn>
                <a:cxn ang="0">
                  <a:pos x="158" y="10"/>
                </a:cxn>
                <a:cxn ang="0">
                  <a:pos x="148" y="4"/>
                </a:cxn>
                <a:cxn ang="0">
                  <a:pos x="136" y="0"/>
                </a:cxn>
                <a:cxn ang="0">
                  <a:pos x="122" y="2"/>
                </a:cxn>
                <a:cxn ang="0">
                  <a:pos x="108" y="8"/>
                </a:cxn>
                <a:cxn ang="0">
                  <a:pos x="94" y="16"/>
                </a:cxn>
                <a:cxn ang="0">
                  <a:pos x="80" y="28"/>
                </a:cxn>
                <a:cxn ang="0">
                  <a:pos x="66" y="42"/>
                </a:cxn>
                <a:cxn ang="0">
                  <a:pos x="52" y="58"/>
                </a:cxn>
                <a:cxn ang="0">
                  <a:pos x="38" y="76"/>
                </a:cxn>
                <a:cxn ang="0">
                  <a:pos x="26" y="96"/>
                </a:cxn>
                <a:cxn ang="0">
                  <a:pos x="16" y="116"/>
                </a:cxn>
                <a:cxn ang="0">
                  <a:pos x="10" y="138"/>
                </a:cxn>
                <a:cxn ang="0">
                  <a:pos x="4" y="160"/>
                </a:cxn>
                <a:cxn ang="0">
                  <a:pos x="0" y="184"/>
                </a:cxn>
                <a:cxn ang="0">
                  <a:pos x="0" y="206"/>
                </a:cxn>
                <a:cxn ang="0">
                  <a:pos x="4" y="228"/>
                </a:cxn>
                <a:cxn ang="0">
                  <a:pos x="4" y="228"/>
                </a:cxn>
              </a:cxnLst>
              <a:rect l="0" t="0" r="r" b="b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14">
              <a:extLst>
                <a:ext uri="{FF2B5EF4-FFF2-40B4-BE49-F238E27FC236}">
                  <a16:creationId xmlns:a16="http://schemas.microsoft.com/office/drawing/2014/main" xmlns="" id="{810AD8DB-DE62-D94C-905A-F3483E203A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/>
              <a:ahLst/>
              <a:cxnLst>
                <a:cxn ang="0">
                  <a:pos x="2558" y="1936"/>
                </a:cxn>
                <a:cxn ang="0">
                  <a:pos x="2492" y="1764"/>
                </a:cxn>
                <a:cxn ang="0">
                  <a:pos x="2362" y="1086"/>
                </a:cxn>
                <a:cxn ang="0">
                  <a:pos x="2598" y="910"/>
                </a:cxn>
                <a:cxn ang="0">
                  <a:pos x="1752" y="1052"/>
                </a:cxn>
                <a:cxn ang="0">
                  <a:pos x="1418" y="922"/>
                </a:cxn>
                <a:cxn ang="0">
                  <a:pos x="2002" y="448"/>
                </a:cxn>
                <a:cxn ang="0">
                  <a:pos x="2252" y="326"/>
                </a:cxn>
                <a:cxn ang="0">
                  <a:pos x="1390" y="0"/>
                </a:cxn>
                <a:cxn ang="0">
                  <a:pos x="542" y="250"/>
                </a:cxn>
                <a:cxn ang="0">
                  <a:pos x="574" y="438"/>
                </a:cxn>
                <a:cxn ang="0">
                  <a:pos x="1272" y="856"/>
                </a:cxn>
                <a:cxn ang="0">
                  <a:pos x="1014" y="1128"/>
                </a:cxn>
                <a:cxn ang="0">
                  <a:pos x="258" y="832"/>
                </a:cxn>
                <a:cxn ang="0">
                  <a:pos x="346" y="1014"/>
                </a:cxn>
                <a:cxn ang="0">
                  <a:pos x="330" y="1818"/>
                </a:cxn>
                <a:cxn ang="0">
                  <a:pos x="94" y="1898"/>
                </a:cxn>
                <a:cxn ang="0">
                  <a:pos x="416" y="2372"/>
                </a:cxn>
                <a:cxn ang="0">
                  <a:pos x="98" y="2128"/>
                </a:cxn>
                <a:cxn ang="0">
                  <a:pos x="548" y="2486"/>
                </a:cxn>
                <a:cxn ang="0">
                  <a:pos x="466" y="2086"/>
                </a:cxn>
                <a:cxn ang="0">
                  <a:pos x="206" y="1806"/>
                </a:cxn>
                <a:cxn ang="0">
                  <a:pos x="710" y="2408"/>
                </a:cxn>
                <a:cxn ang="0">
                  <a:pos x="732" y="2738"/>
                </a:cxn>
                <a:cxn ang="0">
                  <a:pos x="2030" y="2702"/>
                </a:cxn>
                <a:cxn ang="0">
                  <a:pos x="1982" y="2382"/>
                </a:cxn>
                <a:cxn ang="0">
                  <a:pos x="2518" y="1792"/>
                </a:cxn>
                <a:cxn ang="0">
                  <a:pos x="2196" y="2122"/>
                </a:cxn>
                <a:cxn ang="0">
                  <a:pos x="2162" y="2494"/>
                </a:cxn>
                <a:cxn ang="0">
                  <a:pos x="2624" y="2072"/>
                </a:cxn>
                <a:cxn ang="0">
                  <a:pos x="724" y="1278"/>
                </a:cxn>
                <a:cxn ang="0">
                  <a:pos x="480" y="1298"/>
                </a:cxn>
                <a:cxn ang="0">
                  <a:pos x="516" y="1442"/>
                </a:cxn>
                <a:cxn ang="0">
                  <a:pos x="594" y="1558"/>
                </a:cxn>
                <a:cxn ang="0">
                  <a:pos x="644" y="2020"/>
                </a:cxn>
                <a:cxn ang="0">
                  <a:pos x="410" y="1484"/>
                </a:cxn>
                <a:cxn ang="0">
                  <a:pos x="432" y="1244"/>
                </a:cxn>
                <a:cxn ang="0">
                  <a:pos x="632" y="1150"/>
                </a:cxn>
                <a:cxn ang="0">
                  <a:pos x="814" y="1856"/>
                </a:cxn>
                <a:cxn ang="0">
                  <a:pos x="896" y="1322"/>
                </a:cxn>
                <a:cxn ang="0">
                  <a:pos x="1164" y="1598"/>
                </a:cxn>
                <a:cxn ang="0">
                  <a:pos x="930" y="2088"/>
                </a:cxn>
                <a:cxn ang="0">
                  <a:pos x="1168" y="2320"/>
                </a:cxn>
                <a:cxn ang="0">
                  <a:pos x="1488" y="2386"/>
                </a:cxn>
                <a:cxn ang="0">
                  <a:pos x="1364" y="2256"/>
                </a:cxn>
                <a:cxn ang="0">
                  <a:pos x="1524" y="2082"/>
                </a:cxn>
                <a:cxn ang="0">
                  <a:pos x="1324" y="2086"/>
                </a:cxn>
                <a:cxn ang="0">
                  <a:pos x="1196" y="2142"/>
                </a:cxn>
                <a:cxn ang="0">
                  <a:pos x="1184" y="2290"/>
                </a:cxn>
                <a:cxn ang="0">
                  <a:pos x="1184" y="1854"/>
                </a:cxn>
                <a:cxn ang="0">
                  <a:pos x="1440" y="1778"/>
                </a:cxn>
                <a:cxn ang="0">
                  <a:pos x="1872" y="1856"/>
                </a:cxn>
                <a:cxn ang="0">
                  <a:pos x="1594" y="1814"/>
                </a:cxn>
                <a:cxn ang="0">
                  <a:pos x="1700" y="1372"/>
                </a:cxn>
                <a:cxn ang="0">
                  <a:pos x="1936" y="1530"/>
                </a:cxn>
                <a:cxn ang="0">
                  <a:pos x="2122" y="1658"/>
                </a:cxn>
                <a:cxn ang="0">
                  <a:pos x="2040" y="1846"/>
                </a:cxn>
                <a:cxn ang="0">
                  <a:pos x="2034" y="1518"/>
                </a:cxn>
                <a:cxn ang="0">
                  <a:pos x="2332" y="1354"/>
                </a:cxn>
                <a:cxn ang="0">
                  <a:pos x="2080" y="1364"/>
                </a:cxn>
                <a:cxn ang="0">
                  <a:pos x="1982" y="1126"/>
                </a:cxn>
                <a:cxn ang="0">
                  <a:pos x="2108" y="1248"/>
                </a:cxn>
                <a:cxn ang="0">
                  <a:pos x="2396" y="1384"/>
                </a:cxn>
              </a:cxnLst>
              <a:rect l="0" t="0" r="r" b="b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4" y="1718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5">
              <a:extLst>
                <a:ext uri="{FF2B5EF4-FFF2-40B4-BE49-F238E27FC236}">
                  <a16:creationId xmlns:a16="http://schemas.microsoft.com/office/drawing/2014/main" xmlns="" id="{29EC91AD-2A79-CB4B-B573-7E64CE5D4A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/>
              <a:ahLst/>
              <a:cxnLst>
                <a:cxn ang="0">
                  <a:pos x="184" y="228"/>
                </a:cxn>
                <a:cxn ang="0">
                  <a:pos x="184" y="228"/>
                </a:cxn>
                <a:cxn ang="0">
                  <a:pos x="188" y="206"/>
                </a:cxn>
                <a:cxn ang="0">
                  <a:pos x="188" y="184"/>
                </a:cxn>
                <a:cxn ang="0">
                  <a:pos x="184" y="160"/>
                </a:cxn>
                <a:cxn ang="0">
                  <a:pos x="180" y="138"/>
                </a:cxn>
                <a:cxn ang="0">
                  <a:pos x="172" y="116"/>
                </a:cxn>
                <a:cxn ang="0">
                  <a:pos x="162" y="96"/>
                </a:cxn>
                <a:cxn ang="0">
                  <a:pos x="150" y="76"/>
                </a:cxn>
                <a:cxn ang="0">
                  <a:pos x="138" y="58"/>
                </a:cxn>
                <a:cxn ang="0">
                  <a:pos x="124" y="42"/>
                </a:cxn>
                <a:cxn ang="0">
                  <a:pos x="108" y="28"/>
                </a:cxn>
                <a:cxn ang="0">
                  <a:pos x="94" y="16"/>
                </a:cxn>
                <a:cxn ang="0">
                  <a:pos x="80" y="8"/>
                </a:cxn>
                <a:cxn ang="0">
                  <a:pos x="66" y="2"/>
                </a:cxn>
                <a:cxn ang="0">
                  <a:pos x="52" y="0"/>
                </a:cxn>
                <a:cxn ang="0">
                  <a:pos x="40" y="4"/>
                </a:cxn>
                <a:cxn ang="0">
                  <a:pos x="30" y="10"/>
                </a:cxn>
                <a:cxn ang="0">
                  <a:pos x="30" y="10"/>
                </a:cxn>
                <a:cxn ang="0">
                  <a:pos x="18" y="24"/>
                </a:cxn>
                <a:cxn ang="0">
                  <a:pos x="8" y="40"/>
                </a:cxn>
                <a:cxn ang="0">
                  <a:pos x="2" y="56"/>
                </a:cxn>
                <a:cxn ang="0">
                  <a:pos x="0" y="72"/>
                </a:cxn>
                <a:cxn ang="0">
                  <a:pos x="2" y="88"/>
                </a:cxn>
                <a:cxn ang="0">
                  <a:pos x="8" y="104"/>
                </a:cxn>
                <a:cxn ang="0">
                  <a:pos x="18" y="118"/>
                </a:cxn>
                <a:cxn ang="0">
                  <a:pos x="32" y="130"/>
                </a:cxn>
                <a:cxn ang="0">
                  <a:pos x="32" y="130"/>
                </a:cxn>
                <a:cxn ang="0">
                  <a:pos x="44" y="134"/>
                </a:cxn>
                <a:cxn ang="0">
                  <a:pos x="56" y="138"/>
                </a:cxn>
                <a:cxn ang="0">
                  <a:pos x="84" y="144"/>
                </a:cxn>
                <a:cxn ang="0">
                  <a:pos x="98" y="148"/>
                </a:cxn>
                <a:cxn ang="0">
                  <a:pos x="112" y="154"/>
                </a:cxn>
                <a:cxn ang="0">
                  <a:pos x="124" y="164"/>
                </a:cxn>
                <a:cxn ang="0">
                  <a:pos x="134" y="176"/>
                </a:cxn>
                <a:cxn ang="0">
                  <a:pos x="134" y="176"/>
                </a:cxn>
                <a:cxn ang="0">
                  <a:pos x="152" y="204"/>
                </a:cxn>
                <a:cxn ang="0">
                  <a:pos x="166" y="222"/>
                </a:cxn>
                <a:cxn ang="0">
                  <a:pos x="170" y="226"/>
                </a:cxn>
                <a:cxn ang="0">
                  <a:pos x="174" y="228"/>
                </a:cxn>
                <a:cxn ang="0">
                  <a:pos x="180" y="228"/>
                </a:cxn>
                <a:cxn ang="0">
                  <a:pos x="184" y="228"/>
                </a:cxn>
                <a:cxn ang="0">
                  <a:pos x="184" y="228"/>
                </a:cxn>
              </a:cxnLst>
              <a:rect l="0" t="0" r="r" b="b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xmlns="" id="{80ACC6A1-F659-024F-9142-320C800A460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/>
              <a:ahLst/>
              <a:cxnLst>
                <a:cxn ang="0">
                  <a:pos x="1376" y="18"/>
                </a:cxn>
                <a:cxn ang="0">
                  <a:pos x="992" y="128"/>
                </a:cxn>
                <a:cxn ang="0">
                  <a:pos x="654" y="322"/>
                </a:cxn>
                <a:cxn ang="0">
                  <a:pos x="372" y="590"/>
                </a:cxn>
                <a:cxn ang="0">
                  <a:pos x="162" y="920"/>
                </a:cxn>
                <a:cxn ang="0">
                  <a:pos x="34" y="1296"/>
                </a:cxn>
                <a:cxn ang="0">
                  <a:pos x="0" y="1622"/>
                </a:cxn>
                <a:cxn ang="0">
                  <a:pos x="52" y="2026"/>
                </a:cxn>
                <a:cxn ang="0">
                  <a:pos x="196" y="2392"/>
                </a:cxn>
                <a:cxn ang="0">
                  <a:pos x="422" y="2710"/>
                </a:cxn>
                <a:cxn ang="0">
                  <a:pos x="716" y="2964"/>
                </a:cxn>
                <a:cxn ang="0">
                  <a:pos x="1066" y="3142"/>
                </a:cxn>
                <a:cxn ang="0">
                  <a:pos x="1456" y="3232"/>
                </a:cxn>
                <a:cxn ang="0">
                  <a:pos x="1788" y="3232"/>
                </a:cxn>
                <a:cxn ang="0">
                  <a:pos x="2178" y="3142"/>
                </a:cxn>
                <a:cxn ang="0">
                  <a:pos x="2526" y="2964"/>
                </a:cxn>
                <a:cxn ang="0">
                  <a:pos x="2818" y="2710"/>
                </a:cxn>
                <a:cxn ang="0">
                  <a:pos x="3044" y="2392"/>
                </a:cxn>
                <a:cxn ang="0">
                  <a:pos x="3188" y="2026"/>
                </a:cxn>
                <a:cxn ang="0">
                  <a:pos x="3240" y="1622"/>
                </a:cxn>
                <a:cxn ang="0">
                  <a:pos x="3206" y="1296"/>
                </a:cxn>
                <a:cxn ang="0">
                  <a:pos x="3080" y="920"/>
                </a:cxn>
                <a:cxn ang="0">
                  <a:pos x="2870" y="590"/>
                </a:cxn>
                <a:cxn ang="0">
                  <a:pos x="2588" y="322"/>
                </a:cxn>
                <a:cxn ang="0">
                  <a:pos x="2250" y="128"/>
                </a:cxn>
                <a:cxn ang="0">
                  <a:pos x="1868" y="18"/>
                </a:cxn>
                <a:cxn ang="0">
                  <a:pos x="1622" y="3126"/>
                </a:cxn>
                <a:cxn ang="0">
                  <a:pos x="1320" y="3096"/>
                </a:cxn>
                <a:cxn ang="0">
                  <a:pos x="970" y="2978"/>
                </a:cxn>
                <a:cxn ang="0">
                  <a:pos x="664" y="2782"/>
                </a:cxn>
                <a:cxn ang="0">
                  <a:pos x="414" y="2520"/>
                </a:cxn>
                <a:cxn ang="0">
                  <a:pos x="234" y="2204"/>
                </a:cxn>
                <a:cxn ang="0">
                  <a:pos x="132" y="1848"/>
                </a:cxn>
                <a:cxn ang="0">
                  <a:pos x="116" y="1542"/>
                </a:cxn>
                <a:cxn ang="0">
                  <a:pos x="182" y="1172"/>
                </a:cxn>
                <a:cxn ang="0">
                  <a:pos x="334" y="838"/>
                </a:cxn>
                <a:cxn ang="0">
                  <a:pos x="556" y="554"/>
                </a:cxn>
                <a:cxn ang="0">
                  <a:pos x="842" y="330"/>
                </a:cxn>
                <a:cxn ang="0">
                  <a:pos x="1174" y="180"/>
                </a:cxn>
                <a:cxn ang="0">
                  <a:pos x="1544" y="112"/>
                </a:cxn>
                <a:cxn ang="0">
                  <a:pos x="1850" y="128"/>
                </a:cxn>
                <a:cxn ang="0">
                  <a:pos x="2206" y="230"/>
                </a:cxn>
                <a:cxn ang="0">
                  <a:pos x="2522" y="412"/>
                </a:cxn>
                <a:cxn ang="0">
                  <a:pos x="2782" y="662"/>
                </a:cxn>
                <a:cxn ang="0">
                  <a:pos x="2978" y="966"/>
                </a:cxn>
                <a:cxn ang="0">
                  <a:pos x="3098" y="1316"/>
                </a:cxn>
                <a:cxn ang="0">
                  <a:pos x="3128" y="1618"/>
                </a:cxn>
                <a:cxn ang="0">
                  <a:pos x="3080" y="1994"/>
                </a:cxn>
                <a:cxn ang="0">
                  <a:pos x="2946" y="2336"/>
                </a:cxn>
                <a:cxn ang="0">
                  <a:pos x="2736" y="2632"/>
                </a:cxn>
                <a:cxn ang="0">
                  <a:pos x="2462" y="2868"/>
                </a:cxn>
                <a:cxn ang="0">
                  <a:pos x="2138" y="3036"/>
                </a:cxn>
                <a:cxn ang="0">
                  <a:pos x="1776" y="3120"/>
                </a:cxn>
              </a:cxnLst>
              <a:rect l="0" t="0" r="r" b="b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82915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600" dirty="0"/>
              <a:t>Targeting Point of Sale Perceptions</a:t>
            </a:r>
            <a:br>
              <a:rPr lang="en-US" altLang="en-US" sz="3600" dirty="0"/>
            </a:br>
            <a:r>
              <a:rPr lang="en-US" altLang="en-US" sz="3600" dirty="0"/>
              <a:t>Winery, Wine, and Consumer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>
              <a:defRPr/>
            </a:pPr>
            <a:r>
              <a:rPr lang="en-US" altLang="en-US" sz="2800" dirty="0"/>
              <a:t>Winery must know perceived value at each point in the value chain and price accordingly</a:t>
            </a:r>
          </a:p>
          <a:p>
            <a:pPr>
              <a:defRPr/>
            </a:pPr>
            <a:r>
              <a:rPr lang="en-US" altLang="en-US" sz="2800" dirty="0"/>
              <a:t>Wine Quality and Reputation drive each other</a:t>
            </a:r>
          </a:p>
          <a:p>
            <a:pPr lvl="1">
              <a:defRPr/>
            </a:pPr>
            <a:r>
              <a:rPr lang="en-US" altLang="en-US" sz="2400" dirty="0"/>
              <a:t>Quality is key</a:t>
            </a:r>
          </a:p>
          <a:p>
            <a:pPr lvl="2">
              <a:defRPr/>
            </a:pPr>
            <a:r>
              <a:rPr lang="en-US" altLang="en-US" dirty="0"/>
              <a:t>Consistency needed for reputation</a:t>
            </a:r>
          </a:p>
          <a:p>
            <a:pPr lvl="1">
              <a:defRPr/>
            </a:pPr>
            <a:r>
              <a:rPr lang="en-US" altLang="en-US" sz="2400" dirty="0"/>
              <a:t>Reputation building is necessary</a:t>
            </a:r>
          </a:p>
          <a:p>
            <a:pPr lvl="2">
              <a:defRPr/>
            </a:pPr>
            <a:r>
              <a:rPr lang="en-US" altLang="en-US" dirty="0"/>
              <a:t>Lets consumer know why quality is in wine </a:t>
            </a:r>
          </a:p>
          <a:p>
            <a:pPr>
              <a:defRPr/>
            </a:pPr>
            <a:r>
              <a:rPr lang="en-US" altLang="en-US" sz="2800" dirty="0"/>
              <a:t>Customer must seek value (buyer task) and understand why they perceive value (winery task)</a:t>
            </a:r>
          </a:p>
          <a:p>
            <a:pPr>
              <a:defRPr/>
            </a:pPr>
            <a:endParaRPr lang="en-US" altLang="en-US" sz="2800" dirty="0"/>
          </a:p>
        </p:txBody>
      </p:sp>
      <p:grpSp>
        <p:nvGrpSpPr>
          <p:cNvPr id="4" name="Group 12">
            <a:extLst>
              <a:ext uri="{FF2B5EF4-FFF2-40B4-BE49-F238E27FC236}">
                <a16:creationId xmlns:a16="http://schemas.microsoft.com/office/drawing/2014/main" xmlns="" id="{B060D208-F9C7-8D45-889E-4BF391D066F3}"/>
              </a:ext>
            </a:extLst>
          </p:cNvPr>
          <p:cNvGrpSpPr>
            <a:grpSpLocks/>
          </p:cNvGrpSpPr>
          <p:nvPr/>
        </p:nvGrpSpPr>
        <p:grpSpPr bwMode="auto">
          <a:xfrm>
            <a:off x="8382000" y="6096000"/>
            <a:ext cx="533400" cy="609600"/>
            <a:chOff x="1620" y="7380"/>
            <a:chExt cx="8100" cy="8100"/>
          </a:xfrm>
        </p:grpSpPr>
        <p:sp>
          <p:nvSpPr>
            <p:cNvPr id="5" name="Freeform 13">
              <a:extLst>
                <a:ext uri="{FF2B5EF4-FFF2-40B4-BE49-F238E27FC236}">
                  <a16:creationId xmlns:a16="http://schemas.microsoft.com/office/drawing/2014/main" xmlns="" id="{409C5222-F1F5-8A47-83AB-7EDD4B8643DD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/>
              <a:ahLst/>
              <a:cxnLst>
                <a:cxn ang="0">
                  <a:pos x="4" y="228"/>
                </a:cxn>
                <a:cxn ang="0">
                  <a:pos x="4" y="228"/>
                </a:cxn>
                <a:cxn ang="0">
                  <a:pos x="10" y="228"/>
                </a:cxn>
                <a:cxn ang="0">
                  <a:pos x="14" y="228"/>
                </a:cxn>
                <a:cxn ang="0">
                  <a:pos x="18" y="226"/>
                </a:cxn>
                <a:cxn ang="0">
                  <a:pos x="22" y="222"/>
                </a:cxn>
                <a:cxn ang="0">
                  <a:pos x="36" y="204"/>
                </a:cxn>
                <a:cxn ang="0">
                  <a:pos x="54" y="176"/>
                </a:cxn>
                <a:cxn ang="0">
                  <a:pos x="54" y="176"/>
                </a:cxn>
                <a:cxn ang="0">
                  <a:pos x="64" y="164"/>
                </a:cxn>
                <a:cxn ang="0">
                  <a:pos x="76" y="154"/>
                </a:cxn>
                <a:cxn ang="0">
                  <a:pos x="90" y="148"/>
                </a:cxn>
                <a:cxn ang="0">
                  <a:pos x="104" y="144"/>
                </a:cxn>
                <a:cxn ang="0">
                  <a:pos x="132" y="138"/>
                </a:cxn>
                <a:cxn ang="0">
                  <a:pos x="146" y="134"/>
                </a:cxn>
                <a:cxn ang="0">
                  <a:pos x="156" y="130"/>
                </a:cxn>
                <a:cxn ang="0">
                  <a:pos x="156" y="130"/>
                </a:cxn>
                <a:cxn ang="0">
                  <a:pos x="170" y="118"/>
                </a:cxn>
                <a:cxn ang="0">
                  <a:pos x="180" y="104"/>
                </a:cxn>
                <a:cxn ang="0">
                  <a:pos x="186" y="88"/>
                </a:cxn>
                <a:cxn ang="0">
                  <a:pos x="188" y="72"/>
                </a:cxn>
                <a:cxn ang="0">
                  <a:pos x="186" y="56"/>
                </a:cxn>
                <a:cxn ang="0">
                  <a:pos x="180" y="40"/>
                </a:cxn>
                <a:cxn ang="0">
                  <a:pos x="172" y="24"/>
                </a:cxn>
                <a:cxn ang="0">
                  <a:pos x="158" y="10"/>
                </a:cxn>
                <a:cxn ang="0">
                  <a:pos x="158" y="10"/>
                </a:cxn>
                <a:cxn ang="0">
                  <a:pos x="148" y="4"/>
                </a:cxn>
                <a:cxn ang="0">
                  <a:pos x="136" y="0"/>
                </a:cxn>
                <a:cxn ang="0">
                  <a:pos x="122" y="2"/>
                </a:cxn>
                <a:cxn ang="0">
                  <a:pos x="108" y="8"/>
                </a:cxn>
                <a:cxn ang="0">
                  <a:pos x="94" y="16"/>
                </a:cxn>
                <a:cxn ang="0">
                  <a:pos x="80" y="28"/>
                </a:cxn>
                <a:cxn ang="0">
                  <a:pos x="66" y="42"/>
                </a:cxn>
                <a:cxn ang="0">
                  <a:pos x="52" y="58"/>
                </a:cxn>
                <a:cxn ang="0">
                  <a:pos x="38" y="76"/>
                </a:cxn>
                <a:cxn ang="0">
                  <a:pos x="26" y="96"/>
                </a:cxn>
                <a:cxn ang="0">
                  <a:pos x="16" y="116"/>
                </a:cxn>
                <a:cxn ang="0">
                  <a:pos x="10" y="138"/>
                </a:cxn>
                <a:cxn ang="0">
                  <a:pos x="4" y="160"/>
                </a:cxn>
                <a:cxn ang="0">
                  <a:pos x="0" y="184"/>
                </a:cxn>
                <a:cxn ang="0">
                  <a:pos x="0" y="206"/>
                </a:cxn>
                <a:cxn ang="0">
                  <a:pos x="4" y="228"/>
                </a:cxn>
                <a:cxn ang="0">
                  <a:pos x="4" y="228"/>
                </a:cxn>
              </a:cxnLst>
              <a:rect l="0" t="0" r="r" b="b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14">
              <a:extLst>
                <a:ext uri="{FF2B5EF4-FFF2-40B4-BE49-F238E27FC236}">
                  <a16:creationId xmlns:a16="http://schemas.microsoft.com/office/drawing/2014/main" xmlns="" id="{810AD8DB-DE62-D94C-905A-F3483E203A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/>
              <a:ahLst/>
              <a:cxnLst>
                <a:cxn ang="0">
                  <a:pos x="2558" y="1936"/>
                </a:cxn>
                <a:cxn ang="0">
                  <a:pos x="2492" y="1764"/>
                </a:cxn>
                <a:cxn ang="0">
                  <a:pos x="2362" y="1086"/>
                </a:cxn>
                <a:cxn ang="0">
                  <a:pos x="2598" y="910"/>
                </a:cxn>
                <a:cxn ang="0">
                  <a:pos x="1752" y="1052"/>
                </a:cxn>
                <a:cxn ang="0">
                  <a:pos x="1418" y="922"/>
                </a:cxn>
                <a:cxn ang="0">
                  <a:pos x="2002" y="448"/>
                </a:cxn>
                <a:cxn ang="0">
                  <a:pos x="2252" y="326"/>
                </a:cxn>
                <a:cxn ang="0">
                  <a:pos x="1390" y="0"/>
                </a:cxn>
                <a:cxn ang="0">
                  <a:pos x="542" y="250"/>
                </a:cxn>
                <a:cxn ang="0">
                  <a:pos x="574" y="438"/>
                </a:cxn>
                <a:cxn ang="0">
                  <a:pos x="1272" y="856"/>
                </a:cxn>
                <a:cxn ang="0">
                  <a:pos x="1014" y="1128"/>
                </a:cxn>
                <a:cxn ang="0">
                  <a:pos x="258" y="832"/>
                </a:cxn>
                <a:cxn ang="0">
                  <a:pos x="346" y="1014"/>
                </a:cxn>
                <a:cxn ang="0">
                  <a:pos x="330" y="1818"/>
                </a:cxn>
                <a:cxn ang="0">
                  <a:pos x="94" y="1898"/>
                </a:cxn>
                <a:cxn ang="0">
                  <a:pos x="416" y="2372"/>
                </a:cxn>
                <a:cxn ang="0">
                  <a:pos x="98" y="2128"/>
                </a:cxn>
                <a:cxn ang="0">
                  <a:pos x="548" y="2486"/>
                </a:cxn>
                <a:cxn ang="0">
                  <a:pos x="466" y="2086"/>
                </a:cxn>
                <a:cxn ang="0">
                  <a:pos x="206" y="1806"/>
                </a:cxn>
                <a:cxn ang="0">
                  <a:pos x="710" y="2408"/>
                </a:cxn>
                <a:cxn ang="0">
                  <a:pos x="732" y="2738"/>
                </a:cxn>
                <a:cxn ang="0">
                  <a:pos x="2030" y="2702"/>
                </a:cxn>
                <a:cxn ang="0">
                  <a:pos x="1982" y="2382"/>
                </a:cxn>
                <a:cxn ang="0">
                  <a:pos x="2518" y="1792"/>
                </a:cxn>
                <a:cxn ang="0">
                  <a:pos x="2196" y="2122"/>
                </a:cxn>
                <a:cxn ang="0">
                  <a:pos x="2162" y="2494"/>
                </a:cxn>
                <a:cxn ang="0">
                  <a:pos x="2624" y="2072"/>
                </a:cxn>
                <a:cxn ang="0">
                  <a:pos x="724" y="1278"/>
                </a:cxn>
                <a:cxn ang="0">
                  <a:pos x="480" y="1298"/>
                </a:cxn>
                <a:cxn ang="0">
                  <a:pos x="516" y="1442"/>
                </a:cxn>
                <a:cxn ang="0">
                  <a:pos x="594" y="1558"/>
                </a:cxn>
                <a:cxn ang="0">
                  <a:pos x="644" y="2020"/>
                </a:cxn>
                <a:cxn ang="0">
                  <a:pos x="410" y="1484"/>
                </a:cxn>
                <a:cxn ang="0">
                  <a:pos x="432" y="1244"/>
                </a:cxn>
                <a:cxn ang="0">
                  <a:pos x="632" y="1150"/>
                </a:cxn>
                <a:cxn ang="0">
                  <a:pos x="814" y="1856"/>
                </a:cxn>
                <a:cxn ang="0">
                  <a:pos x="896" y="1322"/>
                </a:cxn>
                <a:cxn ang="0">
                  <a:pos x="1164" y="1598"/>
                </a:cxn>
                <a:cxn ang="0">
                  <a:pos x="930" y="2088"/>
                </a:cxn>
                <a:cxn ang="0">
                  <a:pos x="1168" y="2320"/>
                </a:cxn>
                <a:cxn ang="0">
                  <a:pos x="1488" y="2386"/>
                </a:cxn>
                <a:cxn ang="0">
                  <a:pos x="1364" y="2256"/>
                </a:cxn>
                <a:cxn ang="0">
                  <a:pos x="1524" y="2082"/>
                </a:cxn>
                <a:cxn ang="0">
                  <a:pos x="1324" y="2086"/>
                </a:cxn>
                <a:cxn ang="0">
                  <a:pos x="1196" y="2142"/>
                </a:cxn>
                <a:cxn ang="0">
                  <a:pos x="1184" y="2290"/>
                </a:cxn>
                <a:cxn ang="0">
                  <a:pos x="1184" y="1854"/>
                </a:cxn>
                <a:cxn ang="0">
                  <a:pos x="1440" y="1778"/>
                </a:cxn>
                <a:cxn ang="0">
                  <a:pos x="1872" y="1856"/>
                </a:cxn>
                <a:cxn ang="0">
                  <a:pos x="1594" y="1814"/>
                </a:cxn>
                <a:cxn ang="0">
                  <a:pos x="1700" y="1372"/>
                </a:cxn>
                <a:cxn ang="0">
                  <a:pos x="1936" y="1530"/>
                </a:cxn>
                <a:cxn ang="0">
                  <a:pos x="2122" y="1658"/>
                </a:cxn>
                <a:cxn ang="0">
                  <a:pos x="2040" y="1846"/>
                </a:cxn>
                <a:cxn ang="0">
                  <a:pos x="2034" y="1518"/>
                </a:cxn>
                <a:cxn ang="0">
                  <a:pos x="2332" y="1354"/>
                </a:cxn>
                <a:cxn ang="0">
                  <a:pos x="2080" y="1364"/>
                </a:cxn>
                <a:cxn ang="0">
                  <a:pos x="1982" y="1126"/>
                </a:cxn>
                <a:cxn ang="0">
                  <a:pos x="2108" y="1248"/>
                </a:cxn>
                <a:cxn ang="0">
                  <a:pos x="2396" y="1384"/>
                </a:cxn>
              </a:cxnLst>
              <a:rect l="0" t="0" r="r" b="b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4" y="1718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5">
              <a:extLst>
                <a:ext uri="{FF2B5EF4-FFF2-40B4-BE49-F238E27FC236}">
                  <a16:creationId xmlns:a16="http://schemas.microsoft.com/office/drawing/2014/main" xmlns="" id="{29EC91AD-2A79-CB4B-B573-7E64CE5D4A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/>
              <a:ahLst/>
              <a:cxnLst>
                <a:cxn ang="0">
                  <a:pos x="184" y="228"/>
                </a:cxn>
                <a:cxn ang="0">
                  <a:pos x="184" y="228"/>
                </a:cxn>
                <a:cxn ang="0">
                  <a:pos x="188" y="206"/>
                </a:cxn>
                <a:cxn ang="0">
                  <a:pos x="188" y="184"/>
                </a:cxn>
                <a:cxn ang="0">
                  <a:pos x="184" y="160"/>
                </a:cxn>
                <a:cxn ang="0">
                  <a:pos x="180" y="138"/>
                </a:cxn>
                <a:cxn ang="0">
                  <a:pos x="172" y="116"/>
                </a:cxn>
                <a:cxn ang="0">
                  <a:pos x="162" y="96"/>
                </a:cxn>
                <a:cxn ang="0">
                  <a:pos x="150" y="76"/>
                </a:cxn>
                <a:cxn ang="0">
                  <a:pos x="138" y="58"/>
                </a:cxn>
                <a:cxn ang="0">
                  <a:pos x="124" y="42"/>
                </a:cxn>
                <a:cxn ang="0">
                  <a:pos x="108" y="28"/>
                </a:cxn>
                <a:cxn ang="0">
                  <a:pos x="94" y="16"/>
                </a:cxn>
                <a:cxn ang="0">
                  <a:pos x="80" y="8"/>
                </a:cxn>
                <a:cxn ang="0">
                  <a:pos x="66" y="2"/>
                </a:cxn>
                <a:cxn ang="0">
                  <a:pos x="52" y="0"/>
                </a:cxn>
                <a:cxn ang="0">
                  <a:pos x="40" y="4"/>
                </a:cxn>
                <a:cxn ang="0">
                  <a:pos x="30" y="10"/>
                </a:cxn>
                <a:cxn ang="0">
                  <a:pos x="30" y="10"/>
                </a:cxn>
                <a:cxn ang="0">
                  <a:pos x="18" y="24"/>
                </a:cxn>
                <a:cxn ang="0">
                  <a:pos x="8" y="40"/>
                </a:cxn>
                <a:cxn ang="0">
                  <a:pos x="2" y="56"/>
                </a:cxn>
                <a:cxn ang="0">
                  <a:pos x="0" y="72"/>
                </a:cxn>
                <a:cxn ang="0">
                  <a:pos x="2" y="88"/>
                </a:cxn>
                <a:cxn ang="0">
                  <a:pos x="8" y="104"/>
                </a:cxn>
                <a:cxn ang="0">
                  <a:pos x="18" y="118"/>
                </a:cxn>
                <a:cxn ang="0">
                  <a:pos x="32" y="130"/>
                </a:cxn>
                <a:cxn ang="0">
                  <a:pos x="32" y="130"/>
                </a:cxn>
                <a:cxn ang="0">
                  <a:pos x="44" y="134"/>
                </a:cxn>
                <a:cxn ang="0">
                  <a:pos x="56" y="138"/>
                </a:cxn>
                <a:cxn ang="0">
                  <a:pos x="84" y="144"/>
                </a:cxn>
                <a:cxn ang="0">
                  <a:pos x="98" y="148"/>
                </a:cxn>
                <a:cxn ang="0">
                  <a:pos x="112" y="154"/>
                </a:cxn>
                <a:cxn ang="0">
                  <a:pos x="124" y="164"/>
                </a:cxn>
                <a:cxn ang="0">
                  <a:pos x="134" y="176"/>
                </a:cxn>
                <a:cxn ang="0">
                  <a:pos x="134" y="176"/>
                </a:cxn>
                <a:cxn ang="0">
                  <a:pos x="152" y="204"/>
                </a:cxn>
                <a:cxn ang="0">
                  <a:pos x="166" y="222"/>
                </a:cxn>
                <a:cxn ang="0">
                  <a:pos x="170" y="226"/>
                </a:cxn>
                <a:cxn ang="0">
                  <a:pos x="174" y="228"/>
                </a:cxn>
                <a:cxn ang="0">
                  <a:pos x="180" y="228"/>
                </a:cxn>
                <a:cxn ang="0">
                  <a:pos x="184" y="228"/>
                </a:cxn>
                <a:cxn ang="0">
                  <a:pos x="184" y="228"/>
                </a:cxn>
              </a:cxnLst>
              <a:rect l="0" t="0" r="r" b="b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xmlns="" id="{80ACC6A1-F659-024F-9142-320C800A460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/>
              <a:ahLst/>
              <a:cxnLst>
                <a:cxn ang="0">
                  <a:pos x="1376" y="18"/>
                </a:cxn>
                <a:cxn ang="0">
                  <a:pos x="992" y="128"/>
                </a:cxn>
                <a:cxn ang="0">
                  <a:pos x="654" y="322"/>
                </a:cxn>
                <a:cxn ang="0">
                  <a:pos x="372" y="590"/>
                </a:cxn>
                <a:cxn ang="0">
                  <a:pos x="162" y="920"/>
                </a:cxn>
                <a:cxn ang="0">
                  <a:pos x="34" y="1296"/>
                </a:cxn>
                <a:cxn ang="0">
                  <a:pos x="0" y="1622"/>
                </a:cxn>
                <a:cxn ang="0">
                  <a:pos x="52" y="2026"/>
                </a:cxn>
                <a:cxn ang="0">
                  <a:pos x="196" y="2392"/>
                </a:cxn>
                <a:cxn ang="0">
                  <a:pos x="422" y="2710"/>
                </a:cxn>
                <a:cxn ang="0">
                  <a:pos x="716" y="2964"/>
                </a:cxn>
                <a:cxn ang="0">
                  <a:pos x="1066" y="3142"/>
                </a:cxn>
                <a:cxn ang="0">
                  <a:pos x="1456" y="3232"/>
                </a:cxn>
                <a:cxn ang="0">
                  <a:pos x="1788" y="3232"/>
                </a:cxn>
                <a:cxn ang="0">
                  <a:pos x="2178" y="3142"/>
                </a:cxn>
                <a:cxn ang="0">
                  <a:pos x="2526" y="2964"/>
                </a:cxn>
                <a:cxn ang="0">
                  <a:pos x="2818" y="2710"/>
                </a:cxn>
                <a:cxn ang="0">
                  <a:pos x="3044" y="2392"/>
                </a:cxn>
                <a:cxn ang="0">
                  <a:pos x="3188" y="2026"/>
                </a:cxn>
                <a:cxn ang="0">
                  <a:pos x="3240" y="1622"/>
                </a:cxn>
                <a:cxn ang="0">
                  <a:pos x="3206" y="1296"/>
                </a:cxn>
                <a:cxn ang="0">
                  <a:pos x="3080" y="920"/>
                </a:cxn>
                <a:cxn ang="0">
                  <a:pos x="2870" y="590"/>
                </a:cxn>
                <a:cxn ang="0">
                  <a:pos x="2588" y="322"/>
                </a:cxn>
                <a:cxn ang="0">
                  <a:pos x="2250" y="128"/>
                </a:cxn>
                <a:cxn ang="0">
                  <a:pos x="1868" y="18"/>
                </a:cxn>
                <a:cxn ang="0">
                  <a:pos x="1622" y="3126"/>
                </a:cxn>
                <a:cxn ang="0">
                  <a:pos x="1320" y="3096"/>
                </a:cxn>
                <a:cxn ang="0">
                  <a:pos x="970" y="2978"/>
                </a:cxn>
                <a:cxn ang="0">
                  <a:pos x="664" y="2782"/>
                </a:cxn>
                <a:cxn ang="0">
                  <a:pos x="414" y="2520"/>
                </a:cxn>
                <a:cxn ang="0">
                  <a:pos x="234" y="2204"/>
                </a:cxn>
                <a:cxn ang="0">
                  <a:pos x="132" y="1848"/>
                </a:cxn>
                <a:cxn ang="0">
                  <a:pos x="116" y="1542"/>
                </a:cxn>
                <a:cxn ang="0">
                  <a:pos x="182" y="1172"/>
                </a:cxn>
                <a:cxn ang="0">
                  <a:pos x="334" y="838"/>
                </a:cxn>
                <a:cxn ang="0">
                  <a:pos x="556" y="554"/>
                </a:cxn>
                <a:cxn ang="0">
                  <a:pos x="842" y="330"/>
                </a:cxn>
                <a:cxn ang="0">
                  <a:pos x="1174" y="180"/>
                </a:cxn>
                <a:cxn ang="0">
                  <a:pos x="1544" y="112"/>
                </a:cxn>
                <a:cxn ang="0">
                  <a:pos x="1850" y="128"/>
                </a:cxn>
                <a:cxn ang="0">
                  <a:pos x="2206" y="230"/>
                </a:cxn>
                <a:cxn ang="0">
                  <a:pos x="2522" y="412"/>
                </a:cxn>
                <a:cxn ang="0">
                  <a:pos x="2782" y="662"/>
                </a:cxn>
                <a:cxn ang="0">
                  <a:pos x="2978" y="966"/>
                </a:cxn>
                <a:cxn ang="0">
                  <a:pos x="3098" y="1316"/>
                </a:cxn>
                <a:cxn ang="0">
                  <a:pos x="3128" y="1618"/>
                </a:cxn>
                <a:cxn ang="0">
                  <a:pos x="3080" y="1994"/>
                </a:cxn>
                <a:cxn ang="0">
                  <a:pos x="2946" y="2336"/>
                </a:cxn>
                <a:cxn ang="0">
                  <a:pos x="2736" y="2632"/>
                </a:cxn>
                <a:cxn ang="0">
                  <a:pos x="2462" y="2868"/>
                </a:cxn>
                <a:cxn ang="0">
                  <a:pos x="2138" y="3036"/>
                </a:cxn>
                <a:cxn ang="0">
                  <a:pos x="1776" y="3120"/>
                </a:cxn>
              </a:cxnLst>
              <a:rect l="0" t="0" r="r" b="b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4070218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600" dirty="0"/>
              <a:t>Test of Tasting as Driver</a:t>
            </a:r>
            <a:br>
              <a:rPr lang="en-US" altLang="en-US" sz="3600" dirty="0"/>
            </a:br>
            <a:r>
              <a:rPr lang="en-US" altLang="en-US" sz="3600" dirty="0"/>
              <a:t>at Different Price Points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Blind tasting </a:t>
            </a:r>
          </a:p>
          <a:p>
            <a:pPr lvl="1">
              <a:defRPr/>
            </a:pPr>
            <a:r>
              <a:rPr lang="en-US" altLang="en-US" dirty="0"/>
              <a:t>Three wines of same labeled variety</a:t>
            </a:r>
            <a:endParaRPr lang="en-US" altLang="en-US" sz="2400" dirty="0"/>
          </a:p>
          <a:p>
            <a:pPr lvl="1">
              <a:defRPr/>
            </a:pPr>
            <a:r>
              <a:rPr lang="en-US" altLang="en-US" dirty="0"/>
              <a:t>Taste wines</a:t>
            </a:r>
          </a:p>
          <a:p>
            <a:pPr lvl="1">
              <a:defRPr/>
            </a:pPr>
            <a:r>
              <a:rPr lang="en-US" altLang="en-US" dirty="0"/>
              <a:t>Write down perceived price</a:t>
            </a:r>
          </a:p>
          <a:p>
            <a:pPr>
              <a:defRPr/>
            </a:pPr>
            <a:r>
              <a:rPr lang="en-US" altLang="en-US" dirty="0"/>
              <a:t>Prices revealed</a:t>
            </a:r>
          </a:p>
          <a:p>
            <a:pPr>
              <a:defRPr/>
            </a:pPr>
            <a:r>
              <a:rPr lang="en-US" altLang="en-US" dirty="0"/>
              <a:t>Discussion</a:t>
            </a:r>
          </a:p>
        </p:txBody>
      </p:sp>
      <p:grpSp>
        <p:nvGrpSpPr>
          <p:cNvPr id="4" name="Group 12">
            <a:extLst>
              <a:ext uri="{FF2B5EF4-FFF2-40B4-BE49-F238E27FC236}">
                <a16:creationId xmlns:a16="http://schemas.microsoft.com/office/drawing/2014/main" xmlns="" id="{B060D208-F9C7-8D45-889E-4BF391D066F3}"/>
              </a:ext>
            </a:extLst>
          </p:cNvPr>
          <p:cNvGrpSpPr>
            <a:grpSpLocks/>
          </p:cNvGrpSpPr>
          <p:nvPr/>
        </p:nvGrpSpPr>
        <p:grpSpPr bwMode="auto">
          <a:xfrm>
            <a:off x="8382000" y="6096000"/>
            <a:ext cx="533400" cy="609600"/>
            <a:chOff x="1620" y="7380"/>
            <a:chExt cx="8100" cy="8100"/>
          </a:xfrm>
        </p:grpSpPr>
        <p:sp>
          <p:nvSpPr>
            <p:cNvPr id="5" name="Freeform 13">
              <a:extLst>
                <a:ext uri="{FF2B5EF4-FFF2-40B4-BE49-F238E27FC236}">
                  <a16:creationId xmlns:a16="http://schemas.microsoft.com/office/drawing/2014/main" xmlns="" id="{409C5222-F1F5-8A47-83AB-7EDD4B8643DD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/>
              <a:ahLst/>
              <a:cxnLst>
                <a:cxn ang="0">
                  <a:pos x="4" y="228"/>
                </a:cxn>
                <a:cxn ang="0">
                  <a:pos x="4" y="228"/>
                </a:cxn>
                <a:cxn ang="0">
                  <a:pos x="10" y="228"/>
                </a:cxn>
                <a:cxn ang="0">
                  <a:pos x="14" y="228"/>
                </a:cxn>
                <a:cxn ang="0">
                  <a:pos x="18" y="226"/>
                </a:cxn>
                <a:cxn ang="0">
                  <a:pos x="22" y="222"/>
                </a:cxn>
                <a:cxn ang="0">
                  <a:pos x="36" y="204"/>
                </a:cxn>
                <a:cxn ang="0">
                  <a:pos x="54" y="176"/>
                </a:cxn>
                <a:cxn ang="0">
                  <a:pos x="54" y="176"/>
                </a:cxn>
                <a:cxn ang="0">
                  <a:pos x="64" y="164"/>
                </a:cxn>
                <a:cxn ang="0">
                  <a:pos x="76" y="154"/>
                </a:cxn>
                <a:cxn ang="0">
                  <a:pos x="90" y="148"/>
                </a:cxn>
                <a:cxn ang="0">
                  <a:pos x="104" y="144"/>
                </a:cxn>
                <a:cxn ang="0">
                  <a:pos x="132" y="138"/>
                </a:cxn>
                <a:cxn ang="0">
                  <a:pos x="146" y="134"/>
                </a:cxn>
                <a:cxn ang="0">
                  <a:pos x="156" y="130"/>
                </a:cxn>
                <a:cxn ang="0">
                  <a:pos x="156" y="130"/>
                </a:cxn>
                <a:cxn ang="0">
                  <a:pos x="170" y="118"/>
                </a:cxn>
                <a:cxn ang="0">
                  <a:pos x="180" y="104"/>
                </a:cxn>
                <a:cxn ang="0">
                  <a:pos x="186" y="88"/>
                </a:cxn>
                <a:cxn ang="0">
                  <a:pos x="188" y="72"/>
                </a:cxn>
                <a:cxn ang="0">
                  <a:pos x="186" y="56"/>
                </a:cxn>
                <a:cxn ang="0">
                  <a:pos x="180" y="40"/>
                </a:cxn>
                <a:cxn ang="0">
                  <a:pos x="172" y="24"/>
                </a:cxn>
                <a:cxn ang="0">
                  <a:pos x="158" y="10"/>
                </a:cxn>
                <a:cxn ang="0">
                  <a:pos x="158" y="10"/>
                </a:cxn>
                <a:cxn ang="0">
                  <a:pos x="148" y="4"/>
                </a:cxn>
                <a:cxn ang="0">
                  <a:pos x="136" y="0"/>
                </a:cxn>
                <a:cxn ang="0">
                  <a:pos x="122" y="2"/>
                </a:cxn>
                <a:cxn ang="0">
                  <a:pos x="108" y="8"/>
                </a:cxn>
                <a:cxn ang="0">
                  <a:pos x="94" y="16"/>
                </a:cxn>
                <a:cxn ang="0">
                  <a:pos x="80" y="28"/>
                </a:cxn>
                <a:cxn ang="0">
                  <a:pos x="66" y="42"/>
                </a:cxn>
                <a:cxn ang="0">
                  <a:pos x="52" y="58"/>
                </a:cxn>
                <a:cxn ang="0">
                  <a:pos x="38" y="76"/>
                </a:cxn>
                <a:cxn ang="0">
                  <a:pos x="26" y="96"/>
                </a:cxn>
                <a:cxn ang="0">
                  <a:pos x="16" y="116"/>
                </a:cxn>
                <a:cxn ang="0">
                  <a:pos x="10" y="138"/>
                </a:cxn>
                <a:cxn ang="0">
                  <a:pos x="4" y="160"/>
                </a:cxn>
                <a:cxn ang="0">
                  <a:pos x="0" y="184"/>
                </a:cxn>
                <a:cxn ang="0">
                  <a:pos x="0" y="206"/>
                </a:cxn>
                <a:cxn ang="0">
                  <a:pos x="4" y="228"/>
                </a:cxn>
                <a:cxn ang="0">
                  <a:pos x="4" y="228"/>
                </a:cxn>
              </a:cxnLst>
              <a:rect l="0" t="0" r="r" b="b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14">
              <a:extLst>
                <a:ext uri="{FF2B5EF4-FFF2-40B4-BE49-F238E27FC236}">
                  <a16:creationId xmlns:a16="http://schemas.microsoft.com/office/drawing/2014/main" xmlns="" id="{810AD8DB-DE62-D94C-905A-F3483E203A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/>
              <a:ahLst/>
              <a:cxnLst>
                <a:cxn ang="0">
                  <a:pos x="2558" y="1936"/>
                </a:cxn>
                <a:cxn ang="0">
                  <a:pos x="2492" y="1764"/>
                </a:cxn>
                <a:cxn ang="0">
                  <a:pos x="2362" y="1086"/>
                </a:cxn>
                <a:cxn ang="0">
                  <a:pos x="2598" y="910"/>
                </a:cxn>
                <a:cxn ang="0">
                  <a:pos x="1752" y="1052"/>
                </a:cxn>
                <a:cxn ang="0">
                  <a:pos x="1418" y="922"/>
                </a:cxn>
                <a:cxn ang="0">
                  <a:pos x="2002" y="448"/>
                </a:cxn>
                <a:cxn ang="0">
                  <a:pos x="2252" y="326"/>
                </a:cxn>
                <a:cxn ang="0">
                  <a:pos x="1390" y="0"/>
                </a:cxn>
                <a:cxn ang="0">
                  <a:pos x="542" y="250"/>
                </a:cxn>
                <a:cxn ang="0">
                  <a:pos x="574" y="438"/>
                </a:cxn>
                <a:cxn ang="0">
                  <a:pos x="1272" y="856"/>
                </a:cxn>
                <a:cxn ang="0">
                  <a:pos x="1014" y="1128"/>
                </a:cxn>
                <a:cxn ang="0">
                  <a:pos x="258" y="832"/>
                </a:cxn>
                <a:cxn ang="0">
                  <a:pos x="346" y="1014"/>
                </a:cxn>
                <a:cxn ang="0">
                  <a:pos x="330" y="1818"/>
                </a:cxn>
                <a:cxn ang="0">
                  <a:pos x="94" y="1898"/>
                </a:cxn>
                <a:cxn ang="0">
                  <a:pos x="416" y="2372"/>
                </a:cxn>
                <a:cxn ang="0">
                  <a:pos x="98" y="2128"/>
                </a:cxn>
                <a:cxn ang="0">
                  <a:pos x="548" y="2486"/>
                </a:cxn>
                <a:cxn ang="0">
                  <a:pos x="466" y="2086"/>
                </a:cxn>
                <a:cxn ang="0">
                  <a:pos x="206" y="1806"/>
                </a:cxn>
                <a:cxn ang="0">
                  <a:pos x="710" y="2408"/>
                </a:cxn>
                <a:cxn ang="0">
                  <a:pos x="732" y="2738"/>
                </a:cxn>
                <a:cxn ang="0">
                  <a:pos x="2030" y="2702"/>
                </a:cxn>
                <a:cxn ang="0">
                  <a:pos x="1982" y="2382"/>
                </a:cxn>
                <a:cxn ang="0">
                  <a:pos x="2518" y="1792"/>
                </a:cxn>
                <a:cxn ang="0">
                  <a:pos x="2196" y="2122"/>
                </a:cxn>
                <a:cxn ang="0">
                  <a:pos x="2162" y="2494"/>
                </a:cxn>
                <a:cxn ang="0">
                  <a:pos x="2624" y="2072"/>
                </a:cxn>
                <a:cxn ang="0">
                  <a:pos x="724" y="1278"/>
                </a:cxn>
                <a:cxn ang="0">
                  <a:pos x="480" y="1298"/>
                </a:cxn>
                <a:cxn ang="0">
                  <a:pos x="516" y="1442"/>
                </a:cxn>
                <a:cxn ang="0">
                  <a:pos x="594" y="1558"/>
                </a:cxn>
                <a:cxn ang="0">
                  <a:pos x="644" y="2020"/>
                </a:cxn>
                <a:cxn ang="0">
                  <a:pos x="410" y="1484"/>
                </a:cxn>
                <a:cxn ang="0">
                  <a:pos x="432" y="1244"/>
                </a:cxn>
                <a:cxn ang="0">
                  <a:pos x="632" y="1150"/>
                </a:cxn>
                <a:cxn ang="0">
                  <a:pos x="814" y="1856"/>
                </a:cxn>
                <a:cxn ang="0">
                  <a:pos x="896" y="1322"/>
                </a:cxn>
                <a:cxn ang="0">
                  <a:pos x="1164" y="1598"/>
                </a:cxn>
                <a:cxn ang="0">
                  <a:pos x="930" y="2088"/>
                </a:cxn>
                <a:cxn ang="0">
                  <a:pos x="1168" y="2320"/>
                </a:cxn>
                <a:cxn ang="0">
                  <a:pos x="1488" y="2386"/>
                </a:cxn>
                <a:cxn ang="0">
                  <a:pos x="1364" y="2256"/>
                </a:cxn>
                <a:cxn ang="0">
                  <a:pos x="1524" y="2082"/>
                </a:cxn>
                <a:cxn ang="0">
                  <a:pos x="1324" y="2086"/>
                </a:cxn>
                <a:cxn ang="0">
                  <a:pos x="1196" y="2142"/>
                </a:cxn>
                <a:cxn ang="0">
                  <a:pos x="1184" y="2290"/>
                </a:cxn>
                <a:cxn ang="0">
                  <a:pos x="1184" y="1854"/>
                </a:cxn>
                <a:cxn ang="0">
                  <a:pos x="1440" y="1778"/>
                </a:cxn>
                <a:cxn ang="0">
                  <a:pos x="1872" y="1856"/>
                </a:cxn>
                <a:cxn ang="0">
                  <a:pos x="1594" y="1814"/>
                </a:cxn>
                <a:cxn ang="0">
                  <a:pos x="1700" y="1372"/>
                </a:cxn>
                <a:cxn ang="0">
                  <a:pos x="1936" y="1530"/>
                </a:cxn>
                <a:cxn ang="0">
                  <a:pos x="2122" y="1658"/>
                </a:cxn>
                <a:cxn ang="0">
                  <a:pos x="2040" y="1846"/>
                </a:cxn>
                <a:cxn ang="0">
                  <a:pos x="2034" y="1518"/>
                </a:cxn>
                <a:cxn ang="0">
                  <a:pos x="2332" y="1354"/>
                </a:cxn>
                <a:cxn ang="0">
                  <a:pos x="2080" y="1364"/>
                </a:cxn>
                <a:cxn ang="0">
                  <a:pos x="1982" y="1126"/>
                </a:cxn>
                <a:cxn ang="0">
                  <a:pos x="2108" y="1248"/>
                </a:cxn>
                <a:cxn ang="0">
                  <a:pos x="2396" y="1384"/>
                </a:cxn>
              </a:cxnLst>
              <a:rect l="0" t="0" r="r" b="b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4" y="1718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5">
              <a:extLst>
                <a:ext uri="{FF2B5EF4-FFF2-40B4-BE49-F238E27FC236}">
                  <a16:creationId xmlns:a16="http://schemas.microsoft.com/office/drawing/2014/main" xmlns="" id="{29EC91AD-2A79-CB4B-B573-7E64CE5D4A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/>
              <a:ahLst/>
              <a:cxnLst>
                <a:cxn ang="0">
                  <a:pos x="184" y="228"/>
                </a:cxn>
                <a:cxn ang="0">
                  <a:pos x="184" y="228"/>
                </a:cxn>
                <a:cxn ang="0">
                  <a:pos x="188" y="206"/>
                </a:cxn>
                <a:cxn ang="0">
                  <a:pos x="188" y="184"/>
                </a:cxn>
                <a:cxn ang="0">
                  <a:pos x="184" y="160"/>
                </a:cxn>
                <a:cxn ang="0">
                  <a:pos x="180" y="138"/>
                </a:cxn>
                <a:cxn ang="0">
                  <a:pos x="172" y="116"/>
                </a:cxn>
                <a:cxn ang="0">
                  <a:pos x="162" y="96"/>
                </a:cxn>
                <a:cxn ang="0">
                  <a:pos x="150" y="76"/>
                </a:cxn>
                <a:cxn ang="0">
                  <a:pos x="138" y="58"/>
                </a:cxn>
                <a:cxn ang="0">
                  <a:pos x="124" y="42"/>
                </a:cxn>
                <a:cxn ang="0">
                  <a:pos x="108" y="28"/>
                </a:cxn>
                <a:cxn ang="0">
                  <a:pos x="94" y="16"/>
                </a:cxn>
                <a:cxn ang="0">
                  <a:pos x="80" y="8"/>
                </a:cxn>
                <a:cxn ang="0">
                  <a:pos x="66" y="2"/>
                </a:cxn>
                <a:cxn ang="0">
                  <a:pos x="52" y="0"/>
                </a:cxn>
                <a:cxn ang="0">
                  <a:pos x="40" y="4"/>
                </a:cxn>
                <a:cxn ang="0">
                  <a:pos x="30" y="10"/>
                </a:cxn>
                <a:cxn ang="0">
                  <a:pos x="30" y="10"/>
                </a:cxn>
                <a:cxn ang="0">
                  <a:pos x="18" y="24"/>
                </a:cxn>
                <a:cxn ang="0">
                  <a:pos x="8" y="40"/>
                </a:cxn>
                <a:cxn ang="0">
                  <a:pos x="2" y="56"/>
                </a:cxn>
                <a:cxn ang="0">
                  <a:pos x="0" y="72"/>
                </a:cxn>
                <a:cxn ang="0">
                  <a:pos x="2" y="88"/>
                </a:cxn>
                <a:cxn ang="0">
                  <a:pos x="8" y="104"/>
                </a:cxn>
                <a:cxn ang="0">
                  <a:pos x="18" y="118"/>
                </a:cxn>
                <a:cxn ang="0">
                  <a:pos x="32" y="130"/>
                </a:cxn>
                <a:cxn ang="0">
                  <a:pos x="32" y="130"/>
                </a:cxn>
                <a:cxn ang="0">
                  <a:pos x="44" y="134"/>
                </a:cxn>
                <a:cxn ang="0">
                  <a:pos x="56" y="138"/>
                </a:cxn>
                <a:cxn ang="0">
                  <a:pos x="84" y="144"/>
                </a:cxn>
                <a:cxn ang="0">
                  <a:pos x="98" y="148"/>
                </a:cxn>
                <a:cxn ang="0">
                  <a:pos x="112" y="154"/>
                </a:cxn>
                <a:cxn ang="0">
                  <a:pos x="124" y="164"/>
                </a:cxn>
                <a:cxn ang="0">
                  <a:pos x="134" y="176"/>
                </a:cxn>
                <a:cxn ang="0">
                  <a:pos x="134" y="176"/>
                </a:cxn>
                <a:cxn ang="0">
                  <a:pos x="152" y="204"/>
                </a:cxn>
                <a:cxn ang="0">
                  <a:pos x="166" y="222"/>
                </a:cxn>
                <a:cxn ang="0">
                  <a:pos x="170" y="226"/>
                </a:cxn>
                <a:cxn ang="0">
                  <a:pos x="174" y="228"/>
                </a:cxn>
                <a:cxn ang="0">
                  <a:pos x="180" y="228"/>
                </a:cxn>
                <a:cxn ang="0">
                  <a:pos x="184" y="228"/>
                </a:cxn>
                <a:cxn ang="0">
                  <a:pos x="184" y="228"/>
                </a:cxn>
              </a:cxnLst>
              <a:rect l="0" t="0" r="r" b="b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xmlns="" id="{80ACC6A1-F659-024F-9142-320C800A460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/>
              <a:ahLst/>
              <a:cxnLst>
                <a:cxn ang="0">
                  <a:pos x="1376" y="18"/>
                </a:cxn>
                <a:cxn ang="0">
                  <a:pos x="992" y="128"/>
                </a:cxn>
                <a:cxn ang="0">
                  <a:pos x="654" y="322"/>
                </a:cxn>
                <a:cxn ang="0">
                  <a:pos x="372" y="590"/>
                </a:cxn>
                <a:cxn ang="0">
                  <a:pos x="162" y="920"/>
                </a:cxn>
                <a:cxn ang="0">
                  <a:pos x="34" y="1296"/>
                </a:cxn>
                <a:cxn ang="0">
                  <a:pos x="0" y="1622"/>
                </a:cxn>
                <a:cxn ang="0">
                  <a:pos x="52" y="2026"/>
                </a:cxn>
                <a:cxn ang="0">
                  <a:pos x="196" y="2392"/>
                </a:cxn>
                <a:cxn ang="0">
                  <a:pos x="422" y="2710"/>
                </a:cxn>
                <a:cxn ang="0">
                  <a:pos x="716" y="2964"/>
                </a:cxn>
                <a:cxn ang="0">
                  <a:pos x="1066" y="3142"/>
                </a:cxn>
                <a:cxn ang="0">
                  <a:pos x="1456" y="3232"/>
                </a:cxn>
                <a:cxn ang="0">
                  <a:pos x="1788" y="3232"/>
                </a:cxn>
                <a:cxn ang="0">
                  <a:pos x="2178" y="3142"/>
                </a:cxn>
                <a:cxn ang="0">
                  <a:pos x="2526" y="2964"/>
                </a:cxn>
                <a:cxn ang="0">
                  <a:pos x="2818" y="2710"/>
                </a:cxn>
                <a:cxn ang="0">
                  <a:pos x="3044" y="2392"/>
                </a:cxn>
                <a:cxn ang="0">
                  <a:pos x="3188" y="2026"/>
                </a:cxn>
                <a:cxn ang="0">
                  <a:pos x="3240" y="1622"/>
                </a:cxn>
                <a:cxn ang="0">
                  <a:pos x="3206" y="1296"/>
                </a:cxn>
                <a:cxn ang="0">
                  <a:pos x="3080" y="920"/>
                </a:cxn>
                <a:cxn ang="0">
                  <a:pos x="2870" y="590"/>
                </a:cxn>
                <a:cxn ang="0">
                  <a:pos x="2588" y="322"/>
                </a:cxn>
                <a:cxn ang="0">
                  <a:pos x="2250" y="128"/>
                </a:cxn>
                <a:cxn ang="0">
                  <a:pos x="1868" y="18"/>
                </a:cxn>
                <a:cxn ang="0">
                  <a:pos x="1622" y="3126"/>
                </a:cxn>
                <a:cxn ang="0">
                  <a:pos x="1320" y="3096"/>
                </a:cxn>
                <a:cxn ang="0">
                  <a:pos x="970" y="2978"/>
                </a:cxn>
                <a:cxn ang="0">
                  <a:pos x="664" y="2782"/>
                </a:cxn>
                <a:cxn ang="0">
                  <a:pos x="414" y="2520"/>
                </a:cxn>
                <a:cxn ang="0">
                  <a:pos x="234" y="2204"/>
                </a:cxn>
                <a:cxn ang="0">
                  <a:pos x="132" y="1848"/>
                </a:cxn>
                <a:cxn ang="0">
                  <a:pos x="116" y="1542"/>
                </a:cxn>
                <a:cxn ang="0">
                  <a:pos x="182" y="1172"/>
                </a:cxn>
                <a:cxn ang="0">
                  <a:pos x="334" y="838"/>
                </a:cxn>
                <a:cxn ang="0">
                  <a:pos x="556" y="554"/>
                </a:cxn>
                <a:cxn ang="0">
                  <a:pos x="842" y="330"/>
                </a:cxn>
                <a:cxn ang="0">
                  <a:pos x="1174" y="180"/>
                </a:cxn>
                <a:cxn ang="0">
                  <a:pos x="1544" y="112"/>
                </a:cxn>
                <a:cxn ang="0">
                  <a:pos x="1850" y="128"/>
                </a:cxn>
                <a:cxn ang="0">
                  <a:pos x="2206" y="230"/>
                </a:cxn>
                <a:cxn ang="0">
                  <a:pos x="2522" y="412"/>
                </a:cxn>
                <a:cxn ang="0">
                  <a:pos x="2782" y="662"/>
                </a:cxn>
                <a:cxn ang="0">
                  <a:pos x="2978" y="966"/>
                </a:cxn>
                <a:cxn ang="0">
                  <a:pos x="3098" y="1316"/>
                </a:cxn>
                <a:cxn ang="0">
                  <a:pos x="3128" y="1618"/>
                </a:cxn>
                <a:cxn ang="0">
                  <a:pos x="3080" y="1994"/>
                </a:cxn>
                <a:cxn ang="0">
                  <a:pos x="2946" y="2336"/>
                </a:cxn>
                <a:cxn ang="0">
                  <a:pos x="2736" y="2632"/>
                </a:cxn>
                <a:cxn ang="0">
                  <a:pos x="2462" y="2868"/>
                </a:cxn>
                <a:cxn ang="0">
                  <a:pos x="2138" y="3036"/>
                </a:cxn>
                <a:cxn ang="0">
                  <a:pos x="1776" y="3120"/>
                </a:cxn>
              </a:cxnLst>
              <a:rect l="0" t="0" r="r" b="b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387821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pPr>
              <a:defRPr/>
            </a:pPr>
            <a:r>
              <a:rPr lang="en-US" altLang="en-US" sz="4000" dirty="0"/>
              <a:t>Unique Wine Value Chain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>
              <a:defRPr/>
            </a:pPr>
            <a:r>
              <a:rPr lang="en-US" altLang="en-US" sz="2800" dirty="0"/>
              <a:t>Wine is both a seasonal product (vintage) and a stored product (up to decades)</a:t>
            </a:r>
          </a:p>
          <a:p>
            <a:pPr lvl="1">
              <a:defRPr/>
            </a:pPr>
            <a:r>
              <a:rPr lang="en-US" altLang="en-US" sz="2400" dirty="0"/>
              <a:t>but both judged for perceived value similarly at tasting or point of purchase</a:t>
            </a:r>
          </a:p>
          <a:p>
            <a:pPr>
              <a:defRPr/>
            </a:pPr>
            <a:r>
              <a:rPr lang="en-US" altLang="en-US" sz="2800" dirty="0"/>
              <a:t>Grape quality &amp; wine quality dovetail</a:t>
            </a:r>
          </a:p>
          <a:p>
            <a:pPr lvl="1">
              <a:defRPr/>
            </a:pPr>
            <a:r>
              <a:rPr lang="en-US" altLang="en-US" sz="2400" dirty="0">
                <a:sym typeface="Wingdings" pitchFamily="2" charset="2"/>
              </a:rPr>
              <a:t>strong sensory memory of grapes in wine</a:t>
            </a:r>
            <a:endParaRPr lang="en-US" altLang="en-US" sz="2400" dirty="0"/>
          </a:p>
          <a:p>
            <a:pPr>
              <a:defRPr/>
            </a:pPr>
            <a:r>
              <a:rPr lang="en-US" altLang="en-US" sz="2800" dirty="0"/>
              <a:t>Vineyard images and wine romantic history perceptually entwined</a:t>
            </a:r>
          </a:p>
          <a:p>
            <a:pPr>
              <a:defRPr/>
            </a:pPr>
            <a:r>
              <a:rPr lang="en-US" altLang="en-US" dirty="0">
                <a:solidFill>
                  <a:srgbClr val="FF0000"/>
                </a:solidFill>
              </a:rPr>
              <a:t>Therefore, how do we define wine value?</a:t>
            </a:r>
          </a:p>
        </p:txBody>
      </p:sp>
      <p:grpSp>
        <p:nvGrpSpPr>
          <p:cNvPr id="4" name="Group 12">
            <a:extLst>
              <a:ext uri="{FF2B5EF4-FFF2-40B4-BE49-F238E27FC236}">
                <a16:creationId xmlns:a16="http://schemas.microsoft.com/office/drawing/2014/main" xmlns="" id="{12CD0B99-D2B4-B749-A0B9-21A52B18B4D0}"/>
              </a:ext>
            </a:extLst>
          </p:cNvPr>
          <p:cNvGrpSpPr>
            <a:grpSpLocks/>
          </p:cNvGrpSpPr>
          <p:nvPr/>
        </p:nvGrpSpPr>
        <p:grpSpPr bwMode="auto">
          <a:xfrm>
            <a:off x="8382000" y="6096000"/>
            <a:ext cx="533400" cy="609600"/>
            <a:chOff x="1620" y="7380"/>
            <a:chExt cx="8100" cy="8100"/>
          </a:xfrm>
        </p:grpSpPr>
        <p:sp>
          <p:nvSpPr>
            <p:cNvPr id="5" name="Freeform 13">
              <a:extLst>
                <a:ext uri="{FF2B5EF4-FFF2-40B4-BE49-F238E27FC236}">
                  <a16:creationId xmlns:a16="http://schemas.microsoft.com/office/drawing/2014/main" xmlns="" id="{10757448-A5C8-7748-AD42-31434F82F0C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/>
              <a:ahLst/>
              <a:cxnLst>
                <a:cxn ang="0">
                  <a:pos x="4" y="228"/>
                </a:cxn>
                <a:cxn ang="0">
                  <a:pos x="4" y="228"/>
                </a:cxn>
                <a:cxn ang="0">
                  <a:pos x="10" y="228"/>
                </a:cxn>
                <a:cxn ang="0">
                  <a:pos x="14" y="228"/>
                </a:cxn>
                <a:cxn ang="0">
                  <a:pos x="18" y="226"/>
                </a:cxn>
                <a:cxn ang="0">
                  <a:pos x="22" y="222"/>
                </a:cxn>
                <a:cxn ang="0">
                  <a:pos x="36" y="204"/>
                </a:cxn>
                <a:cxn ang="0">
                  <a:pos x="54" y="176"/>
                </a:cxn>
                <a:cxn ang="0">
                  <a:pos x="54" y="176"/>
                </a:cxn>
                <a:cxn ang="0">
                  <a:pos x="64" y="164"/>
                </a:cxn>
                <a:cxn ang="0">
                  <a:pos x="76" y="154"/>
                </a:cxn>
                <a:cxn ang="0">
                  <a:pos x="90" y="148"/>
                </a:cxn>
                <a:cxn ang="0">
                  <a:pos x="104" y="144"/>
                </a:cxn>
                <a:cxn ang="0">
                  <a:pos x="132" y="138"/>
                </a:cxn>
                <a:cxn ang="0">
                  <a:pos x="146" y="134"/>
                </a:cxn>
                <a:cxn ang="0">
                  <a:pos x="156" y="130"/>
                </a:cxn>
                <a:cxn ang="0">
                  <a:pos x="156" y="130"/>
                </a:cxn>
                <a:cxn ang="0">
                  <a:pos x="170" y="118"/>
                </a:cxn>
                <a:cxn ang="0">
                  <a:pos x="180" y="104"/>
                </a:cxn>
                <a:cxn ang="0">
                  <a:pos x="186" y="88"/>
                </a:cxn>
                <a:cxn ang="0">
                  <a:pos x="188" y="72"/>
                </a:cxn>
                <a:cxn ang="0">
                  <a:pos x="186" y="56"/>
                </a:cxn>
                <a:cxn ang="0">
                  <a:pos x="180" y="40"/>
                </a:cxn>
                <a:cxn ang="0">
                  <a:pos x="172" y="24"/>
                </a:cxn>
                <a:cxn ang="0">
                  <a:pos x="158" y="10"/>
                </a:cxn>
                <a:cxn ang="0">
                  <a:pos x="158" y="10"/>
                </a:cxn>
                <a:cxn ang="0">
                  <a:pos x="148" y="4"/>
                </a:cxn>
                <a:cxn ang="0">
                  <a:pos x="136" y="0"/>
                </a:cxn>
                <a:cxn ang="0">
                  <a:pos x="122" y="2"/>
                </a:cxn>
                <a:cxn ang="0">
                  <a:pos x="108" y="8"/>
                </a:cxn>
                <a:cxn ang="0">
                  <a:pos x="94" y="16"/>
                </a:cxn>
                <a:cxn ang="0">
                  <a:pos x="80" y="28"/>
                </a:cxn>
                <a:cxn ang="0">
                  <a:pos x="66" y="42"/>
                </a:cxn>
                <a:cxn ang="0">
                  <a:pos x="52" y="58"/>
                </a:cxn>
                <a:cxn ang="0">
                  <a:pos x="38" y="76"/>
                </a:cxn>
                <a:cxn ang="0">
                  <a:pos x="26" y="96"/>
                </a:cxn>
                <a:cxn ang="0">
                  <a:pos x="16" y="116"/>
                </a:cxn>
                <a:cxn ang="0">
                  <a:pos x="10" y="138"/>
                </a:cxn>
                <a:cxn ang="0">
                  <a:pos x="4" y="160"/>
                </a:cxn>
                <a:cxn ang="0">
                  <a:pos x="0" y="184"/>
                </a:cxn>
                <a:cxn ang="0">
                  <a:pos x="0" y="206"/>
                </a:cxn>
                <a:cxn ang="0">
                  <a:pos x="4" y="228"/>
                </a:cxn>
                <a:cxn ang="0">
                  <a:pos x="4" y="228"/>
                </a:cxn>
              </a:cxnLst>
              <a:rect l="0" t="0" r="r" b="b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14">
              <a:extLst>
                <a:ext uri="{FF2B5EF4-FFF2-40B4-BE49-F238E27FC236}">
                  <a16:creationId xmlns:a16="http://schemas.microsoft.com/office/drawing/2014/main" xmlns="" id="{A886344E-1F6A-A344-B10A-2824037FF1D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/>
              <a:ahLst/>
              <a:cxnLst>
                <a:cxn ang="0">
                  <a:pos x="2558" y="1936"/>
                </a:cxn>
                <a:cxn ang="0">
                  <a:pos x="2492" y="1764"/>
                </a:cxn>
                <a:cxn ang="0">
                  <a:pos x="2362" y="1086"/>
                </a:cxn>
                <a:cxn ang="0">
                  <a:pos x="2598" y="910"/>
                </a:cxn>
                <a:cxn ang="0">
                  <a:pos x="1752" y="1052"/>
                </a:cxn>
                <a:cxn ang="0">
                  <a:pos x="1418" y="922"/>
                </a:cxn>
                <a:cxn ang="0">
                  <a:pos x="2002" y="448"/>
                </a:cxn>
                <a:cxn ang="0">
                  <a:pos x="2252" y="326"/>
                </a:cxn>
                <a:cxn ang="0">
                  <a:pos x="1390" y="0"/>
                </a:cxn>
                <a:cxn ang="0">
                  <a:pos x="542" y="250"/>
                </a:cxn>
                <a:cxn ang="0">
                  <a:pos x="574" y="438"/>
                </a:cxn>
                <a:cxn ang="0">
                  <a:pos x="1272" y="856"/>
                </a:cxn>
                <a:cxn ang="0">
                  <a:pos x="1014" y="1128"/>
                </a:cxn>
                <a:cxn ang="0">
                  <a:pos x="258" y="832"/>
                </a:cxn>
                <a:cxn ang="0">
                  <a:pos x="346" y="1014"/>
                </a:cxn>
                <a:cxn ang="0">
                  <a:pos x="330" y="1818"/>
                </a:cxn>
                <a:cxn ang="0">
                  <a:pos x="94" y="1898"/>
                </a:cxn>
                <a:cxn ang="0">
                  <a:pos x="416" y="2372"/>
                </a:cxn>
                <a:cxn ang="0">
                  <a:pos x="98" y="2128"/>
                </a:cxn>
                <a:cxn ang="0">
                  <a:pos x="548" y="2486"/>
                </a:cxn>
                <a:cxn ang="0">
                  <a:pos x="466" y="2086"/>
                </a:cxn>
                <a:cxn ang="0">
                  <a:pos x="206" y="1806"/>
                </a:cxn>
                <a:cxn ang="0">
                  <a:pos x="710" y="2408"/>
                </a:cxn>
                <a:cxn ang="0">
                  <a:pos x="732" y="2738"/>
                </a:cxn>
                <a:cxn ang="0">
                  <a:pos x="2030" y="2702"/>
                </a:cxn>
                <a:cxn ang="0">
                  <a:pos x="1982" y="2382"/>
                </a:cxn>
                <a:cxn ang="0">
                  <a:pos x="2518" y="1792"/>
                </a:cxn>
                <a:cxn ang="0">
                  <a:pos x="2196" y="2122"/>
                </a:cxn>
                <a:cxn ang="0">
                  <a:pos x="2162" y="2494"/>
                </a:cxn>
                <a:cxn ang="0">
                  <a:pos x="2624" y="2072"/>
                </a:cxn>
                <a:cxn ang="0">
                  <a:pos x="724" y="1278"/>
                </a:cxn>
                <a:cxn ang="0">
                  <a:pos x="480" y="1298"/>
                </a:cxn>
                <a:cxn ang="0">
                  <a:pos x="516" y="1442"/>
                </a:cxn>
                <a:cxn ang="0">
                  <a:pos x="594" y="1558"/>
                </a:cxn>
                <a:cxn ang="0">
                  <a:pos x="644" y="2020"/>
                </a:cxn>
                <a:cxn ang="0">
                  <a:pos x="410" y="1484"/>
                </a:cxn>
                <a:cxn ang="0">
                  <a:pos x="432" y="1244"/>
                </a:cxn>
                <a:cxn ang="0">
                  <a:pos x="632" y="1150"/>
                </a:cxn>
                <a:cxn ang="0">
                  <a:pos x="814" y="1856"/>
                </a:cxn>
                <a:cxn ang="0">
                  <a:pos x="896" y="1322"/>
                </a:cxn>
                <a:cxn ang="0">
                  <a:pos x="1164" y="1598"/>
                </a:cxn>
                <a:cxn ang="0">
                  <a:pos x="930" y="2088"/>
                </a:cxn>
                <a:cxn ang="0">
                  <a:pos x="1168" y="2320"/>
                </a:cxn>
                <a:cxn ang="0">
                  <a:pos x="1488" y="2386"/>
                </a:cxn>
                <a:cxn ang="0">
                  <a:pos x="1364" y="2256"/>
                </a:cxn>
                <a:cxn ang="0">
                  <a:pos x="1524" y="2082"/>
                </a:cxn>
                <a:cxn ang="0">
                  <a:pos x="1324" y="2086"/>
                </a:cxn>
                <a:cxn ang="0">
                  <a:pos x="1196" y="2142"/>
                </a:cxn>
                <a:cxn ang="0">
                  <a:pos x="1184" y="2290"/>
                </a:cxn>
                <a:cxn ang="0">
                  <a:pos x="1184" y="1854"/>
                </a:cxn>
                <a:cxn ang="0">
                  <a:pos x="1440" y="1778"/>
                </a:cxn>
                <a:cxn ang="0">
                  <a:pos x="1872" y="1856"/>
                </a:cxn>
                <a:cxn ang="0">
                  <a:pos x="1594" y="1814"/>
                </a:cxn>
                <a:cxn ang="0">
                  <a:pos x="1700" y="1372"/>
                </a:cxn>
                <a:cxn ang="0">
                  <a:pos x="1936" y="1530"/>
                </a:cxn>
                <a:cxn ang="0">
                  <a:pos x="2122" y="1658"/>
                </a:cxn>
                <a:cxn ang="0">
                  <a:pos x="2040" y="1846"/>
                </a:cxn>
                <a:cxn ang="0">
                  <a:pos x="2034" y="1518"/>
                </a:cxn>
                <a:cxn ang="0">
                  <a:pos x="2332" y="1354"/>
                </a:cxn>
                <a:cxn ang="0">
                  <a:pos x="2080" y="1364"/>
                </a:cxn>
                <a:cxn ang="0">
                  <a:pos x="1982" y="1126"/>
                </a:cxn>
                <a:cxn ang="0">
                  <a:pos x="2108" y="1248"/>
                </a:cxn>
                <a:cxn ang="0">
                  <a:pos x="2396" y="1384"/>
                </a:cxn>
              </a:cxnLst>
              <a:rect l="0" t="0" r="r" b="b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4" y="1718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5">
              <a:extLst>
                <a:ext uri="{FF2B5EF4-FFF2-40B4-BE49-F238E27FC236}">
                  <a16:creationId xmlns:a16="http://schemas.microsoft.com/office/drawing/2014/main" xmlns="" id="{D7A25824-B0F3-0B40-BA5D-7076BA6F6B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/>
              <a:ahLst/>
              <a:cxnLst>
                <a:cxn ang="0">
                  <a:pos x="184" y="228"/>
                </a:cxn>
                <a:cxn ang="0">
                  <a:pos x="184" y="228"/>
                </a:cxn>
                <a:cxn ang="0">
                  <a:pos x="188" y="206"/>
                </a:cxn>
                <a:cxn ang="0">
                  <a:pos x="188" y="184"/>
                </a:cxn>
                <a:cxn ang="0">
                  <a:pos x="184" y="160"/>
                </a:cxn>
                <a:cxn ang="0">
                  <a:pos x="180" y="138"/>
                </a:cxn>
                <a:cxn ang="0">
                  <a:pos x="172" y="116"/>
                </a:cxn>
                <a:cxn ang="0">
                  <a:pos x="162" y="96"/>
                </a:cxn>
                <a:cxn ang="0">
                  <a:pos x="150" y="76"/>
                </a:cxn>
                <a:cxn ang="0">
                  <a:pos x="138" y="58"/>
                </a:cxn>
                <a:cxn ang="0">
                  <a:pos x="124" y="42"/>
                </a:cxn>
                <a:cxn ang="0">
                  <a:pos x="108" y="28"/>
                </a:cxn>
                <a:cxn ang="0">
                  <a:pos x="94" y="16"/>
                </a:cxn>
                <a:cxn ang="0">
                  <a:pos x="80" y="8"/>
                </a:cxn>
                <a:cxn ang="0">
                  <a:pos x="66" y="2"/>
                </a:cxn>
                <a:cxn ang="0">
                  <a:pos x="52" y="0"/>
                </a:cxn>
                <a:cxn ang="0">
                  <a:pos x="40" y="4"/>
                </a:cxn>
                <a:cxn ang="0">
                  <a:pos x="30" y="10"/>
                </a:cxn>
                <a:cxn ang="0">
                  <a:pos x="30" y="10"/>
                </a:cxn>
                <a:cxn ang="0">
                  <a:pos x="18" y="24"/>
                </a:cxn>
                <a:cxn ang="0">
                  <a:pos x="8" y="40"/>
                </a:cxn>
                <a:cxn ang="0">
                  <a:pos x="2" y="56"/>
                </a:cxn>
                <a:cxn ang="0">
                  <a:pos x="0" y="72"/>
                </a:cxn>
                <a:cxn ang="0">
                  <a:pos x="2" y="88"/>
                </a:cxn>
                <a:cxn ang="0">
                  <a:pos x="8" y="104"/>
                </a:cxn>
                <a:cxn ang="0">
                  <a:pos x="18" y="118"/>
                </a:cxn>
                <a:cxn ang="0">
                  <a:pos x="32" y="130"/>
                </a:cxn>
                <a:cxn ang="0">
                  <a:pos x="32" y="130"/>
                </a:cxn>
                <a:cxn ang="0">
                  <a:pos x="44" y="134"/>
                </a:cxn>
                <a:cxn ang="0">
                  <a:pos x="56" y="138"/>
                </a:cxn>
                <a:cxn ang="0">
                  <a:pos x="84" y="144"/>
                </a:cxn>
                <a:cxn ang="0">
                  <a:pos x="98" y="148"/>
                </a:cxn>
                <a:cxn ang="0">
                  <a:pos x="112" y="154"/>
                </a:cxn>
                <a:cxn ang="0">
                  <a:pos x="124" y="164"/>
                </a:cxn>
                <a:cxn ang="0">
                  <a:pos x="134" y="176"/>
                </a:cxn>
                <a:cxn ang="0">
                  <a:pos x="134" y="176"/>
                </a:cxn>
                <a:cxn ang="0">
                  <a:pos x="152" y="204"/>
                </a:cxn>
                <a:cxn ang="0">
                  <a:pos x="166" y="222"/>
                </a:cxn>
                <a:cxn ang="0">
                  <a:pos x="170" y="226"/>
                </a:cxn>
                <a:cxn ang="0">
                  <a:pos x="174" y="228"/>
                </a:cxn>
                <a:cxn ang="0">
                  <a:pos x="180" y="228"/>
                </a:cxn>
                <a:cxn ang="0">
                  <a:pos x="184" y="228"/>
                </a:cxn>
                <a:cxn ang="0">
                  <a:pos x="184" y="228"/>
                </a:cxn>
              </a:cxnLst>
              <a:rect l="0" t="0" r="r" b="b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xmlns="" id="{13F6FD90-8EC9-7248-AB7E-3894C13F00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/>
              <a:ahLst/>
              <a:cxnLst>
                <a:cxn ang="0">
                  <a:pos x="1376" y="18"/>
                </a:cxn>
                <a:cxn ang="0">
                  <a:pos x="992" y="128"/>
                </a:cxn>
                <a:cxn ang="0">
                  <a:pos x="654" y="322"/>
                </a:cxn>
                <a:cxn ang="0">
                  <a:pos x="372" y="590"/>
                </a:cxn>
                <a:cxn ang="0">
                  <a:pos x="162" y="920"/>
                </a:cxn>
                <a:cxn ang="0">
                  <a:pos x="34" y="1296"/>
                </a:cxn>
                <a:cxn ang="0">
                  <a:pos x="0" y="1622"/>
                </a:cxn>
                <a:cxn ang="0">
                  <a:pos x="52" y="2026"/>
                </a:cxn>
                <a:cxn ang="0">
                  <a:pos x="196" y="2392"/>
                </a:cxn>
                <a:cxn ang="0">
                  <a:pos x="422" y="2710"/>
                </a:cxn>
                <a:cxn ang="0">
                  <a:pos x="716" y="2964"/>
                </a:cxn>
                <a:cxn ang="0">
                  <a:pos x="1066" y="3142"/>
                </a:cxn>
                <a:cxn ang="0">
                  <a:pos x="1456" y="3232"/>
                </a:cxn>
                <a:cxn ang="0">
                  <a:pos x="1788" y="3232"/>
                </a:cxn>
                <a:cxn ang="0">
                  <a:pos x="2178" y="3142"/>
                </a:cxn>
                <a:cxn ang="0">
                  <a:pos x="2526" y="2964"/>
                </a:cxn>
                <a:cxn ang="0">
                  <a:pos x="2818" y="2710"/>
                </a:cxn>
                <a:cxn ang="0">
                  <a:pos x="3044" y="2392"/>
                </a:cxn>
                <a:cxn ang="0">
                  <a:pos x="3188" y="2026"/>
                </a:cxn>
                <a:cxn ang="0">
                  <a:pos x="3240" y="1622"/>
                </a:cxn>
                <a:cxn ang="0">
                  <a:pos x="3206" y="1296"/>
                </a:cxn>
                <a:cxn ang="0">
                  <a:pos x="3080" y="920"/>
                </a:cxn>
                <a:cxn ang="0">
                  <a:pos x="2870" y="590"/>
                </a:cxn>
                <a:cxn ang="0">
                  <a:pos x="2588" y="322"/>
                </a:cxn>
                <a:cxn ang="0">
                  <a:pos x="2250" y="128"/>
                </a:cxn>
                <a:cxn ang="0">
                  <a:pos x="1868" y="18"/>
                </a:cxn>
                <a:cxn ang="0">
                  <a:pos x="1622" y="3126"/>
                </a:cxn>
                <a:cxn ang="0">
                  <a:pos x="1320" y="3096"/>
                </a:cxn>
                <a:cxn ang="0">
                  <a:pos x="970" y="2978"/>
                </a:cxn>
                <a:cxn ang="0">
                  <a:pos x="664" y="2782"/>
                </a:cxn>
                <a:cxn ang="0">
                  <a:pos x="414" y="2520"/>
                </a:cxn>
                <a:cxn ang="0">
                  <a:pos x="234" y="2204"/>
                </a:cxn>
                <a:cxn ang="0">
                  <a:pos x="132" y="1848"/>
                </a:cxn>
                <a:cxn ang="0">
                  <a:pos x="116" y="1542"/>
                </a:cxn>
                <a:cxn ang="0">
                  <a:pos x="182" y="1172"/>
                </a:cxn>
                <a:cxn ang="0">
                  <a:pos x="334" y="838"/>
                </a:cxn>
                <a:cxn ang="0">
                  <a:pos x="556" y="554"/>
                </a:cxn>
                <a:cxn ang="0">
                  <a:pos x="842" y="330"/>
                </a:cxn>
                <a:cxn ang="0">
                  <a:pos x="1174" y="180"/>
                </a:cxn>
                <a:cxn ang="0">
                  <a:pos x="1544" y="112"/>
                </a:cxn>
                <a:cxn ang="0">
                  <a:pos x="1850" y="128"/>
                </a:cxn>
                <a:cxn ang="0">
                  <a:pos x="2206" y="230"/>
                </a:cxn>
                <a:cxn ang="0">
                  <a:pos x="2522" y="412"/>
                </a:cxn>
                <a:cxn ang="0">
                  <a:pos x="2782" y="662"/>
                </a:cxn>
                <a:cxn ang="0">
                  <a:pos x="2978" y="966"/>
                </a:cxn>
                <a:cxn ang="0">
                  <a:pos x="3098" y="1316"/>
                </a:cxn>
                <a:cxn ang="0">
                  <a:pos x="3128" y="1618"/>
                </a:cxn>
                <a:cxn ang="0">
                  <a:pos x="3080" y="1994"/>
                </a:cxn>
                <a:cxn ang="0">
                  <a:pos x="2946" y="2336"/>
                </a:cxn>
                <a:cxn ang="0">
                  <a:pos x="2736" y="2632"/>
                </a:cxn>
                <a:cxn ang="0">
                  <a:pos x="2462" y="2868"/>
                </a:cxn>
                <a:cxn ang="0">
                  <a:pos x="2138" y="3036"/>
                </a:cxn>
                <a:cxn ang="0">
                  <a:pos x="1776" y="3120"/>
                </a:cxn>
              </a:cxnLst>
              <a:rect l="0" t="0" r="r" b="b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751187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4000" dirty="0"/>
              <a:t>Actual and Perceived Wine Value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16008"/>
            <a:ext cx="8229600" cy="4079992"/>
          </a:xfrm>
        </p:spPr>
        <p:txBody>
          <a:bodyPr/>
          <a:lstStyle/>
          <a:p>
            <a:pPr>
              <a:defRPr/>
            </a:pPr>
            <a:r>
              <a:rPr lang="en-US" altLang="en-US" sz="3600" dirty="0"/>
              <a:t>Actual Wine Value = Price Sold</a:t>
            </a:r>
          </a:p>
          <a:p>
            <a:pPr lvl="1">
              <a:defRPr/>
            </a:pPr>
            <a:r>
              <a:rPr lang="en-US" altLang="en-US" dirty="0"/>
              <a:t>Costs for Production and Sales/Marketing</a:t>
            </a:r>
          </a:p>
          <a:p>
            <a:pPr lvl="1">
              <a:defRPr/>
            </a:pPr>
            <a:r>
              <a:rPr lang="en-US" altLang="en-US" sz="2800" dirty="0"/>
              <a:t>Markup beyond costs</a:t>
            </a:r>
          </a:p>
          <a:p>
            <a:pPr lvl="1">
              <a:defRPr/>
            </a:pPr>
            <a:r>
              <a:rPr lang="en-US" altLang="en-US" sz="2800" dirty="0"/>
              <a:t>Costs can vary by desire to justify markup</a:t>
            </a:r>
          </a:p>
          <a:p>
            <a:pPr lvl="3">
              <a:defRPr/>
            </a:pPr>
            <a:r>
              <a:rPr lang="en-US" altLang="en-US" sz="2400" dirty="0"/>
              <a:t>Ex., oak, aging, free tastings, promotion, competitions, advertising, philanthropy </a:t>
            </a:r>
          </a:p>
        </p:txBody>
      </p:sp>
      <p:grpSp>
        <p:nvGrpSpPr>
          <p:cNvPr id="4" name="Group 12">
            <a:extLst>
              <a:ext uri="{FF2B5EF4-FFF2-40B4-BE49-F238E27FC236}">
                <a16:creationId xmlns:a16="http://schemas.microsoft.com/office/drawing/2014/main" xmlns="" id="{12CD0B99-D2B4-B749-A0B9-21A52B18B4D0}"/>
              </a:ext>
            </a:extLst>
          </p:cNvPr>
          <p:cNvGrpSpPr>
            <a:grpSpLocks/>
          </p:cNvGrpSpPr>
          <p:nvPr/>
        </p:nvGrpSpPr>
        <p:grpSpPr bwMode="auto">
          <a:xfrm>
            <a:off x="8382000" y="6096000"/>
            <a:ext cx="533400" cy="609600"/>
            <a:chOff x="1620" y="7380"/>
            <a:chExt cx="8100" cy="8100"/>
          </a:xfrm>
        </p:grpSpPr>
        <p:sp>
          <p:nvSpPr>
            <p:cNvPr id="5" name="Freeform 13">
              <a:extLst>
                <a:ext uri="{FF2B5EF4-FFF2-40B4-BE49-F238E27FC236}">
                  <a16:creationId xmlns:a16="http://schemas.microsoft.com/office/drawing/2014/main" xmlns="" id="{10757448-A5C8-7748-AD42-31434F82F0C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/>
              <a:ahLst/>
              <a:cxnLst>
                <a:cxn ang="0">
                  <a:pos x="4" y="228"/>
                </a:cxn>
                <a:cxn ang="0">
                  <a:pos x="4" y="228"/>
                </a:cxn>
                <a:cxn ang="0">
                  <a:pos x="10" y="228"/>
                </a:cxn>
                <a:cxn ang="0">
                  <a:pos x="14" y="228"/>
                </a:cxn>
                <a:cxn ang="0">
                  <a:pos x="18" y="226"/>
                </a:cxn>
                <a:cxn ang="0">
                  <a:pos x="22" y="222"/>
                </a:cxn>
                <a:cxn ang="0">
                  <a:pos x="36" y="204"/>
                </a:cxn>
                <a:cxn ang="0">
                  <a:pos x="54" y="176"/>
                </a:cxn>
                <a:cxn ang="0">
                  <a:pos x="54" y="176"/>
                </a:cxn>
                <a:cxn ang="0">
                  <a:pos x="64" y="164"/>
                </a:cxn>
                <a:cxn ang="0">
                  <a:pos x="76" y="154"/>
                </a:cxn>
                <a:cxn ang="0">
                  <a:pos x="90" y="148"/>
                </a:cxn>
                <a:cxn ang="0">
                  <a:pos x="104" y="144"/>
                </a:cxn>
                <a:cxn ang="0">
                  <a:pos x="132" y="138"/>
                </a:cxn>
                <a:cxn ang="0">
                  <a:pos x="146" y="134"/>
                </a:cxn>
                <a:cxn ang="0">
                  <a:pos x="156" y="130"/>
                </a:cxn>
                <a:cxn ang="0">
                  <a:pos x="156" y="130"/>
                </a:cxn>
                <a:cxn ang="0">
                  <a:pos x="170" y="118"/>
                </a:cxn>
                <a:cxn ang="0">
                  <a:pos x="180" y="104"/>
                </a:cxn>
                <a:cxn ang="0">
                  <a:pos x="186" y="88"/>
                </a:cxn>
                <a:cxn ang="0">
                  <a:pos x="188" y="72"/>
                </a:cxn>
                <a:cxn ang="0">
                  <a:pos x="186" y="56"/>
                </a:cxn>
                <a:cxn ang="0">
                  <a:pos x="180" y="40"/>
                </a:cxn>
                <a:cxn ang="0">
                  <a:pos x="172" y="24"/>
                </a:cxn>
                <a:cxn ang="0">
                  <a:pos x="158" y="10"/>
                </a:cxn>
                <a:cxn ang="0">
                  <a:pos x="158" y="10"/>
                </a:cxn>
                <a:cxn ang="0">
                  <a:pos x="148" y="4"/>
                </a:cxn>
                <a:cxn ang="0">
                  <a:pos x="136" y="0"/>
                </a:cxn>
                <a:cxn ang="0">
                  <a:pos x="122" y="2"/>
                </a:cxn>
                <a:cxn ang="0">
                  <a:pos x="108" y="8"/>
                </a:cxn>
                <a:cxn ang="0">
                  <a:pos x="94" y="16"/>
                </a:cxn>
                <a:cxn ang="0">
                  <a:pos x="80" y="28"/>
                </a:cxn>
                <a:cxn ang="0">
                  <a:pos x="66" y="42"/>
                </a:cxn>
                <a:cxn ang="0">
                  <a:pos x="52" y="58"/>
                </a:cxn>
                <a:cxn ang="0">
                  <a:pos x="38" y="76"/>
                </a:cxn>
                <a:cxn ang="0">
                  <a:pos x="26" y="96"/>
                </a:cxn>
                <a:cxn ang="0">
                  <a:pos x="16" y="116"/>
                </a:cxn>
                <a:cxn ang="0">
                  <a:pos x="10" y="138"/>
                </a:cxn>
                <a:cxn ang="0">
                  <a:pos x="4" y="160"/>
                </a:cxn>
                <a:cxn ang="0">
                  <a:pos x="0" y="184"/>
                </a:cxn>
                <a:cxn ang="0">
                  <a:pos x="0" y="206"/>
                </a:cxn>
                <a:cxn ang="0">
                  <a:pos x="4" y="228"/>
                </a:cxn>
                <a:cxn ang="0">
                  <a:pos x="4" y="228"/>
                </a:cxn>
              </a:cxnLst>
              <a:rect l="0" t="0" r="r" b="b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14">
              <a:extLst>
                <a:ext uri="{FF2B5EF4-FFF2-40B4-BE49-F238E27FC236}">
                  <a16:creationId xmlns:a16="http://schemas.microsoft.com/office/drawing/2014/main" xmlns="" id="{A886344E-1F6A-A344-B10A-2824037FF1D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/>
              <a:ahLst/>
              <a:cxnLst>
                <a:cxn ang="0">
                  <a:pos x="2558" y="1936"/>
                </a:cxn>
                <a:cxn ang="0">
                  <a:pos x="2492" y="1764"/>
                </a:cxn>
                <a:cxn ang="0">
                  <a:pos x="2362" y="1086"/>
                </a:cxn>
                <a:cxn ang="0">
                  <a:pos x="2598" y="910"/>
                </a:cxn>
                <a:cxn ang="0">
                  <a:pos x="1752" y="1052"/>
                </a:cxn>
                <a:cxn ang="0">
                  <a:pos x="1418" y="922"/>
                </a:cxn>
                <a:cxn ang="0">
                  <a:pos x="2002" y="448"/>
                </a:cxn>
                <a:cxn ang="0">
                  <a:pos x="2252" y="326"/>
                </a:cxn>
                <a:cxn ang="0">
                  <a:pos x="1390" y="0"/>
                </a:cxn>
                <a:cxn ang="0">
                  <a:pos x="542" y="250"/>
                </a:cxn>
                <a:cxn ang="0">
                  <a:pos x="574" y="438"/>
                </a:cxn>
                <a:cxn ang="0">
                  <a:pos x="1272" y="856"/>
                </a:cxn>
                <a:cxn ang="0">
                  <a:pos x="1014" y="1128"/>
                </a:cxn>
                <a:cxn ang="0">
                  <a:pos x="258" y="832"/>
                </a:cxn>
                <a:cxn ang="0">
                  <a:pos x="346" y="1014"/>
                </a:cxn>
                <a:cxn ang="0">
                  <a:pos x="330" y="1818"/>
                </a:cxn>
                <a:cxn ang="0">
                  <a:pos x="94" y="1898"/>
                </a:cxn>
                <a:cxn ang="0">
                  <a:pos x="416" y="2372"/>
                </a:cxn>
                <a:cxn ang="0">
                  <a:pos x="98" y="2128"/>
                </a:cxn>
                <a:cxn ang="0">
                  <a:pos x="548" y="2486"/>
                </a:cxn>
                <a:cxn ang="0">
                  <a:pos x="466" y="2086"/>
                </a:cxn>
                <a:cxn ang="0">
                  <a:pos x="206" y="1806"/>
                </a:cxn>
                <a:cxn ang="0">
                  <a:pos x="710" y="2408"/>
                </a:cxn>
                <a:cxn ang="0">
                  <a:pos x="732" y="2738"/>
                </a:cxn>
                <a:cxn ang="0">
                  <a:pos x="2030" y="2702"/>
                </a:cxn>
                <a:cxn ang="0">
                  <a:pos x="1982" y="2382"/>
                </a:cxn>
                <a:cxn ang="0">
                  <a:pos x="2518" y="1792"/>
                </a:cxn>
                <a:cxn ang="0">
                  <a:pos x="2196" y="2122"/>
                </a:cxn>
                <a:cxn ang="0">
                  <a:pos x="2162" y="2494"/>
                </a:cxn>
                <a:cxn ang="0">
                  <a:pos x="2624" y="2072"/>
                </a:cxn>
                <a:cxn ang="0">
                  <a:pos x="724" y="1278"/>
                </a:cxn>
                <a:cxn ang="0">
                  <a:pos x="480" y="1298"/>
                </a:cxn>
                <a:cxn ang="0">
                  <a:pos x="516" y="1442"/>
                </a:cxn>
                <a:cxn ang="0">
                  <a:pos x="594" y="1558"/>
                </a:cxn>
                <a:cxn ang="0">
                  <a:pos x="644" y="2020"/>
                </a:cxn>
                <a:cxn ang="0">
                  <a:pos x="410" y="1484"/>
                </a:cxn>
                <a:cxn ang="0">
                  <a:pos x="432" y="1244"/>
                </a:cxn>
                <a:cxn ang="0">
                  <a:pos x="632" y="1150"/>
                </a:cxn>
                <a:cxn ang="0">
                  <a:pos x="814" y="1856"/>
                </a:cxn>
                <a:cxn ang="0">
                  <a:pos x="896" y="1322"/>
                </a:cxn>
                <a:cxn ang="0">
                  <a:pos x="1164" y="1598"/>
                </a:cxn>
                <a:cxn ang="0">
                  <a:pos x="930" y="2088"/>
                </a:cxn>
                <a:cxn ang="0">
                  <a:pos x="1168" y="2320"/>
                </a:cxn>
                <a:cxn ang="0">
                  <a:pos x="1488" y="2386"/>
                </a:cxn>
                <a:cxn ang="0">
                  <a:pos x="1364" y="2256"/>
                </a:cxn>
                <a:cxn ang="0">
                  <a:pos x="1524" y="2082"/>
                </a:cxn>
                <a:cxn ang="0">
                  <a:pos x="1324" y="2086"/>
                </a:cxn>
                <a:cxn ang="0">
                  <a:pos x="1196" y="2142"/>
                </a:cxn>
                <a:cxn ang="0">
                  <a:pos x="1184" y="2290"/>
                </a:cxn>
                <a:cxn ang="0">
                  <a:pos x="1184" y="1854"/>
                </a:cxn>
                <a:cxn ang="0">
                  <a:pos x="1440" y="1778"/>
                </a:cxn>
                <a:cxn ang="0">
                  <a:pos x="1872" y="1856"/>
                </a:cxn>
                <a:cxn ang="0">
                  <a:pos x="1594" y="1814"/>
                </a:cxn>
                <a:cxn ang="0">
                  <a:pos x="1700" y="1372"/>
                </a:cxn>
                <a:cxn ang="0">
                  <a:pos x="1936" y="1530"/>
                </a:cxn>
                <a:cxn ang="0">
                  <a:pos x="2122" y="1658"/>
                </a:cxn>
                <a:cxn ang="0">
                  <a:pos x="2040" y="1846"/>
                </a:cxn>
                <a:cxn ang="0">
                  <a:pos x="2034" y="1518"/>
                </a:cxn>
                <a:cxn ang="0">
                  <a:pos x="2332" y="1354"/>
                </a:cxn>
                <a:cxn ang="0">
                  <a:pos x="2080" y="1364"/>
                </a:cxn>
                <a:cxn ang="0">
                  <a:pos x="1982" y="1126"/>
                </a:cxn>
                <a:cxn ang="0">
                  <a:pos x="2108" y="1248"/>
                </a:cxn>
                <a:cxn ang="0">
                  <a:pos x="2396" y="1384"/>
                </a:cxn>
              </a:cxnLst>
              <a:rect l="0" t="0" r="r" b="b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4" y="1718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5">
              <a:extLst>
                <a:ext uri="{FF2B5EF4-FFF2-40B4-BE49-F238E27FC236}">
                  <a16:creationId xmlns:a16="http://schemas.microsoft.com/office/drawing/2014/main" xmlns="" id="{D7A25824-B0F3-0B40-BA5D-7076BA6F6B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/>
              <a:ahLst/>
              <a:cxnLst>
                <a:cxn ang="0">
                  <a:pos x="184" y="228"/>
                </a:cxn>
                <a:cxn ang="0">
                  <a:pos x="184" y="228"/>
                </a:cxn>
                <a:cxn ang="0">
                  <a:pos x="188" y="206"/>
                </a:cxn>
                <a:cxn ang="0">
                  <a:pos x="188" y="184"/>
                </a:cxn>
                <a:cxn ang="0">
                  <a:pos x="184" y="160"/>
                </a:cxn>
                <a:cxn ang="0">
                  <a:pos x="180" y="138"/>
                </a:cxn>
                <a:cxn ang="0">
                  <a:pos x="172" y="116"/>
                </a:cxn>
                <a:cxn ang="0">
                  <a:pos x="162" y="96"/>
                </a:cxn>
                <a:cxn ang="0">
                  <a:pos x="150" y="76"/>
                </a:cxn>
                <a:cxn ang="0">
                  <a:pos x="138" y="58"/>
                </a:cxn>
                <a:cxn ang="0">
                  <a:pos x="124" y="42"/>
                </a:cxn>
                <a:cxn ang="0">
                  <a:pos x="108" y="28"/>
                </a:cxn>
                <a:cxn ang="0">
                  <a:pos x="94" y="16"/>
                </a:cxn>
                <a:cxn ang="0">
                  <a:pos x="80" y="8"/>
                </a:cxn>
                <a:cxn ang="0">
                  <a:pos x="66" y="2"/>
                </a:cxn>
                <a:cxn ang="0">
                  <a:pos x="52" y="0"/>
                </a:cxn>
                <a:cxn ang="0">
                  <a:pos x="40" y="4"/>
                </a:cxn>
                <a:cxn ang="0">
                  <a:pos x="30" y="10"/>
                </a:cxn>
                <a:cxn ang="0">
                  <a:pos x="30" y="10"/>
                </a:cxn>
                <a:cxn ang="0">
                  <a:pos x="18" y="24"/>
                </a:cxn>
                <a:cxn ang="0">
                  <a:pos x="8" y="40"/>
                </a:cxn>
                <a:cxn ang="0">
                  <a:pos x="2" y="56"/>
                </a:cxn>
                <a:cxn ang="0">
                  <a:pos x="0" y="72"/>
                </a:cxn>
                <a:cxn ang="0">
                  <a:pos x="2" y="88"/>
                </a:cxn>
                <a:cxn ang="0">
                  <a:pos x="8" y="104"/>
                </a:cxn>
                <a:cxn ang="0">
                  <a:pos x="18" y="118"/>
                </a:cxn>
                <a:cxn ang="0">
                  <a:pos x="32" y="130"/>
                </a:cxn>
                <a:cxn ang="0">
                  <a:pos x="32" y="130"/>
                </a:cxn>
                <a:cxn ang="0">
                  <a:pos x="44" y="134"/>
                </a:cxn>
                <a:cxn ang="0">
                  <a:pos x="56" y="138"/>
                </a:cxn>
                <a:cxn ang="0">
                  <a:pos x="84" y="144"/>
                </a:cxn>
                <a:cxn ang="0">
                  <a:pos x="98" y="148"/>
                </a:cxn>
                <a:cxn ang="0">
                  <a:pos x="112" y="154"/>
                </a:cxn>
                <a:cxn ang="0">
                  <a:pos x="124" y="164"/>
                </a:cxn>
                <a:cxn ang="0">
                  <a:pos x="134" y="176"/>
                </a:cxn>
                <a:cxn ang="0">
                  <a:pos x="134" y="176"/>
                </a:cxn>
                <a:cxn ang="0">
                  <a:pos x="152" y="204"/>
                </a:cxn>
                <a:cxn ang="0">
                  <a:pos x="166" y="222"/>
                </a:cxn>
                <a:cxn ang="0">
                  <a:pos x="170" y="226"/>
                </a:cxn>
                <a:cxn ang="0">
                  <a:pos x="174" y="228"/>
                </a:cxn>
                <a:cxn ang="0">
                  <a:pos x="180" y="228"/>
                </a:cxn>
                <a:cxn ang="0">
                  <a:pos x="184" y="228"/>
                </a:cxn>
                <a:cxn ang="0">
                  <a:pos x="184" y="228"/>
                </a:cxn>
              </a:cxnLst>
              <a:rect l="0" t="0" r="r" b="b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xmlns="" id="{13F6FD90-8EC9-7248-AB7E-3894C13F00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/>
              <a:ahLst/>
              <a:cxnLst>
                <a:cxn ang="0">
                  <a:pos x="1376" y="18"/>
                </a:cxn>
                <a:cxn ang="0">
                  <a:pos x="992" y="128"/>
                </a:cxn>
                <a:cxn ang="0">
                  <a:pos x="654" y="322"/>
                </a:cxn>
                <a:cxn ang="0">
                  <a:pos x="372" y="590"/>
                </a:cxn>
                <a:cxn ang="0">
                  <a:pos x="162" y="920"/>
                </a:cxn>
                <a:cxn ang="0">
                  <a:pos x="34" y="1296"/>
                </a:cxn>
                <a:cxn ang="0">
                  <a:pos x="0" y="1622"/>
                </a:cxn>
                <a:cxn ang="0">
                  <a:pos x="52" y="2026"/>
                </a:cxn>
                <a:cxn ang="0">
                  <a:pos x="196" y="2392"/>
                </a:cxn>
                <a:cxn ang="0">
                  <a:pos x="422" y="2710"/>
                </a:cxn>
                <a:cxn ang="0">
                  <a:pos x="716" y="2964"/>
                </a:cxn>
                <a:cxn ang="0">
                  <a:pos x="1066" y="3142"/>
                </a:cxn>
                <a:cxn ang="0">
                  <a:pos x="1456" y="3232"/>
                </a:cxn>
                <a:cxn ang="0">
                  <a:pos x="1788" y="3232"/>
                </a:cxn>
                <a:cxn ang="0">
                  <a:pos x="2178" y="3142"/>
                </a:cxn>
                <a:cxn ang="0">
                  <a:pos x="2526" y="2964"/>
                </a:cxn>
                <a:cxn ang="0">
                  <a:pos x="2818" y="2710"/>
                </a:cxn>
                <a:cxn ang="0">
                  <a:pos x="3044" y="2392"/>
                </a:cxn>
                <a:cxn ang="0">
                  <a:pos x="3188" y="2026"/>
                </a:cxn>
                <a:cxn ang="0">
                  <a:pos x="3240" y="1622"/>
                </a:cxn>
                <a:cxn ang="0">
                  <a:pos x="3206" y="1296"/>
                </a:cxn>
                <a:cxn ang="0">
                  <a:pos x="3080" y="920"/>
                </a:cxn>
                <a:cxn ang="0">
                  <a:pos x="2870" y="590"/>
                </a:cxn>
                <a:cxn ang="0">
                  <a:pos x="2588" y="322"/>
                </a:cxn>
                <a:cxn ang="0">
                  <a:pos x="2250" y="128"/>
                </a:cxn>
                <a:cxn ang="0">
                  <a:pos x="1868" y="18"/>
                </a:cxn>
                <a:cxn ang="0">
                  <a:pos x="1622" y="3126"/>
                </a:cxn>
                <a:cxn ang="0">
                  <a:pos x="1320" y="3096"/>
                </a:cxn>
                <a:cxn ang="0">
                  <a:pos x="970" y="2978"/>
                </a:cxn>
                <a:cxn ang="0">
                  <a:pos x="664" y="2782"/>
                </a:cxn>
                <a:cxn ang="0">
                  <a:pos x="414" y="2520"/>
                </a:cxn>
                <a:cxn ang="0">
                  <a:pos x="234" y="2204"/>
                </a:cxn>
                <a:cxn ang="0">
                  <a:pos x="132" y="1848"/>
                </a:cxn>
                <a:cxn ang="0">
                  <a:pos x="116" y="1542"/>
                </a:cxn>
                <a:cxn ang="0">
                  <a:pos x="182" y="1172"/>
                </a:cxn>
                <a:cxn ang="0">
                  <a:pos x="334" y="838"/>
                </a:cxn>
                <a:cxn ang="0">
                  <a:pos x="556" y="554"/>
                </a:cxn>
                <a:cxn ang="0">
                  <a:pos x="842" y="330"/>
                </a:cxn>
                <a:cxn ang="0">
                  <a:pos x="1174" y="180"/>
                </a:cxn>
                <a:cxn ang="0">
                  <a:pos x="1544" y="112"/>
                </a:cxn>
                <a:cxn ang="0">
                  <a:pos x="1850" y="128"/>
                </a:cxn>
                <a:cxn ang="0">
                  <a:pos x="2206" y="230"/>
                </a:cxn>
                <a:cxn ang="0">
                  <a:pos x="2522" y="412"/>
                </a:cxn>
                <a:cxn ang="0">
                  <a:pos x="2782" y="662"/>
                </a:cxn>
                <a:cxn ang="0">
                  <a:pos x="2978" y="966"/>
                </a:cxn>
                <a:cxn ang="0">
                  <a:pos x="3098" y="1316"/>
                </a:cxn>
                <a:cxn ang="0">
                  <a:pos x="3128" y="1618"/>
                </a:cxn>
                <a:cxn ang="0">
                  <a:pos x="3080" y="1994"/>
                </a:cxn>
                <a:cxn ang="0">
                  <a:pos x="2946" y="2336"/>
                </a:cxn>
                <a:cxn ang="0">
                  <a:pos x="2736" y="2632"/>
                </a:cxn>
                <a:cxn ang="0">
                  <a:pos x="2462" y="2868"/>
                </a:cxn>
                <a:cxn ang="0">
                  <a:pos x="2138" y="3036"/>
                </a:cxn>
                <a:cxn ang="0">
                  <a:pos x="1776" y="3120"/>
                </a:cxn>
              </a:cxnLst>
              <a:rect l="0" t="0" r="r" b="b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371610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4000" dirty="0"/>
              <a:t>Actual and Perceived Wine Value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pPr>
              <a:defRPr/>
            </a:pPr>
            <a:r>
              <a:rPr lang="en-US" altLang="en-US" sz="3600" dirty="0"/>
              <a:t>Perceived Wine Value</a:t>
            </a:r>
          </a:p>
          <a:p>
            <a:pPr lvl="1">
              <a:defRPr/>
            </a:pPr>
            <a:r>
              <a:rPr lang="en-US" altLang="en-US" sz="3200" dirty="0"/>
              <a:t>Price set for wine</a:t>
            </a:r>
          </a:p>
          <a:p>
            <a:pPr lvl="2">
              <a:defRPr/>
            </a:pPr>
            <a:r>
              <a:rPr lang="en-US" altLang="en-US" sz="2800" dirty="0"/>
              <a:t>= costs + winery/seller perceived added value</a:t>
            </a:r>
          </a:p>
          <a:p>
            <a:pPr lvl="2">
              <a:defRPr/>
            </a:pPr>
            <a:endParaRPr lang="en-US" altLang="en-US" dirty="0"/>
          </a:p>
          <a:p>
            <a:pPr lvl="1">
              <a:defRPr/>
            </a:pPr>
            <a:r>
              <a:rPr lang="en-US" altLang="en-US" sz="3200" dirty="0"/>
              <a:t>Price wine sold </a:t>
            </a:r>
          </a:p>
          <a:p>
            <a:pPr lvl="2">
              <a:defRPr/>
            </a:pPr>
            <a:r>
              <a:rPr lang="en-US" altLang="en-US" sz="2800" dirty="0"/>
              <a:t>= buyers’ reconciliation of their perceived wine value with winery perceived value </a:t>
            </a:r>
          </a:p>
          <a:p>
            <a:pPr lvl="1">
              <a:defRPr/>
            </a:pPr>
            <a:endParaRPr lang="en-US" altLang="en-US" sz="2400" dirty="0"/>
          </a:p>
        </p:txBody>
      </p:sp>
      <p:grpSp>
        <p:nvGrpSpPr>
          <p:cNvPr id="4" name="Group 12">
            <a:extLst>
              <a:ext uri="{FF2B5EF4-FFF2-40B4-BE49-F238E27FC236}">
                <a16:creationId xmlns:a16="http://schemas.microsoft.com/office/drawing/2014/main" xmlns="" id="{12CD0B99-D2B4-B749-A0B9-21A52B18B4D0}"/>
              </a:ext>
            </a:extLst>
          </p:cNvPr>
          <p:cNvGrpSpPr>
            <a:grpSpLocks/>
          </p:cNvGrpSpPr>
          <p:nvPr/>
        </p:nvGrpSpPr>
        <p:grpSpPr bwMode="auto">
          <a:xfrm>
            <a:off x="8382000" y="6096000"/>
            <a:ext cx="533400" cy="609600"/>
            <a:chOff x="1620" y="7380"/>
            <a:chExt cx="8100" cy="8100"/>
          </a:xfrm>
        </p:grpSpPr>
        <p:sp>
          <p:nvSpPr>
            <p:cNvPr id="5" name="Freeform 13">
              <a:extLst>
                <a:ext uri="{FF2B5EF4-FFF2-40B4-BE49-F238E27FC236}">
                  <a16:creationId xmlns:a16="http://schemas.microsoft.com/office/drawing/2014/main" xmlns="" id="{10757448-A5C8-7748-AD42-31434F82F0C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/>
              <a:ahLst/>
              <a:cxnLst>
                <a:cxn ang="0">
                  <a:pos x="4" y="228"/>
                </a:cxn>
                <a:cxn ang="0">
                  <a:pos x="4" y="228"/>
                </a:cxn>
                <a:cxn ang="0">
                  <a:pos x="10" y="228"/>
                </a:cxn>
                <a:cxn ang="0">
                  <a:pos x="14" y="228"/>
                </a:cxn>
                <a:cxn ang="0">
                  <a:pos x="18" y="226"/>
                </a:cxn>
                <a:cxn ang="0">
                  <a:pos x="22" y="222"/>
                </a:cxn>
                <a:cxn ang="0">
                  <a:pos x="36" y="204"/>
                </a:cxn>
                <a:cxn ang="0">
                  <a:pos x="54" y="176"/>
                </a:cxn>
                <a:cxn ang="0">
                  <a:pos x="54" y="176"/>
                </a:cxn>
                <a:cxn ang="0">
                  <a:pos x="64" y="164"/>
                </a:cxn>
                <a:cxn ang="0">
                  <a:pos x="76" y="154"/>
                </a:cxn>
                <a:cxn ang="0">
                  <a:pos x="90" y="148"/>
                </a:cxn>
                <a:cxn ang="0">
                  <a:pos x="104" y="144"/>
                </a:cxn>
                <a:cxn ang="0">
                  <a:pos x="132" y="138"/>
                </a:cxn>
                <a:cxn ang="0">
                  <a:pos x="146" y="134"/>
                </a:cxn>
                <a:cxn ang="0">
                  <a:pos x="156" y="130"/>
                </a:cxn>
                <a:cxn ang="0">
                  <a:pos x="156" y="130"/>
                </a:cxn>
                <a:cxn ang="0">
                  <a:pos x="170" y="118"/>
                </a:cxn>
                <a:cxn ang="0">
                  <a:pos x="180" y="104"/>
                </a:cxn>
                <a:cxn ang="0">
                  <a:pos x="186" y="88"/>
                </a:cxn>
                <a:cxn ang="0">
                  <a:pos x="188" y="72"/>
                </a:cxn>
                <a:cxn ang="0">
                  <a:pos x="186" y="56"/>
                </a:cxn>
                <a:cxn ang="0">
                  <a:pos x="180" y="40"/>
                </a:cxn>
                <a:cxn ang="0">
                  <a:pos x="172" y="24"/>
                </a:cxn>
                <a:cxn ang="0">
                  <a:pos x="158" y="10"/>
                </a:cxn>
                <a:cxn ang="0">
                  <a:pos x="158" y="10"/>
                </a:cxn>
                <a:cxn ang="0">
                  <a:pos x="148" y="4"/>
                </a:cxn>
                <a:cxn ang="0">
                  <a:pos x="136" y="0"/>
                </a:cxn>
                <a:cxn ang="0">
                  <a:pos x="122" y="2"/>
                </a:cxn>
                <a:cxn ang="0">
                  <a:pos x="108" y="8"/>
                </a:cxn>
                <a:cxn ang="0">
                  <a:pos x="94" y="16"/>
                </a:cxn>
                <a:cxn ang="0">
                  <a:pos x="80" y="28"/>
                </a:cxn>
                <a:cxn ang="0">
                  <a:pos x="66" y="42"/>
                </a:cxn>
                <a:cxn ang="0">
                  <a:pos x="52" y="58"/>
                </a:cxn>
                <a:cxn ang="0">
                  <a:pos x="38" y="76"/>
                </a:cxn>
                <a:cxn ang="0">
                  <a:pos x="26" y="96"/>
                </a:cxn>
                <a:cxn ang="0">
                  <a:pos x="16" y="116"/>
                </a:cxn>
                <a:cxn ang="0">
                  <a:pos x="10" y="138"/>
                </a:cxn>
                <a:cxn ang="0">
                  <a:pos x="4" y="160"/>
                </a:cxn>
                <a:cxn ang="0">
                  <a:pos x="0" y="184"/>
                </a:cxn>
                <a:cxn ang="0">
                  <a:pos x="0" y="206"/>
                </a:cxn>
                <a:cxn ang="0">
                  <a:pos x="4" y="228"/>
                </a:cxn>
                <a:cxn ang="0">
                  <a:pos x="4" y="228"/>
                </a:cxn>
              </a:cxnLst>
              <a:rect l="0" t="0" r="r" b="b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14">
              <a:extLst>
                <a:ext uri="{FF2B5EF4-FFF2-40B4-BE49-F238E27FC236}">
                  <a16:creationId xmlns:a16="http://schemas.microsoft.com/office/drawing/2014/main" xmlns="" id="{A886344E-1F6A-A344-B10A-2824037FF1D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/>
              <a:ahLst/>
              <a:cxnLst>
                <a:cxn ang="0">
                  <a:pos x="2558" y="1936"/>
                </a:cxn>
                <a:cxn ang="0">
                  <a:pos x="2492" y="1764"/>
                </a:cxn>
                <a:cxn ang="0">
                  <a:pos x="2362" y="1086"/>
                </a:cxn>
                <a:cxn ang="0">
                  <a:pos x="2598" y="910"/>
                </a:cxn>
                <a:cxn ang="0">
                  <a:pos x="1752" y="1052"/>
                </a:cxn>
                <a:cxn ang="0">
                  <a:pos x="1418" y="922"/>
                </a:cxn>
                <a:cxn ang="0">
                  <a:pos x="2002" y="448"/>
                </a:cxn>
                <a:cxn ang="0">
                  <a:pos x="2252" y="326"/>
                </a:cxn>
                <a:cxn ang="0">
                  <a:pos x="1390" y="0"/>
                </a:cxn>
                <a:cxn ang="0">
                  <a:pos x="542" y="250"/>
                </a:cxn>
                <a:cxn ang="0">
                  <a:pos x="574" y="438"/>
                </a:cxn>
                <a:cxn ang="0">
                  <a:pos x="1272" y="856"/>
                </a:cxn>
                <a:cxn ang="0">
                  <a:pos x="1014" y="1128"/>
                </a:cxn>
                <a:cxn ang="0">
                  <a:pos x="258" y="832"/>
                </a:cxn>
                <a:cxn ang="0">
                  <a:pos x="346" y="1014"/>
                </a:cxn>
                <a:cxn ang="0">
                  <a:pos x="330" y="1818"/>
                </a:cxn>
                <a:cxn ang="0">
                  <a:pos x="94" y="1898"/>
                </a:cxn>
                <a:cxn ang="0">
                  <a:pos x="416" y="2372"/>
                </a:cxn>
                <a:cxn ang="0">
                  <a:pos x="98" y="2128"/>
                </a:cxn>
                <a:cxn ang="0">
                  <a:pos x="548" y="2486"/>
                </a:cxn>
                <a:cxn ang="0">
                  <a:pos x="466" y="2086"/>
                </a:cxn>
                <a:cxn ang="0">
                  <a:pos x="206" y="1806"/>
                </a:cxn>
                <a:cxn ang="0">
                  <a:pos x="710" y="2408"/>
                </a:cxn>
                <a:cxn ang="0">
                  <a:pos x="732" y="2738"/>
                </a:cxn>
                <a:cxn ang="0">
                  <a:pos x="2030" y="2702"/>
                </a:cxn>
                <a:cxn ang="0">
                  <a:pos x="1982" y="2382"/>
                </a:cxn>
                <a:cxn ang="0">
                  <a:pos x="2518" y="1792"/>
                </a:cxn>
                <a:cxn ang="0">
                  <a:pos x="2196" y="2122"/>
                </a:cxn>
                <a:cxn ang="0">
                  <a:pos x="2162" y="2494"/>
                </a:cxn>
                <a:cxn ang="0">
                  <a:pos x="2624" y="2072"/>
                </a:cxn>
                <a:cxn ang="0">
                  <a:pos x="724" y="1278"/>
                </a:cxn>
                <a:cxn ang="0">
                  <a:pos x="480" y="1298"/>
                </a:cxn>
                <a:cxn ang="0">
                  <a:pos x="516" y="1442"/>
                </a:cxn>
                <a:cxn ang="0">
                  <a:pos x="594" y="1558"/>
                </a:cxn>
                <a:cxn ang="0">
                  <a:pos x="644" y="2020"/>
                </a:cxn>
                <a:cxn ang="0">
                  <a:pos x="410" y="1484"/>
                </a:cxn>
                <a:cxn ang="0">
                  <a:pos x="432" y="1244"/>
                </a:cxn>
                <a:cxn ang="0">
                  <a:pos x="632" y="1150"/>
                </a:cxn>
                <a:cxn ang="0">
                  <a:pos x="814" y="1856"/>
                </a:cxn>
                <a:cxn ang="0">
                  <a:pos x="896" y="1322"/>
                </a:cxn>
                <a:cxn ang="0">
                  <a:pos x="1164" y="1598"/>
                </a:cxn>
                <a:cxn ang="0">
                  <a:pos x="930" y="2088"/>
                </a:cxn>
                <a:cxn ang="0">
                  <a:pos x="1168" y="2320"/>
                </a:cxn>
                <a:cxn ang="0">
                  <a:pos x="1488" y="2386"/>
                </a:cxn>
                <a:cxn ang="0">
                  <a:pos x="1364" y="2256"/>
                </a:cxn>
                <a:cxn ang="0">
                  <a:pos x="1524" y="2082"/>
                </a:cxn>
                <a:cxn ang="0">
                  <a:pos x="1324" y="2086"/>
                </a:cxn>
                <a:cxn ang="0">
                  <a:pos x="1196" y="2142"/>
                </a:cxn>
                <a:cxn ang="0">
                  <a:pos x="1184" y="2290"/>
                </a:cxn>
                <a:cxn ang="0">
                  <a:pos x="1184" y="1854"/>
                </a:cxn>
                <a:cxn ang="0">
                  <a:pos x="1440" y="1778"/>
                </a:cxn>
                <a:cxn ang="0">
                  <a:pos x="1872" y="1856"/>
                </a:cxn>
                <a:cxn ang="0">
                  <a:pos x="1594" y="1814"/>
                </a:cxn>
                <a:cxn ang="0">
                  <a:pos x="1700" y="1372"/>
                </a:cxn>
                <a:cxn ang="0">
                  <a:pos x="1936" y="1530"/>
                </a:cxn>
                <a:cxn ang="0">
                  <a:pos x="2122" y="1658"/>
                </a:cxn>
                <a:cxn ang="0">
                  <a:pos x="2040" y="1846"/>
                </a:cxn>
                <a:cxn ang="0">
                  <a:pos x="2034" y="1518"/>
                </a:cxn>
                <a:cxn ang="0">
                  <a:pos x="2332" y="1354"/>
                </a:cxn>
                <a:cxn ang="0">
                  <a:pos x="2080" y="1364"/>
                </a:cxn>
                <a:cxn ang="0">
                  <a:pos x="1982" y="1126"/>
                </a:cxn>
                <a:cxn ang="0">
                  <a:pos x="2108" y="1248"/>
                </a:cxn>
                <a:cxn ang="0">
                  <a:pos x="2396" y="1384"/>
                </a:cxn>
              </a:cxnLst>
              <a:rect l="0" t="0" r="r" b="b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4" y="1718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5">
              <a:extLst>
                <a:ext uri="{FF2B5EF4-FFF2-40B4-BE49-F238E27FC236}">
                  <a16:creationId xmlns:a16="http://schemas.microsoft.com/office/drawing/2014/main" xmlns="" id="{D7A25824-B0F3-0B40-BA5D-7076BA6F6B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/>
              <a:ahLst/>
              <a:cxnLst>
                <a:cxn ang="0">
                  <a:pos x="184" y="228"/>
                </a:cxn>
                <a:cxn ang="0">
                  <a:pos x="184" y="228"/>
                </a:cxn>
                <a:cxn ang="0">
                  <a:pos x="188" y="206"/>
                </a:cxn>
                <a:cxn ang="0">
                  <a:pos x="188" y="184"/>
                </a:cxn>
                <a:cxn ang="0">
                  <a:pos x="184" y="160"/>
                </a:cxn>
                <a:cxn ang="0">
                  <a:pos x="180" y="138"/>
                </a:cxn>
                <a:cxn ang="0">
                  <a:pos x="172" y="116"/>
                </a:cxn>
                <a:cxn ang="0">
                  <a:pos x="162" y="96"/>
                </a:cxn>
                <a:cxn ang="0">
                  <a:pos x="150" y="76"/>
                </a:cxn>
                <a:cxn ang="0">
                  <a:pos x="138" y="58"/>
                </a:cxn>
                <a:cxn ang="0">
                  <a:pos x="124" y="42"/>
                </a:cxn>
                <a:cxn ang="0">
                  <a:pos x="108" y="28"/>
                </a:cxn>
                <a:cxn ang="0">
                  <a:pos x="94" y="16"/>
                </a:cxn>
                <a:cxn ang="0">
                  <a:pos x="80" y="8"/>
                </a:cxn>
                <a:cxn ang="0">
                  <a:pos x="66" y="2"/>
                </a:cxn>
                <a:cxn ang="0">
                  <a:pos x="52" y="0"/>
                </a:cxn>
                <a:cxn ang="0">
                  <a:pos x="40" y="4"/>
                </a:cxn>
                <a:cxn ang="0">
                  <a:pos x="30" y="10"/>
                </a:cxn>
                <a:cxn ang="0">
                  <a:pos x="30" y="10"/>
                </a:cxn>
                <a:cxn ang="0">
                  <a:pos x="18" y="24"/>
                </a:cxn>
                <a:cxn ang="0">
                  <a:pos x="8" y="40"/>
                </a:cxn>
                <a:cxn ang="0">
                  <a:pos x="2" y="56"/>
                </a:cxn>
                <a:cxn ang="0">
                  <a:pos x="0" y="72"/>
                </a:cxn>
                <a:cxn ang="0">
                  <a:pos x="2" y="88"/>
                </a:cxn>
                <a:cxn ang="0">
                  <a:pos x="8" y="104"/>
                </a:cxn>
                <a:cxn ang="0">
                  <a:pos x="18" y="118"/>
                </a:cxn>
                <a:cxn ang="0">
                  <a:pos x="32" y="130"/>
                </a:cxn>
                <a:cxn ang="0">
                  <a:pos x="32" y="130"/>
                </a:cxn>
                <a:cxn ang="0">
                  <a:pos x="44" y="134"/>
                </a:cxn>
                <a:cxn ang="0">
                  <a:pos x="56" y="138"/>
                </a:cxn>
                <a:cxn ang="0">
                  <a:pos x="84" y="144"/>
                </a:cxn>
                <a:cxn ang="0">
                  <a:pos x="98" y="148"/>
                </a:cxn>
                <a:cxn ang="0">
                  <a:pos x="112" y="154"/>
                </a:cxn>
                <a:cxn ang="0">
                  <a:pos x="124" y="164"/>
                </a:cxn>
                <a:cxn ang="0">
                  <a:pos x="134" y="176"/>
                </a:cxn>
                <a:cxn ang="0">
                  <a:pos x="134" y="176"/>
                </a:cxn>
                <a:cxn ang="0">
                  <a:pos x="152" y="204"/>
                </a:cxn>
                <a:cxn ang="0">
                  <a:pos x="166" y="222"/>
                </a:cxn>
                <a:cxn ang="0">
                  <a:pos x="170" y="226"/>
                </a:cxn>
                <a:cxn ang="0">
                  <a:pos x="174" y="228"/>
                </a:cxn>
                <a:cxn ang="0">
                  <a:pos x="180" y="228"/>
                </a:cxn>
                <a:cxn ang="0">
                  <a:pos x="184" y="228"/>
                </a:cxn>
                <a:cxn ang="0">
                  <a:pos x="184" y="228"/>
                </a:cxn>
              </a:cxnLst>
              <a:rect l="0" t="0" r="r" b="b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xmlns="" id="{13F6FD90-8EC9-7248-AB7E-3894C13F00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/>
              <a:ahLst/>
              <a:cxnLst>
                <a:cxn ang="0">
                  <a:pos x="1376" y="18"/>
                </a:cxn>
                <a:cxn ang="0">
                  <a:pos x="992" y="128"/>
                </a:cxn>
                <a:cxn ang="0">
                  <a:pos x="654" y="322"/>
                </a:cxn>
                <a:cxn ang="0">
                  <a:pos x="372" y="590"/>
                </a:cxn>
                <a:cxn ang="0">
                  <a:pos x="162" y="920"/>
                </a:cxn>
                <a:cxn ang="0">
                  <a:pos x="34" y="1296"/>
                </a:cxn>
                <a:cxn ang="0">
                  <a:pos x="0" y="1622"/>
                </a:cxn>
                <a:cxn ang="0">
                  <a:pos x="52" y="2026"/>
                </a:cxn>
                <a:cxn ang="0">
                  <a:pos x="196" y="2392"/>
                </a:cxn>
                <a:cxn ang="0">
                  <a:pos x="422" y="2710"/>
                </a:cxn>
                <a:cxn ang="0">
                  <a:pos x="716" y="2964"/>
                </a:cxn>
                <a:cxn ang="0">
                  <a:pos x="1066" y="3142"/>
                </a:cxn>
                <a:cxn ang="0">
                  <a:pos x="1456" y="3232"/>
                </a:cxn>
                <a:cxn ang="0">
                  <a:pos x="1788" y="3232"/>
                </a:cxn>
                <a:cxn ang="0">
                  <a:pos x="2178" y="3142"/>
                </a:cxn>
                <a:cxn ang="0">
                  <a:pos x="2526" y="2964"/>
                </a:cxn>
                <a:cxn ang="0">
                  <a:pos x="2818" y="2710"/>
                </a:cxn>
                <a:cxn ang="0">
                  <a:pos x="3044" y="2392"/>
                </a:cxn>
                <a:cxn ang="0">
                  <a:pos x="3188" y="2026"/>
                </a:cxn>
                <a:cxn ang="0">
                  <a:pos x="3240" y="1622"/>
                </a:cxn>
                <a:cxn ang="0">
                  <a:pos x="3206" y="1296"/>
                </a:cxn>
                <a:cxn ang="0">
                  <a:pos x="3080" y="920"/>
                </a:cxn>
                <a:cxn ang="0">
                  <a:pos x="2870" y="590"/>
                </a:cxn>
                <a:cxn ang="0">
                  <a:pos x="2588" y="322"/>
                </a:cxn>
                <a:cxn ang="0">
                  <a:pos x="2250" y="128"/>
                </a:cxn>
                <a:cxn ang="0">
                  <a:pos x="1868" y="18"/>
                </a:cxn>
                <a:cxn ang="0">
                  <a:pos x="1622" y="3126"/>
                </a:cxn>
                <a:cxn ang="0">
                  <a:pos x="1320" y="3096"/>
                </a:cxn>
                <a:cxn ang="0">
                  <a:pos x="970" y="2978"/>
                </a:cxn>
                <a:cxn ang="0">
                  <a:pos x="664" y="2782"/>
                </a:cxn>
                <a:cxn ang="0">
                  <a:pos x="414" y="2520"/>
                </a:cxn>
                <a:cxn ang="0">
                  <a:pos x="234" y="2204"/>
                </a:cxn>
                <a:cxn ang="0">
                  <a:pos x="132" y="1848"/>
                </a:cxn>
                <a:cxn ang="0">
                  <a:pos x="116" y="1542"/>
                </a:cxn>
                <a:cxn ang="0">
                  <a:pos x="182" y="1172"/>
                </a:cxn>
                <a:cxn ang="0">
                  <a:pos x="334" y="838"/>
                </a:cxn>
                <a:cxn ang="0">
                  <a:pos x="556" y="554"/>
                </a:cxn>
                <a:cxn ang="0">
                  <a:pos x="842" y="330"/>
                </a:cxn>
                <a:cxn ang="0">
                  <a:pos x="1174" y="180"/>
                </a:cxn>
                <a:cxn ang="0">
                  <a:pos x="1544" y="112"/>
                </a:cxn>
                <a:cxn ang="0">
                  <a:pos x="1850" y="128"/>
                </a:cxn>
                <a:cxn ang="0">
                  <a:pos x="2206" y="230"/>
                </a:cxn>
                <a:cxn ang="0">
                  <a:pos x="2522" y="412"/>
                </a:cxn>
                <a:cxn ang="0">
                  <a:pos x="2782" y="662"/>
                </a:cxn>
                <a:cxn ang="0">
                  <a:pos x="2978" y="966"/>
                </a:cxn>
                <a:cxn ang="0">
                  <a:pos x="3098" y="1316"/>
                </a:cxn>
                <a:cxn ang="0">
                  <a:pos x="3128" y="1618"/>
                </a:cxn>
                <a:cxn ang="0">
                  <a:pos x="3080" y="1994"/>
                </a:cxn>
                <a:cxn ang="0">
                  <a:pos x="2946" y="2336"/>
                </a:cxn>
                <a:cxn ang="0">
                  <a:pos x="2736" y="2632"/>
                </a:cxn>
                <a:cxn ang="0">
                  <a:pos x="2462" y="2868"/>
                </a:cxn>
                <a:cxn ang="0">
                  <a:pos x="2138" y="3036"/>
                </a:cxn>
                <a:cxn ang="0">
                  <a:pos x="1776" y="3120"/>
                </a:cxn>
              </a:cxnLst>
              <a:rect l="0" t="0" r="r" b="b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92342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1"/>
            <a:ext cx="8229600" cy="1642156"/>
          </a:xfrm>
        </p:spPr>
        <p:txBody>
          <a:bodyPr/>
          <a:lstStyle/>
          <a:p>
            <a:pPr>
              <a:defRPr/>
            </a:pPr>
            <a:r>
              <a:rPr lang="en-US" altLang="en-US" sz="4000" dirty="0"/>
              <a:t>Components of Perceived Value</a:t>
            </a:r>
            <a:br>
              <a:rPr lang="en-US" altLang="en-US" sz="4000" dirty="0"/>
            </a:br>
            <a:r>
              <a:rPr lang="en-US" altLang="en-US" sz="4000" dirty="0"/>
              <a:t>by Winery</a:t>
            </a:r>
            <a:br>
              <a:rPr lang="en-US" altLang="en-US" sz="4000" dirty="0"/>
            </a:br>
            <a:endParaRPr lang="en-US" altLang="en-US" sz="4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46958"/>
            <a:ext cx="8229600" cy="4149042"/>
          </a:xfrm>
        </p:spPr>
        <p:txBody>
          <a:bodyPr/>
          <a:lstStyle/>
          <a:p>
            <a:pPr lvl="1">
              <a:defRPr/>
            </a:pPr>
            <a:r>
              <a:rPr lang="en-US" altLang="en-US" sz="3200" dirty="0"/>
              <a:t>Quality of fruit, </a:t>
            </a:r>
            <a:r>
              <a:rPr lang="en-US" altLang="en-US" sz="3200" dirty="0" err="1"/>
              <a:t>labor,yeast</a:t>
            </a:r>
            <a:r>
              <a:rPr lang="en-US" altLang="en-US" sz="3200" dirty="0"/>
              <a:t>, additives </a:t>
            </a:r>
          </a:p>
          <a:p>
            <a:pPr lvl="1">
              <a:defRPr/>
            </a:pPr>
            <a:r>
              <a:rPr lang="en-US" altLang="en-US" sz="3200" dirty="0"/>
              <a:t>All production and sales costs</a:t>
            </a:r>
          </a:p>
          <a:p>
            <a:pPr lvl="1">
              <a:defRPr/>
            </a:pPr>
            <a:r>
              <a:rPr lang="en-US" altLang="en-US" sz="3200" dirty="0"/>
              <a:t>Market reputation of wine product niche</a:t>
            </a:r>
          </a:p>
          <a:p>
            <a:pPr lvl="2">
              <a:defRPr/>
            </a:pPr>
            <a:r>
              <a:rPr lang="en-US" altLang="en-US" sz="2800" dirty="0"/>
              <a:t>quality, variety, style, market trends, sales venue</a:t>
            </a:r>
          </a:p>
          <a:p>
            <a:pPr lvl="1">
              <a:defRPr/>
            </a:pPr>
            <a:r>
              <a:rPr lang="en-US" altLang="en-US" sz="3200" dirty="0"/>
              <a:t>Competitor niche price and reputation</a:t>
            </a:r>
          </a:p>
          <a:p>
            <a:pPr lvl="1">
              <a:defRPr/>
            </a:pPr>
            <a:r>
              <a:rPr lang="en-US" altLang="en-US" sz="3200" dirty="0"/>
              <a:t>Desired timeline for clearing inventory </a:t>
            </a:r>
          </a:p>
        </p:txBody>
      </p:sp>
      <p:grpSp>
        <p:nvGrpSpPr>
          <p:cNvPr id="4" name="Group 12">
            <a:extLst>
              <a:ext uri="{FF2B5EF4-FFF2-40B4-BE49-F238E27FC236}">
                <a16:creationId xmlns:a16="http://schemas.microsoft.com/office/drawing/2014/main" xmlns="" id="{12CD0B99-D2B4-B749-A0B9-21A52B18B4D0}"/>
              </a:ext>
            </a:extLst>
          </p:cNvPr>
          <p:cNvGrpSpPr>
            <a:grpSpLocks/>
          </p:cNvGrpSpPr>
          <p:nvPr/>
        </p:nvGrpSpPr>
        <p:grpSpPr bwMode="auto">
          <a:xfrm>
            <a:off x="8382000" y="6096000"/>
            <a:ext cx="533400" cy="609600"/>
            <a:chOff x="1620" y="7380"/>
            <a:chExt cx="8100" cy="8100"/>
          </a:xfrm>
        </p:grpSpPr>
        <p:sp>
          <p:nvSpPr>
            <p:cNvPr id="5" name="Freeform 13">
              <a:extLst>
                <a:ext uri="{FF2B5EF4-FFF2-40B4-BE49-F238E27FC236}">
                  <a16:creationId xmlns:a16="http://schemas.microsoft.com/office/drawing/2014/main" xmlns="" id="{10757448-A5C8-7748-AD42-31434F82F0C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/>
              <a:ahLst/>
              <a:cxnLst>
                <a:cxn ang="0">
                  <a:pos x="4" y="228"/>
                </a:cxn>
                <a:cxn ang="0">
                  <a:pos x="4" y="228"/>
                </a:cxn>
                <a:cxn ang="0">
                  <a:pos x="10" y="228"/>
                </a:cxn>
                <a:cxn ang="0">
                  <a:pos x="14" y="228"/>
                </a:cxn>
                <a:cxn ang="0">
                  <a:pos x="18" y="226"/>
                </a:cxn>
                <a:cxn ang="0">
                  <a:pos x="22" y="222"/>
                </a:cxn>
                <a:cxn ang="0">
                  <a:pos x="36" y="204"/>
                </a:cxn>
                <a:cxn ang="0">
                  <a:pos x="54" y="176"/>
                </a:cxn>
                <a:cxn ang="0">
                  <a:pos x="54" y="176"/>
                </a:cxn>
                <a:cxn ang="0">
                  <a:pos x="64" y="164"/>
                </a:cxn>
                <a:cxn ang="0">
                  <a:pos x="76" y="154"/>
                </a:cxn>
                <a:cxn ang="0">
                  <a:pos x="90" y="148"/>
                </a:cxn>
                <a:cxn ang="0">
                  <a:pos x="104" y="144"/>
                </a:cxn>
                <a:cxn ang="0">
                  <a:pos x="132" y="138"/>
                </a:cxn>
                <a:cxn ang="0">
                  <a:pos x="146" y="134"/>
                </a:cxn>
                <a:cxn ang="0">
                  <a:pos x="156" y="130"/>
                </a:cxn>
                <a:cxn ang="0">
                  <a:pos x="156" y="130"/>
                </a:cxn>
                <a:cxn ang="0">
                  <a:pos x="170" y="118"/>
                </a:cxn>
                <a:cxn ang="0">
                  <a:pos x="180" y="104"/>
                </a:cxn>
                <a:cxn ang="0">
                  <a:pos x="186" y="88"/>
                </a:cxn>
                <a:cxn ang="0">
                  <a:pos x="188" y="72"/>
                </a:cxn>
                <a:cxn ang="0">
                  <a:pos x="186" y="56"/>
                </a:cxn>
                <a:cxn ang="0">
                  <a:pos x="180" y="40"/>
                </a:cxn>
                <a:cxn ang="0">
                  <a:pos x="172" y="24"/>
                </a:cxn>
                <a:cxn ang="0">
                  <a:pos x="158" y="10"/>
                </a:cxn>
                <a:cxn ang="0">
                  <a:pos x="158" y="10"/>
                </a:cxn>
                <a:cxn ang="0">
                  <a:pos x="148" y="4"/>
                </a:cxn>
                <a:cxn ang="0">
                  <a:pos x="136" y="0"/>
                </a:cxn>
                <a:cxn ang="0">
                  <a:pos x="122" y="2"/>
                </a:cxn>
                <a:cxn ang="0">
                  <a:pos x="108" y="8"/>
                </a:cxn>
                <a:cxn ang="0">
                  <a:pos x="94" y="16"/>
                </a:cxn>
                <a:cxn ang="0">
                  <a:pos x="80" y="28"/>
                </a:cxn>
                <a:cxn ang="0">
                  <a:pos x="66" y="42"/>
                </a:cxn>
                <a:cxn ang="0">
                  <a:pos x="52" y="58"/>
                </a:cxn>
                <a:cxn ang="0">
                  <a:pos x="38" y="76"/>
                </a:cxn>
                <a:cxn ang="0">
                  <a:pos x="26" y="96"/>
                </a:cxn>
                <a:cxn ang="0">
                  <a:pos x="16" y="116"/>
                </a:cxn>
                <a:cxn ang="0">
                  <a:pos x="10" y="138"/>
                </a:cxn>
                <a:cxn ang="0">
                  <a:pos x="4" y="160"/>
                </a:cxn>
                <a:cxn ang="0">
                  <a:pos x="0" y="184"/>
                </a:cxn>
                <a:cxn ang="0">
                  <a:pos x="0" y="206"/>
                </a:cxn>
                <a:cxn ang="0">
                  <a:pos x="4" y="228"/>
                </a:cxn>
                <a:cxn ang="0">
                  <a:pos x="4" y="228"/>
                </a:cxn>
              </a:cxnLst>
              <a:rect l="0" t="0" r="r" b="b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14">
              <a:extLst>
                <a:ext uri="{FF2B5EF4-FFF2-40B4-BE49-F238E27FC236}">
                  <a16:creationId xmlns:a16="http://schemas.microsoft.com/office/drawing/2014/main" xmlns="" id="{A886344E-1F6A-A344-B10A-2824037FF1D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/>
              <a:ahLst/>
              <a:cxnLst>
                <a:cxn ang="0">
                  <a:pos x="2558" y="1936"/>
                </a:cxn>
                <a:cxn ang="0">
                  <a:pos x="2492" y="1764"/>
                </a:cxn>
                <a:cxn ang="0">
                  <a:pos x="2362" y="1086"/>
                </a:cxn>
                <a:cxn ang="0">
                  <a:pos x="2598" y="910"/>
                </a:cxn>
                <a:cxn ang="0">
                  <a:pos x="1752" y="1052"/>
                </a:cxn>
                <a:cxn ang="0">
                  <a:pos x="1418" y="922"/>
                </a:cxn>
                <a:cxn ang="0">
                  <a:pos x="2002" y="448"/>
                </a:cxn>
                <a:cxn ang="0">
                  <a:pos x="2252" y="326"/>
                </a:cxn>
                <a:cxn ang="0">
                  <a:pos x="1390" y="0"/>
                </a:cxn>
                <a:cxn ang="0">
                  <a:pos x="542" y="250"/>
                </a:cxn>
                <a:cxn ang="0">
                  <a:pos x="574" y="438"/>
                </a:cxn>
                <a:cxn ang="0">
                  <a:pos x="1272" y="856"/>
                </a:cxn>
                <a:cxn ang="0">
                  <a:pos x="1014" y="1128"/>
                </a:cxn>
                <a:cxn ang="0">
                  <a:pos x="258" y="832"/>
                </a:cxn>
                <a:cxn ang="0">
                  <a:pos x="346" y="1014"/>
                </a:cxn>
                <a:cxn ang="0">
                  <a:pos x="330" y="1818"/>
                </a:cxn>
                <a:cxn ang="0">
                  <a:pos x="94" y="1898"/>
                </a:cxn>
                <a:cxn ang="0">
                  <a:pos x="416" y="2372"/>
                </a:cxn>
                <a:cxn ang="0">
                  <a:pos x="98" y="2128"/>
                </a:cxn>
                <a:cxn ang="0">
                  <a:pos x="548" y="2486"/>
                </a:cxn>
                <a:cxn ang="0">
                  <a:pos x="466" y="2086"/>
                </a:cxn>
                <a:cxn ang="0">
                  <a:pos x="206" y="1806"/>
                </a:cxn>
                <a:cxn ang="0">
                  <a:pos x="710" y="2408"/>
                </a:cxn>
                <a:cxn ang="0">
                  <a:pos x="732" y="2738"/>
                </a:cxn>
                <a:cxn ang="0">
                  <a:pos x="2030" y="2702"/>
                </a:cxn>
                <a:cxn ang="0">
                  <a:pos x="1982" y="2382"/>
                </a:cxn>
                <a:cxn ang="0">
                  <a:pos x="2518" y="1792"/>
                </a:cxn>
                <a:cxn ang="0">
                  <a:pos x="2196" y="2122"/>
                </a:cxn>
                <a:cxn ang="0">
                  <a:pos x="2162" y="2494"/>
                </a:cxn>
                <a:cxn ang="0">
                  <a:pos x="2624" y="2072"/>
                </a:cxn>
                <a:cxn ang="0">
                  <a:pos x="724" y="1278"/>
                </a:cxn>
                <a:cxn ang="0">
                  <a:pos x="480" y="1298"/>
                </a:cxn>
                <a:cxn ang="0">
                  <a:pos x="516" y="1442"/>
                </a:cxn>
                <a:cxn ang="0">
                  <a:pos x="594" y="1558"/>
                </a:cxn>
                <a:cxn ang="0">
                  <a:pos x="644" y="2020"/>
                </a:cxn>
                <a:cxn ang="0">
                  <a:pos x="410" y="1484"/>
                </a:cxn>
                <a:cxn ang="0">
                  <a:pos x="432" y="1244"/>
                </a:cxn>
                <a:cxn ang="0">
                  <a:pos x="632" y="1150"/>
                </a:cxn>
                <a:cxn ang="0">
                  <a:pos x="814" y="1856"/>
                </a:cxn>
                <a:cxn ang="0">
                  <a:pos x="896" y="1322"/>
                </a:cxn>
                <a:cxn ang="0">
                  <a:pos x="1164" y="1598"/>
                </a:cxn>
                <a:cxn ang="0">
                  <a:pos x="930" y="2088"/>
                </a:cxn>
                <a:cxn ang="0">
                  <a:pos x="1168" y="2320"/>
                </a:cxn>
                <a:cxn ang="0">
                  <a:pos x="1488" y="2386"/>
                </a:cxn>
                <a:cxn ang="0">
                  <a:pos x="1364" y="2256"/>
                </a:cxn>
                <a:cxn ang="0">
                  <a:pos x="1524" y="2082"/>
                </a:cxn>
                <a:cxn ang="0">
                  <a:pos x="1324" y="2086"/>
                </a:cxn>
                <a:cxn ang="0">
                  <a:pos x="1196" y="2142"/>
                </a:cxn>
                <a:cxn ang="0">
                  <a:pos x="1184" y="2290"/>
                </a:cxn>
                <a:cxn ang="0">
                  <a:pos x="1184" y="1854"/>
                </a:cxn>
                <a:cxn ang="0">
                  <a:pos x="1440" y="1778"/>
                </a:cxn>
                <a:cxn ang="0">
                  <a:pos x="1872" y="1856"/>
                </a:cxn>
                <a:cxn ang="0">
                  <a:pos x="1594" y="1814"/>
                </a:cxn>
                <a:cxn ang="0">
                  <a:pos x="1700" y="1372"/>
                </a:cxn>
                <a:cxn ang="0">
                  <a:pos x="1936" y="1530"/>
                </a:cxn>
                <a:cxn ang="0">
                  <a:pos x="2122" y="1658"/>
                </a:cxn>
                <a:cxn ang="0">
                  <a:pos x="2040" y="1846"/>
                </a:cxn>
                <a:cxn ang="0">
                  <a:pos x="2034" y="1518"/>
                </a:cxn>
                <a:cxn ang="0">
                  <a:pos x="2332" y="1354"/>
                </a:cxn>
                <a:cxn ang="0">
                  <a:pos x="2080" y="1364"/>
                </a:cxn>
                <a:cxn ang="0">
                  <a:pos x="1982" y="1126"/>
                </a:cxn>
                <a:cxn ang="0">
                  <a:pos x="2108" y="1248"/>
                </a:cxn>
                <a:cxn ang="0">
                  <a:pos x="2396" y="1384"/>
                </a:cxn>
              </a:cxnLst>
              <a:rect l="0" t="0" r="r" b="b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4" y="1718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5">
              <a:extLst>
                <a:ext uri="{FF2B5EF4-FFF2-40B4-BE49-F238E27FC236}">
                  <a16:creationId xmlns:a16="http://schemas.microsoft.com/office/drawing/2014/main" xmlns="" id="{D7A25824-B0F3-0B40-BA5D-7076BA6F6B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/>
              <a:ahLst/>
              <a:cxnLst>
                <a:cxn ang="0">
                  <a:pos x="184" y="228"/>
                </a:cxn>
                <a:cxn ang="0">
                  <a:pos x="184" y="228"/>
                </a:cxn>
                <a:cxn ang="0">
                  <a:pos x="188" y="206"/>
                </a:cxn>
                <a:cxn ang="0">
                  <a:pos x="188" y="184"/>
                </a:cxn>
                <a:cxn ang="0">
                  <a:pos x="184" y="160"/>
                </a:cxn>
                <a:cxn ang="0">
                  <a:pos x="180" y="138"/>
                </a:cxn>
                <a:cxn ang="0">
                  <a:pos x="172" y="116"/>
                </a:cxn>
                <a:cxn ang="0">
                  <a:pos x="162" y="96"/>
                </a:cxn>
                <a:cxn ang="0">
                  <a:pos x="150" y="76"/>
                </a:cxn>
                <a:cxn ang="0">
                  <a:pos x="138" y="58"/>
                </a:cxn>
                <a:cxn ang="0">
                  <a:pos x="124" y="42"/>
                </a:cxn>
                <a:cxn ang="0">
                  <a:pos x="108" y="28"/>
                </a:cxn>
                <a:cxn ang="0">
                  <a:pos x="94" y="16"/>
                </a:cxn>
                <a:cxn ang="0">
                  <a:pos x="80" y="8"/>
                </a:cxn>
                <a:cxn ang="0">
                  <a:pos x="66" y="2"/>
                </a:cxn>
                <a:cxn ang="0">
                  <a:pos x="52" y="0"/>
                </a:cxn>
                <a:cxn ang="0">
                  <a:pos x="40" y="4"/>
                </a:cxn>
                <a:cxn ang="0">
                  <a:pos x="30" y="10"/>
                </a:cxn>
                <a:cxn ang="0">
                  <a:pos x="30" y="10"/>
                </a:cxn>
                <a:cxn ang="0">
                  <a:pos x="18" y="24"/>
                </a:cxn>
                <a:cxn ang="0">
                  <a:pos x="8" y="40"/>
                </a:cxn>
                <a:cxn ang="0">
                  <a:pos x="2" y="56"/>
                </a:cxn>
                <a:cxn ang="0">
                  <a:pos x="0" y="72"/>
                </a:cxn>
                <a:cxn ang="0">
                  <a:pos x="2" y="88"/>
                </a:cxn>
                <a:cxn ang="0">
                  <a:pos x="8" y="104"/>
                </a:cxn>
                <a:cxn ang="0">
                  <a:pos x="18" y="118"/>
                </a:cxn>
                <a:cxn ang="0">
                  <a:pos x="32" y="130"/>
                </a:cxn>
                <a:cxn ang="0">
                  <a:pos x="32" y="130"/>
                </a:cxn>
                <a:cxn ang="0">
                  <a:pos x="44" y="134"/>
                </a:cxn>
                <a:cxn ang="0">
                  <a:pos x="56" y="138"/>
                </a:cxn>
                <a:cxn ang="0">
                  <a:pos x="84" y="144"/>
                </a:cxn>
                <a:cxn ang="0">
                  <a:pos x="98" y="148"/>
                </a:cxn>
                <a:cxn ang="0">
                  <a:pos x="112" y="154"/>
                </a:cxn>
                <a:cxn ang="0">
                  <a:pos x="124" y="164"/>
                </a:cxn>
                <a:cxn ang="0">
                  <a:pos x="134" y="176"/>
                </a:cxn>
                <a:cxn ang="0">
                  <a:pos x="134" y="176"/>
                </a:cxn>
                <a:cxn ang="0">
                  <a:pos x="152" y="204"/>
                </a:cxn>
                <a:cxn ang="0">
                  <a:pos x="166" y="222"/>
                </a:cxn>
                <a:cxn ang="0">
                  <a:pos x="170" y="226"/>
                </a:cxn>
                <a:cxn ang="0">
                  <a:pos x="174" y="228"/>
                </a:cxn>
                <a:cxn ang="0">
                  <a:pos x="180" y="228"/>
                </a:cxn>
                <a:cxn ang="0">
                  <a:pos x="184" y="228"/>
                </a:cxn>
                <a:cxn ang="0">
                  <a:pos x="184" y="228"/>
                </a:cxn>
              </a:cxnLst>
              <a:rect l="0" t="0" r="r" b="b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xmlns="" id="{13F6FD90-8EC9-7248-AB7E-3894C13F00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/>
              <a:ahLst/>
              <a:cxnLst>
                <a:cxn ang="0">
                  <a:pos x="1376" y="18"/>
                </a:cxn>
                <a:cxn ang="0">
                  <a:pos x="992" y="128"/>
                </a:cxn>
                <a:cxn ang="0">
                  <a:pos x="654" y="322"/>
                </a:cxn>
                <a:cxn ang="0">
                  <a:pos x="372" y="590"/>
                </a:cxn>
                <a:cxn ang="0">
                  <a:pos x="162" y="920"/>
                </a:cxn>
                <a:cxn ang="0">
                  <a:pos x="34" y="1296"/>
                </a:cxn>
                <a:cxn ang="0">
                  <a:pos x="0" y="1622"/>
                </a:cxn>
                <a:cxn ang="0">
                  <a:pos x="52" y="2026"/>
                </a:cxn>
                <a:cxn ang="0">
                  <a:pos x="196" y="2392"/>
                </a:cxn>
                <a:cxn ang="0">
                  <a:pos x="422" y="2710"/>
                </a:cxn>
                <a:cxn ang="0">
                  <a:pos x="716" y="2964"/>
                </a:cxn>
                <a:cxn ang="0">
                  <a:pos x="1066" y="3142"/>
                </a:cxn>
                <a:cxn ang="0">
                  <a:pos x="1456" y="3232"/>
                </a:cxn>
                <a:cxn ang="0">
                  <a:pos x="1788" y="3232"/>
                </a:cxn>
                <a:cxn ang="0">
                  <a:pos x="2178" y="3142"/>
                </a:cxn>
                <a:cxn ang="0">
                  <a:pos x="2526" y="2964"/>
                </a:cxn>
                <a:cxn ang="0">
                  <a:pos x="2818" y="2710"/>
                </a:cxn>
                <a:cxn ang="0">
                  <a:pos x="3044" y="2392"/>
                </a:cxn>
                <a:cxn ang="0">
                  <a:pos x="3188" y="2026"/>
                </a:cxn>
                <a:cxn ang="0">
                  <a:pos x="3240" y="1622"/>
                </a:cxn>
                <a:cxn ang="0">
                  <a:pos x="3206" y="1296"/>
                </a:cxn>
                <a:cxn ang="0">
                  <a:pos x="3080" y="920"/>
                </a:cxn>
                <a:cxn ang="0">
                  <a:pos x="2870" y="590"/>
                </a:cxn>
                <a:cxn ang="0">
                  <a:pos x="2588" y="322"/>
                </a:cxn>
                <a:cxn ang="0">
                  <a:pos x="2250" y="128"/>
                </a:cxn>
                <a:cxn ang="0">
                  <a:pos x="1868" y="18"/>
                </a:cxn>
                <a:cxn ang="0">
                  <a:pos x="1622" y="3126"/>
                </a:cxn>
                <a:cxn ang="0">
                  <a:pos x="1320" y="3096"/>
                </a:cxn>
                <a:cxn ang="0">
                  <a:pos x="970" y="2978"/>
                </a:cxn>
                <a:cxn ang="0">
                  <a:pos x="664" y="2782"/>
                </a:cxn>
                <a:cxn ang="0">
                  <a:pos x="414" y="2520"/>
                </a:cxn>
                <a:cxn ang="0">
                  <a:pos x="234" y="2204"/>
                </a:cxn>
                <a:cxn ang="0">
                  <a:pos x="132" y="1848"/>
                </a:cxn>
                <a:cxn ang="0">
                  <a:pos x="116" y="1542"/>
                </a:cxn>
                <a:cxn ang="0">
                  <a:pos x="182" y="1172"/>
                </a:cxn>
                <a:cxn ang="0">
                  <a:pos x="334" y="838"/>
                </a:cxn>
                <a:cxn ang="0">
                  <a:pos x="556" y="554"/>
                </a:cxn>
                <a:cxn ang="0">
                  <a:pos x="842" y="330"/>
                </a:cxn>
                <a:cxn ang="0">
                  <a:pos x="1174" y="180"/>
                </a:cxn>
                <a:cxn ang="0">
                  <a:pos x="1544" y="112"/>
                </a:cxn>
                <a:cxn ang="0">
                  <a:pos x="1850" y="128"/>
                </a:cxn>
                <a:cxn ang="0">
                  <a:pos x="2206" y="230"/>
                </a:cxn>
                <a:cxn ang="0">
                  <a:pos x="2522" y="412"/>
                </a:cxn>
                <a:cxn ang="0">
                  <a:pos x="2782" y="662"/>
                </a:cxn>
                <a:cxn ang="0">
                  <a:pos x="2978" y="966"/>
                </a:cxn>
                <a:cxn ang="0">
                  <a:pos x="3098" y="1316"/>
                </a:cxn>
                <a:cxn ang="0">
                  <a:pos x="3128" y="1618"/>
                </a:cxn>
                <a:cxn ang="0">
                  <a:pos x="3080" y="1994"/>
                </a:cxn>
                <a:cxn ang="0">
                  <a:pos x="2946" y="2336"/>
                </a:cxn>
                <a:cxn ang="0">
                  <a:pos x="2736" y="2632"/>
                </a:cxn>
                <a:cxn ang="0">
                  <a:pos x="2462" y="2868"/>
                </a:cxn>
                <a:cxn ang="0">
                  <a:pos x="2138" y="3036"/>
                </a:cxn>
                <a:cxn ang="0">
                  <a:pos x="1776" y="3120"/>
                </a:cxn>
              </a:cxnLst>
              <a:rect l="0" t="0" r="r" b="b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6643"/>
            <a:ext cx="8229600" cy="1108757"/>
          </a:xfrm>
        </p:spPr>
        <p:txBody>
          <a:bodyPr/>
          <a:lstStyle/>
          <a:p>
            <a:pPr>
              <a:defRPr/>
            </a:pPr>
            <a:r>
              <a:rPr lang="en-US" altLang="en-US" sz="4000" dirty="0"/>
              <a:t>Components of Perceived Value</a:t>
            </a:r>
            <a:br>
              <a:rPr lang="en-US" altLang="en-US" sz="4000" dirty="0"/>
            </a:br>
            <a:r>
              <a:rPr lang="en-US" altLang="en-US" sz="4000" dirty="0"/>
              <a:t>by Consumer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8808"/>
            <a:ext cx="8229600" cy="4689592"/>
          </a:xfrm>
        </p:spPr>
        <p:txBody>
          <a:bodyPr/>
          <a:lstStyle/>
          <a:p>
            <a:pPr lvl="1">
              <a:defRPr/>
            </a:pPr>
            <a:r>
              <a:rPr lang="en-US" altLang="en-US" dirty="0"/>
              <a:t>Quality</a:t>
            </a:r>
          </a:p>
          <a:p>
            <a:pPr lvl="2">
              <a:defRPr/>
            </a:pPr>
            <a:r>
              <a:rPr lang="en-US" altLang="en-US" dirty="0"/>
              <a:t>Attractive package and wine looks/tastes good</a:t>
            </a:r>
          </a:p>
          <a:p>
            <a:pPr lvl="2">
              <a:defRPr/>
            </a:pPr>
            <a:r>
              <a:rPr lang="en-US" altLang="en-US" dirty="0"/>
              <a:t>Distinctive from other wines in niche, but of style</a:t>
            </a:r>
          </a:p>
          <a:p>
            <a:pPr lvl="2">
              <a:defRPr/>
            </a:pPr>
            <a:r>
              <a:rPr lang="en-US" altLang="en-US" dirty="0"/>
              <a:t>Meets or exceeds quality expectations</a:t>
            </a:r>
          </a:p>
          <a:p>
            <a:pPr lvl="1">
              <a:defRPr/>
            </a:pPr>
            <a:r>
              <a:rPr lang="en-US" altLang="en-US" dirty="0"/>
              <a:t>Reputation</a:t>
            </a:r>
          </a:p>
          <a:p>
            <a:pPr lvl="2">
              <a:defRPr/>
            </a:pPr>
            <a:r>
              <a:rPr lang="en-US" altLang="en-US" dirty="0"/>
              <a:t>Previous experience, grass roots, or sales person</a:t>
            </a:r>
          </a:p>
          <a:p>
            <a:pPr lvl="2">
              <a:defRPr/>
            </a:pPr>
            <a:r>
              <a:rPr lang="en-US" altLang="en-US" dirty="0"/>
              <a:t>Awards and media buzz </a:t>
            </a:r>
          </a:p>
          <a:p>
            <a:pPr lvl="1">
              <a:defRPr/>
            </a:pPr>
            <a:r>
              <a:rPr lang="en-US" altLang="en-US" dirty="0"/>
              <a:t>Availability</a:t>
            </a:r>
          </a:p>
          <a:p>
            <a:pPr lvl="2">
              <a:defRPr/>
            </a:pPr>
            <a:r>
              <a:rPr lang="en-US" altLang="en-US" dirty="0"/>
              <a:t>Scarce product can enhance quality and reputation</a:t>
            </a:r>
          </a:p>
          <a:p>
            <a:pPr lvl="2">
              <a:defRPr/>
            </a:pPr>
            <a:r>
              <a:rPr lang="en-US" altLang="en-US" dirty="0"/>
              <a:t>Scarce at purchase point can </a:t>
            </a:r>
            <a:r>
              <a:rPr lang="en-US" altLang="en-US" dirty="0">
                <a:sym typeface="Wingdings" pitchFamily="2" charset="2"/>
              </a:rPr>
              <a:t> choose competitor</a:t>
            </a:r>
            <a:endParaRPr lang="en-US" altLang="en-US" dirty="0"/>
          </a:p>
          <a:p>
            <a:pPr lvl="2">
              <a:defRPr/>
            </a:pPr>
            <a:endParaRPr lang="en-US" altLang="en-US" dirty="0"/>
          </a:p>
        </p:txBody>
      </p:sp>
      <p:grpSp>
        <p:nvGrpSpPr>
          <p:cNvPr id="4" name="Group 12">
            <a:extLst>
              <a:ext uri="{FF2B5EF4-FFF2-40B4-BE49-F238E27FC236}">
                <a16:creationId xmlns:a16="http://schemas.microsoft.com/office/drawing/2014/main" xmlns="" id="{12CD0B99-D2B4-B749-A0B9-21A52B18B4D0}"/>
              </a:ext>
            </a:extLst>
          </p:cNvPr>
          <p:cNvGrpSpPr>
            <a:grpSpLocks/>
          </p:cNvGrpSpPr>
          <p:nvPr/>
        </p:nvGrpSpPr>
        <p:grpSpPr bwMode="auto">
          <a:xfrm>
            <a:off x="8382000" y="6096000"/>
            <a:ext cx="533400" cy="609600"/>
            <a:chOff x="1620" y="7380"/>
            <a:chExt cx="8100" cy="8100"/>
          </a:xfrm>
        </p:grpSpPr>
        <p:sp>
          <p:nvSpPr>
            <p:cNvPr id="5" name="Freeform 13">
              <a:extLst>
                <a:ext uri="{FF2B5EF4-FFF2-40B4-BE49-F238E27FC236}">
                  <a16:creationId xmlns:a16="http://schemas.microsoft.com/office/drawing/2014/main" xmlns="" id="{10757448-A5C8-7748-AD42-31434F82F0C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/>
              <a:ahLst/>
              <a:cxnLst>
                <a:cxn ang="0">
                  <a:pos x="4" y="228"/>
                </a:cxn>
                <a:cxn ang="0">
                  <a:pos x="4" y="228"/>
                </a:cxn>
                <a:cxn ang="0">
                  <a:pos x="10" y="228"/>
                </a:cxn>
                <a:cxn ang="0">
                  <a:pos x="14" y="228"/>
                </a:cxn>
                <a:cxn ang="0">
                  <a:pos x="18" y="226"/>
                </a:cxn>
                <a:cxn ang="0">
                  <a:pos x="22" y="222"/>
                </a:cxn>
                <a:cxn ang="0">
                  <a:pos x="36" y="204"/>
                </a:cxn>
                <a:cxn ang="0">
                  <a:pos x="54" y="176"/>
                </a:cxn>
                <a:cxn ang="0">
                  <a:pos x="54" y="176"/>
                </a:cxn>
                <a:cxn ang="0">
                  <a:pos x="64" y="164"/>
                </a:cxn>
                <a:cxn ang="0">
                  <a:pos x="76" y="154"/>
                </a:cxn>
                <a:cxn ang="0">
                  <a:pos x="90" y="148"/>
                </a:cxn>
                <a:cxn ang="0">
                  <a:pos x="104" y="144"/>
                </a:cxn>
                <a:cxn ang="0">
                  <a:pos x="132" y="138"/>
                </a:cxn>
                <a:cxn ang="0">
                  <a:pos x="146" y="134"/>
                </a:cxn>
                <a:cxn ang="0">
                  <a:pos x="156" y="130"/>
                </a:cxn>
                <a:cxn ang="0">
                  <a:pos x="156" y="130"/>
                </a:cxn>
                <a:cxn ang="0">
                  <a:pos x="170" y="118"/>
                </a:cxn>
                <a:cxn ang="0">
                  <a:pos x="180" y="104"/>
                </a:cxn>
                <a:cxn ang="0">
                  <a:pos x="186" y="88"/>
                </a:cxn>
                <a:cxn ang="0">
                  <a:pos x="188" y="72"/>
                </a:cxn>
                <a:cxn ang="0">
                  <a:pos x="186" y="56"/>
                </a:cxn>
                <a:cxn ang="0">
                  <a:pos x="180" y="40"/>
                </a:cxn>
                <a:cxn ang="0">
                  <a:pos x="172" y="24"/>
                </a:cxn>
                <a:cxn ang="0">
                  <a:pos x="158" y="10"/>
                </a:cxn>
                <a:cxn ang="0">
                  <a:pos x="158" y="10"/>
                </a:cxn>
                <a:cxn ang="0">
                  <a:pos x="148" y="4"/>
                </a:cxn>
                <a:cxn ang="0">
                  <a:pos x="136" y="0"/>
                </a:cxn>
                <a:cxn ang="0">
                  <a:pos x="122" y="2"/>
                </a:cxn>
                <a:cxn ang="0">
                  <a:pos x="108" y="8"/>
                </a:cxn>
                <a:cxn ang="0">
                  <a:pos x="94" y="16"/>
                </a:cxn>
                <a:cxn ang="0">
                  <a:pos x="80" y="28"/>
                </a:cxn>
                <a:cxn ang="0">
                  <a:pos x="66" y="42"/>
                </a:cxn>
                <a:cxn ang="0">
                  <a:pos x="52" y="58"/>
                </a:cxn>
                <a:cxn ang="0">
                  <a:pos x="38" y="76"/>
                </a:cxn>
                <a:cxn ang="0">
                  <a:pos x="26" y="96"/>
                </a:cxn>
                <a:cxn ang="0">
                  <a:pos x="16" y="116"/>
                </a:cxn>
                <a:cxn ang="0">
                  <a:pos x="10" y="138"/>
                </a:cxn>
                <a:cxn ang="0">
                  <a:pos x="4" y="160"/>
                </a:cxn>
                <a:cxn ang="0">
                  <a:pos x="0" y="184"/>
                </a:cxn>
                <a:cxn ang="0">
                  <a:pos x="0" y="206"/>
                </a:cxn>
                <a:cxn ang="0">
                  <a:pos x="4" y="228"/>
                </a:cxn>
                <a:cxn ang="0">
                  <a:pos x="4" y="228"/>
                </a:cxn>
              </a:cxnLst>
              <a:rect l="0" t="0" r="r" b="b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14">
              <a:extLst>
                <a:ext uri="{FF2B5EF4-FFF2-40B4-BE49-F238E27FC236}">
                  <a16:creationId xmlns:a16="http://schemas.microsoft.com/office/drawing/2014/main" xmlns="" id="{A886344E-1F6A-A344-B10A-2824037FF1D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/>
              <a:ahLst/>
              <a:cxnLst>
                <a:cxn ang="0">
                  <a:pos x="2558" y="1936"/>
                </a:cxn>
                <a:cxn ang="0">
                  <a:pos x="2492" y="1764"/>
                </a:cxn>
                <a:cxn ang="0">
                  <a:pos x="2362" y="1086"/>
                </a:cxn>
                <a:cxn ang="0">
                  <a:pos x="2598" y="910"/>
                </a:cxn>
                <a:cxn ang="0">
                  <a:pos x="1752" y="1052"/>
                </a:cxn>
                <a:cxn ang="0">
                  <a:pos x="1418" y="922"/>
                </a:cxn>
                <a:cxn ang="0">
                  <a:pos x="2002" y="448"/>
                </a:cxn>
                <a:cxn ang="0">
                  <a:pos x="2252" y="326"/>
                </a:cxn>
                <a:cxn ang="0">
                  <a:pos x="1390" y="0"/>
                </a:cxn>
                <a:cxn ang="0">
                  <a:pos x="542" y="250"/>
                </a:cxn>
                <a:cxn ang="0">
                  <a:pos x="574" y="438"/>
                </a:cxn>
                <a:cxn ang="0">
                  <a:pos x="1272" y="856"/>
                </a:cxn>
                <a:cxn ang="0">
                  <a:pos x="1014" y="1128"/>
                </a:cxn>
                <a:cxn ang="0">
                  <a:pos x="258" y="832"/>
                </a:cxn>
                <a:cxn ang="0">
                  <a:pos x="346" y="1014"/>
                </a:cxn>
                <a:cxn ang="0">
                  <a:pos x="330" y="1818"/>
                </a:cxn>
                <a:cxn ang="0">
                  <a:pos x="94" y="1898"/>
                </a:cxn>
                <a:cxn ang="0">
                  <a:pos x="416" y="2372"/>
                </a:cxn>
                <a:cxn ang="0">
                  <a:pos x="98" y="2128"/>
                </a:cxn>
                <a:cxn ang="0">
                  <a:pos x="548" y="2486"/>
                </a:cxn>
                <a:cxn ang="0">
                  <a:pos x="466" y="2086"/>
                </a:cxn>
                <a:cxn ang="0">
                  <a:pos x="206" y="1806"/>
                </a:cxn>
                <a:cxn ang="0">
                  <a:pos x="710" y="2408"/>
                </a:cxn>
                <a:cxn ang="0">
                  <a:pos x="732" y="2738"/>
                </a:cxn>
                <a:cxn ang="0">
                  <a:pos x="2030" y="2702"/>
                </a:cxn>
                <a:cxn ang="0">
                  <a:pos x="1982" y="2382"/>
                </a:cxn>
                <a:cxn ang="0">
                  <a:pos x="2518" y="1792"/>
                </a:cxn>
                <a:cxn ang="0">
                  <a:pos x="2196" y="2122"/>
                </a:cxn>
                <a:cxn ang="0">
                  <a:pos x="2162" y="2494"/>
                </a:cxn>
                <a:cxn ang="0">
                  <a:pos x="2624" y="2072"/>
                </a:cxn>
                <a:cxn ang="0">
                  <a:pos x="724" y="1278"/>
                </a:cxn>
                <a:cxn ang="0">
                  <a:pos x="480" y="1298"/>
                </a:cxn>
                <a:cxn ang="0">
                  <a:pos x="516" y="1442"/>
                </a:cxn>
                <a:cxn ang="0">
                  <a:pos x="594" y="1558"/>
                </a:cxn>
                <a:cxn ang="0">
                  <a:pos x="644" y="2020"/>
                </a:cxn>
                <a:cxn ang="0">
                  <a:pos x="410" y="1484"/>
                </a:cxn>
                <a:cxn ang="0">
                  <a:pos x="432" y="1244"/>
                </a:cxn>
                <a:cxn ang="0">
                  <a:pos x="632" y="1150"/>
                </a:cxn>
                <a:cxn ang="0">
                  <a:pos x="814" y="1856"/>
                </a:cxn>
                <a:cxn ang="0">
                  <a:pos x="896" y="1322"/>
                </a:cxn>
                <a:cxn ang="0">
                  <a:pos x="1164" y="1598"/>
                </a:cxn>
                <a:cxn ang="0">
                  <a:pos x="930" y="2088"/>
                </a:cxn>
                <a:cxn ang="0">
                  <a:pos x="1168" y="2320"/>
                </a:cxn>
                <a:cxn ang="0">
                  <a:pos x="1488" y="2386"/>
                </a:cxn>
                <a:cxn ang="0">
                  <a:pos x="1364" y="2256"/>
                </a:cxn>
                <a:cxn ang="0">
                  <a:pos x="1524" y="2082"/>
                </a:cxn>
                <a:cxn ang="0">
                  <a:pos x="1324" y="2086"/>
                </a:cxn>
                <a:cxn ang="0">
                  <a:pos x="1196" y="2142"/>
                </a:cxn>
                <a:cxn ang="0">
                  <a:pos x="1184" y="2290"/>
                </a:cxn>
                <a:cxn ang="0">
                  <a:pos x="1184" y="1854"/>
                </a:cxn>
                <a:cxn ang="0">
                  <a:pos x="1440" y="1778"/>
                </a:cxn>
                <a:cxn ang="0">
                  <a:pos x="1872" y="1856"/>
                </a:cxn>
                <a:cxn ang="0">
                  <a:pos x="1594" y="1814"/>
                </a:cxn>
                <a:cxn ang="0">
                  <a:pos x="1700" y="1372"/>
                </a:cxn>
                <a:cxn ang="0">
                  <a:pos x="1936" y="1530"/>
                </a:cxn>
                <a:cxn ang="0">
                  <a:pos x="2122" y="1658"/>
                </a:cxn>
                <a:cxn ang="0">
                  <a:pos x="2040" y="1846"/>
                </a:cxn>
                <a:cxn ang="0">
                  <a:pos x="2034" y="1518"/>
                </a:cxn>
                <a:cxn ang="0">
                  <a:pos x="2332" y="1354"/>
                </a:cxn>
                <a:cxn ang="0">
                  <a:pos x="2080" y="1364"/>
                </a:cxn>
                <a:cxn ang="0">
                  <a:pos x="1982" y="1126"/>
                </a:cxn>
                <a:cxn ang="0">
                  <a:pos x="2108" y="1248"/>
                </a:cxn>
                <a:cxn ang="0">
                  <a:pos x="2396" y="1384"/>
                </a:cxn>
              </a:cxnLst>
              <a:rect l="0" t="0" r="r" b="b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4" y="1718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5">
              <a:extLst>
                <a:ext uri="{FF2B5EF4-FFF2-40B4-BE49-F238E27FC236}">
                  <a16:creationId xmlns:a16="http://schemas.microsoft.com/office/drawing/2014/main" xmlns="" id="{D7A25824-B0F3-0B40-BA5D-7076BA6F6B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/>
              <a:ahLst/>
              <a:cxnLst>
                <a:cxn ang="0">
                  <a:pos x="184" y="228"/>
                </a:cxn>
                <a:cxn ang="0">
                  <a:pos x="184" y="228"/>
                </a:cxn>
                <a:cxn ang="0">
                  <a:pos x="188" y="206"/>
                </a:cxn>
                <a:cxn ang="0">
                  <a:pos x="188" y="184"/>
                </a:cxn>
                <a:cxn ang="0">
                  <a:pos x="184" y="160"/>
                </a:cxn>
                <a:cxn ang="0">
                  <a:pos x="180" y="138"/>
                </a:cxn>
                <a:cxn ang="0">
                  <a:pos x="172" y="116"/>
                </a:cxn>
                <a:cxn ang="0">
                  <a:pos x="162" y="96"/>
                </a:cxn>
                <a:cxn ang="0">
                  <a:pos x="150" y="76"/>
                </a:cxn>
                <a:cxn ang="0">
                  <a:pos x="138" y="58"/>
                </a:cxn>
                <a:cxn ang="0">
                  <a:pos x="124" y="42"/>
                </a:cxn>
                <a:cxn ang="0">
                  <a:pos x="108" y="28"/>
                </a:cxn>
                <a:cxn ang="0">
                  <a:pos x="94" y="16"/>
                </a:cxn>
                <a:cxn ang="0">
                  <a:pos x="80" y="8"/>
                </a:cxn>
                <a:cxn ang="0">
                  <a:pos x="66" y="2"/>
                </a:cxn>
                <a:cxn ang="0">
                  <a:pos x="52" y="0"/>
                </a:cxn>
                <a:cxn ang="0">
                  <a:pos x="40" y="4"/>
                </a:cxn>
                <a:cxn ang="0">
                  <a:pos x="30" y="10"/>
                </a:cxn>
                <a:cxn ang="0">
                  <a:pos x="30" y="10"/>
                </a:cxn>
                <a:cxn ang="0">
                  <a:pos x="18" y="24"/>
                </a:cxn>
                <a:cxn ang="0">
                  <a:pos x="8" y="40"/>
                </a:cxn>
                <a:cxn ang="0">
                  <a:pos x="2" y="56"/>
                </a:cxn>
                <a:cxn ang="0">
                  <a:pos x="0" y="72"/>
                </a:cxn>
                <a:cxn ang="0">
                  <a:pos x="2" y="88"/>
                </a:cxn>
                <a:cxn ang="0">
                  <a:pos x="8" y="104"/>
                </a:cxn>
                <a:cxn ang="0">
                  <a:pos x="18" y="118"/>
                </a:cxn>
                <a:cxn ang="0">
                  <a:pos x="32" y="130"/>
                </a:cxn>
                <a:cxn ang="0">
                  <a:pos x="32" y="130"/>
                </a:cxn>
                <a:cxn ang="0">
                  <a:pos x="44" y="134"/>
                </a:cxn>
                <a:cxn ang="0">
                  <a:pos x="56" y="138"/>
                </a:cxn>
                <a:cxn ang="0">
                  <a:pos x="84" y="144"/>
                </a:cxn>
                <a:cxn ang="0">
                  <a:pos x="98" y="148"/>
                </a:cxn>
                <a:cxn ang="0">
                  <a:pos x="112" y="154"/>
                </a:cxn>
                <a:cxn ang="0">
                  <a:pos x="124" y="164"/>
                </a:cxn>
                <a:cxn ang="0">
                  <a:pos x="134" y="176"/>
                </a:cxn>
                <a:cxn ang="0">
                  <a:pos x="134" y="176"/>
                </a:cxn>
                <a:cxn ang="0">
                  <a:pos x="152" y="204"/>
                </a:cxn>
                <a:cxn ang="0">
                  <a:pos x="166" y="222"/>
                </a:cxn>
                <a:cxn ang="0">
                  <a:pos x="170" y="226"/>
                </a:cxn>
                <a:cxn ang="0">
                  <a:pos x="174" y="228"/>
                </a:cxn>
                <a:cxn ang="0">
                  <a:pos x="180" y="228"/>
                </a:cxn>
                <a:cxn ang="0">
                  <a:pos x="184" y="228"/>
                </a:cxn>
                <a:cxn ang="0">
                  <a:pos x="184" y="228"/>
                </a:cxn>
              </a:cxnLst>
              <a:rect l="0" t="0" r="r" b="b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xmlns="" id="{13F6FD90-8EC9-7248-AB7E-3894C13F00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/>
              <a:ahLst/>
              <a:cxnLst>
                <a:cxn ang="0">
                  <a:pos x="1376" y="18"/>
                </a:cxn>
                <a:cxn ang="0">
                  <a:pos x="992" y="128"/>
                </a:cxn>
                <a:cxn ang="0">
                  <a:pos x="654" y="322"/>
                </a:cxn>
                <a:cxn ang="0">
                  <a:pos x="372" y="590"/>
                </a:cxn>
                <a:cxn ang="0">
                  <a:pos x="162" y="920"/>
                </a:cxn>
                <a:cxn ang="0">
                  <a:pos x="34" y="1296"/>
                </a:cxn>
                <a:cxn ang="0">
                  <a:pos x="0" y="1622"/>
                </a:cxn>
                <a:cxn ang="0">
                  <a:pos x="52" y="2026"/>
                </a:cxn>
                <a:cxn ang="0">
                  <a:pos x="196" y="2392"/>
                </a:cxn>
                <a:cxn ang="0">
                  <a:pos x="422" y="2710"/>
                </a:cxn>
                <a:cxn ang="0">
                  <a:pos x="716" y="2964"/>
                </a:cxn>
                <a:cxn ang="0">
                  <a:pos x="1066" y="3142"/>
                </a:cxn>
                <a:cxn ang="0">
                  <a:pos x="1456" y="3232"/>
                </a:cxn>
                <a:cxn ang="0">
                  <a:pos x="1788" y="3232"/>
                </a:cxn>
                <a:cxn ang="0">
                  <a:pos x="2178" y="3142"/>
                </a:cxn>
                <a:cxn ang="0">
                  <a:pos x="2526" y="2964"/>
                </a:cxn>
                <a:cxn ang="0">
                  <a:pos x="2818" y="2710"/>
                </a:cxn>
                <a:cxn ang="0">
                  <a:pos x="3044" y="2392"/>
                </a:cxn>
                <a:cxn ang="0">
                  <a:pos x="3188" y="2026"/>
                </a:cxn>
                <a:cxn ang="0">
                  <a:pos x="3240" y="1622"/>
                </a:cxn>
                <a:cxn ang="0">
                  <a:pos x="3206" y="1296"/>
                </a:cxn>
                <a:cxn ang="0">
                  <a:pos x="3080" y="920"/>
                </a:cxn>
                <a:cxn ang="0">
                  <a:pos x="2870" y="590"/>
                </a:cxn>
                <a:cxn ang="0">
                  <a:pos x="2588" y="322"/>
                </a:cxn>
                <a:cxn ang="0">
                  <a:pos x="2250" y="128"/>
                </a:cxn>
                <a:cxn ang="0">
                  <a:pos x="1868" y="18"/>
                </a:cxn>
                <a:cxn ang="0">
                  <a:pos x="1622" y="3126"/>
                </a:cxn>
                <a:cxn ang="0">
                  <a:pos x="1320" y="3096"/>
                </a:cxn>
                <a:cxn ang="0">
                  <a:pos x="970" y="2978"/>
                </a:cxn>
                <a:cxn ang="0">
                  <a:pos x="664" y="2782"/>
                </a:cxn>
                <a:cxn ang="0">
                  <a:pos x="414" y="2520"/>
                </a:cxn>
                <a:cxn ang="0">
                  <a:pos x="234" y="2204"/>
                </a:cxn>
                <a:cxn ang="0">
                  <a:pos x="132" y="1848"/>
                </a:cxn>
                <a:cxn ang="0">
                  <a:pos x="116" y="1542"/>
                </a:cxn>
                <a:cxn ang="0">
                  <a:pos x="182" y="1172"/>
                </a:cxn>
                <a:cxn ang="0">
                  <a:pos x="334" y="838"/>
                </a:cxn>
                <a:cxn ang="0">
                  <a:pos x="556" y="554"/>
                </a:cxn>
                <a:cxn ang="0">
                  <a:pos x="842" y="330"/>
                </a:cxn>
                <a:cxn ang="0">
                  <a:pos x="1174" y="180"/>
                </a:cxn>
                <a:cxn ang="0">
                  <a:pos x="1544" y="112"/>
                </a:cxn>
                <a:cxn ang="0">
                  <a:pos x="1850" y="128"/>
                </a:cxn>
                <a:cxn ang="0">
                  <a:pos x="2206" y="230"/>
                </a:cxn>
                <a:cxn ang="0">
                  <a:pos x="2522" y="412"/>
                </a:cxn>
                <a:cxn ang="0">
                  <a:pos x="2782" y="662"/>
                </a:cxn>
                <a:cxn ang="0">
                  <a:pos x="2978" y="966"/>
                </a:cxn>
                <a:cxn ang="0">
                  <a:pos x="3098" y="1316"/>
                </a:cxn>
                <a:cxn ang="0">
                  <a:pos x="3128" y="1618"/>
                </a:cxn>
                <a:cxn ang="0">
                  <a:pos x="3080" y="1994"/>
                </a:cxn>
                <a:cxn ang="0">
                  <a:pos x="2946" y="2336"/>
                </a:cxn>
                <a:cxn ang="0">
                  <a:pos x="2736" y="2632"/>
                </a:cxn>
                <a:cxn ang="0">
                  <a:pos x="2462" y="2868"/>
                </a:cxn>
                <a:cxn ang="0">
                  <a:pos x="2138" y="3036"/>
                </a:cxn>
                <a:cxn ang="0">
                  <a:pos x="1776" y="3120"/>
                </a:cxn>
              </a:cxnLst>
              <a:rect l="0" t="0" r="r" b="b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821657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/>
              <a:t>Grape Factors of Wine Quality/Reputation for Winemakers</a:t>
            </a:r>
            <a:endParaRPr lang="en-US" alt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772400" cy="4114800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pic>
        <p:nvPicPr>
          <p:cNvPr id="39940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322" t="9528" r="13907" b="3770"/>
          <a:stretch>
            <a:fillRect/>
          </a:stretch>
        </p:blipFill>
        <p:spPr bwMode="auto">
          <a:xfrm>
            <a:off x="1524000" y="1524000"/>
            <a:ext cx="6477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2">
            <a:extLst>
              <a:ext uri="{FF2B5EF4-FFF2-40B4-BE49-F238E27FC236}">
                <a16:creationId xmlns:a16="http://schemas.microsoft.com/office/drawing/2014/main" xmlns="" id="{2CE4D807-2111-A744-A3B4-321607DFEFE4}"/>
              </a:ext>
            </a:extLst>
          </p:cNvPr>
          <p:cNvGrpSpPr>
            <a:grpSpLocks/>
          </p:cNvGrpSpPr>
          <p:nvPr/>
        </p:nvGrpSpPr>
        <p:grpSpPr bwMode="auto">
          <a:xfrm>
            <a:off x="8382000" y="6096000"/>
            <a:ext cx="533400" cy="609600"/>
            <a:chOff x="1620" y="7380"/>
            <a:chExt cx="8100" cy="8100"/>
          </a:xfrm>
        </p:grpSpPr>
        <p:sp>
          <p:nvSpPr>
            <p:cNvPr id="6" name="Freeform 13">
              <a:extLst>
                <a:ext uri="{FF2B5EF4-FFF2-40B4-BE49-F238E27FC236}">
                  <a16:creationId xmlns:a16="http://schemas.microsoft.com/office/drawing/2014/main" xmlns="" id="{8D056299-53FC-5E4B-8CF1-867E45A1E82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/>
              <a:ahLst/>
              <a:cxnLst>
                <a:cxn ang="0">
                  <a:pos x="4" y="228"/>
                </a:cxn>
                <a:cxn ang="0">
                  <a:pos x="4" y="228"/>
                </a:cxn>
                <a:cxn ang="0">
                  <a:pos x="10" y="228"/>
                </a:cxn>
                <a:cxn ang="0">
                  <a:pos x="14" y="228"/>
                </a:cxn>
                <a:cxn ang="0">
                  <a:pos x="18" y="226"/>
                </a:cxn>
                <a:cxn ang="0">
                  <a:pos x="22" y="222"/>
                </a:cxn>
                <a:cxn ang="0">
                  <a:pos x="36" y="204"/>
                </a:cxn>
                <a:cxn ang="0">
                  <a:pos x="54" y="176"/>
                </a:cxn>
                <a:cxn ang="0">
                  <a:pos x="54" y="176"/>
                </a:cxn>
                <a:cxn ang="0">
                  <a:pos x="64" y="164"/>
                </a:cxn>
                <a:cxn ang="0">
                  <a:pos x="76" y="154"/>
                </a:cxn>
                <a:cxn ang="0">
                  <a:pos x="90" y="148"/>
                </a:cxn>
                <a:cxn ang="0">
                  <a:pos x="104" y="144"/>
                </a:cxn>
                <a:cxn ang="0">
                  <a:pos x="132" y="138"/>
                </a:cxn>
                <a:cxn ang="0">
                  <a:pos x="146" y="134"/>
                </a:cxn>
                <a:cxn ang="0">
                  <a:pos x="156" y="130"/>
                </a:cxn>
                <a:cxn ang="0">
                  <a:pos x="156" y="130"/>
                </a:cxn>
                <a:cxn ang="0">
                  <a:pos x="170" y="118"/>
                </a:cxn>
                <a:cxn ang="0">
                  <a:pos x="180" y="104"/>
                </a:cxn>
                <a:cxn ang="0">
                  <a:pos x="186" y="88"/>
                </a:cxn>
                <a:cxn ang="0">
                  <a:pos x="188" y="72"/>
                </a:cxn>
                <a:cxn ang="0">
                  <a:pos x="186" y="56"/>
                </a:cxn>
                <a:cxn ang="0">
                  <a:pos x="180" y="40"/>
                </a:cxn>
                <a:cxn ang="0">
                  <a:pos x="172" y="24"/>
                </a:cxn>
                <a:cxn ang="0">
                  <a:pos x="158" y="10"/>
                </a:cxn>
                <a:cxn ang="0">
                  <a:pos x="158" y="10"/>
                </a:cxn>
                <a:cxn ang="0">
                  <a:pos x="148" y="4"/>
                </a:cxn>
                <a:cxn ang="0">
                  <a:pos x="136" y="0"/>
                </a:cxn>
                <a:cxn ang="0">
                  <a:pos x="122" y="2"/>
                </a:cxn>
                <a:cxn ang="0">
                  <a:pos x="108" y="8"/>
                </a:cxn>
                <a:cxn ang="0">
                  <a:pos x="94" y="16"/>
                </a:cxn>
                <a:cxn ang="0">
                  <a:pos x="80" y="28"/>
                </a:cxn>
                <a:cxn ang="0">
                  <a:pos x="66" y="42"/>
                </a:cxn>
                <a:cxn ang="0">
                  <a:pos x="52" y="58"/>
                </a:cxn>
                <a:cxn ang="0">
                  <a:pos x="38" y="76"/>
                </a:cxn>
                <a:cxn ang="0">
                  <a:pos x="26" y="96"/>
                </a:cxn>
                <a:cxn ang="0">
                  <a:pos x="16" y="116"/>
                </a:cxn>
                <a:cxn ang="0">
                  <a:pos x="10" y="138"/>
                </a:cxn>
                <a:cxn ang="0">
                  <a:pos x="4" y="160"/>
                </a:cxn>
                <a:cxn ang="0">
                  <a:pos x="0" y="184"/>
                </a:cxn>
                <a:cxn ang="0">
                  <a:pos x="0" y="206"/>
                </a:cxn>
                <a:cxn ang="0">
                  <a:pos x="4" y="228"/>
                </a:cxn>
                <a:cxn ang="0">
                  <a:pos x="4" y="228"/>
                </a:cxn>
              </a:cxnLst>
              <a:rect l="0" t="0" r="r" b="b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4">
              <a:extLst>
                <a:ext uri="{FF2B5EF4-FFF2-40B4-BE49-F238E27FC236}">
                  <a16:creationId xmlns:a16="http://schemas.microsoft.com/office/drawing/2014/main" xmlns="" id="{D6EA3F00-6D62-024E-A9CF-692081D2C8E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/>
              <a:ahLst/>
              <a:cxnLst>
                <a:cxn ang="0">
                  <a:pos x="2558" y="1936"/>
                </a:cxn>
                <a:cxn ang="0">
                  <a:pos x="2492" y="1764"/>
                </a:cxn>
                <a:cxn ang="0">
                  <a:pos x="2362" y="1086"/>
                </a:cxn>
                <a:cxn ang="0">
                  <a:pos x="2598" y="910"/>
                </a:cxn>
                <a:cxn ang="0">
                  <a:pos x="1752" y="1052"/>
                </a:cxn>
                <a:cxn ang="0">
                  <a:pos x="1418" y="922"/>
                </a:cxn>
                <a:cxn ang="0">
                  <a:pos x="2002" y="448"/>
                </a:cxn>
                <a:cxn ang="0">
                  <a:pos x="2252" y="326"/>
                </a:cxn>
                <a:cxn ang="0">
                  <a:pos x="1390" y="0"/>
                </a:cxn>
                <a:cxn ang="0">
                  <a:pos x="542" y="250"/>
                </a:cxn>
                <a:cxn ang="0">
                  <a:pos x="574" y="438"/>
                </a:cxn>
                <a:cxn ang="0">
                  <a:pos x="1272" y="856"/>
                </a:cxn>
                <a:cxn ang="0">
                  <a:pos x="1014" y="1128"/>
                </a:cxn>
                <a:cxn ang="0">
                  <a:pos x="258" y="832"/>
                </a:cxn>
                <a:cxn ang="0">
                  <a:pos x="346" y="1014"/>
                </a:cxn>
                <a:cxn ang="0">
                  <a:pos x="330" y="1818"/>
                </a:cxn>
                <a:cxn ang="0">
                  <a:pos x="94" y="1898"/>
                </a:cxn>
                <a:cxn ang="0">
                  <a:pos x="416" y="2372"/>
                </a:cxn>
                <a:cxn ang="0">
                  <a:pos x="98" y="2128"/>
                </a:cxn>
                <a:cxn ang="0">
                  <a:pos x="548" y="2486"/>
                </a:cxn>
                <a:cxn ang="0">
                  <a:pos x="466" y="2086"/>
                </a:cxn>
                <a:cxn ang="0">
                  <a:pos x="206" y="1806"/>
                </a:cxn>
                <a:cxn ang="0">
                  <a:pos x="710" y="2408"/>
                </a:cxn>
                <a:cxn ang="0">
                  <a:pos x="732" y="2738"/>
                </a:cxn>
                <a:cxn ang="0">
                  <a:pos x="2030" y="2702"/>
                </a:cxn>
                <a:cxn ang="0">
                  <a:pos x="1982" y="2382"/>
                </a:cxn>
                <a:cxn ang="0">
                  <a:pos x="2518" y="1792"/>
                </a:cxn>
                <a:cxn ang="0">
                  <a:pos x="2196" y="2122"/>
                </a:cxn>
                <a:cxn ang="0">
                  <a:pos x="2162" y="2494"/>
                </a:cxn>
                <a:cxn ang="0">
                  <a:pos x="2624" y="2072"/>
                </a:cxn>
                <a:cxn ang="0">
                  <a:pos x="724" y="1278"/>
                </a:cxn>
                <a:cxn ang="0">
                  <a:pos x="480" y="1298"/>
                </a:cxn>
                <a:cxn ang="0">
                  <a:pos x="516" y="1442"/>
                </a:cxn>
                <a:cxn ang="0">
                  <a:pos x="594" y="1558"/>
                </a:cxn>
                <a:cxn ang="0">
                  <a:pos x="644" y="2020"/>
                </a:cxn>
                <a:cxn ang="0">
                  <a:pos x="410" y="1484"/>
                </a:cxn>
                <a:cxn ang="0">
                  <a:pos x="432" y="1244"/>
                </a:cxn>
                <a:cxn ang="0">
                  <a:pos x="632" y="1150"/>
                </a:cxn>
                <a:cxn ang="0">
                  <a:pos x="814" y="1856"/>
                </a:cxn>
                <a:cxn ang="0">
                  <a:pos x="896" y="1322"/>
                </a:cxn>
                <a:cxn ang="0">
                  <a:pos x="1164" y="1598"/>
                </a:cxn>
                <a:cxn ang="0">
                  <a:pos x="930" y="2088"/>
                </a:cxn>
                <a:cxn ang="0">
                  <a:pos x="1168" y="2320"/>
                </a:cxn>
                <a:cxn ang="0">
                  <a:pos x="1488" y="2386"/>
                </a:cxn>
                <a:cxn ang="0">
                  <a:pos x="1364" y="2256"/>
                </a:cxn>
                <a:cxn ang="0">
                  <a:pos x="1524" y="2082"/>
                </a:cxn>
                <a:cxn ang="0">
                  <a:pos x="1324" y="2086"/>
                </a:cxn>
                <a:cxn ang="0">
                  <a:pos x="1196" y="2142"/>
                </a:cxn>
                <a:cxn ang="0">
                  <a:pos x="1184" y="2290"/>
                </a:cxn>
                <a:cxn ang="0">
                  <a:pos x="1184" y="1854"/>
                </a:cxn>
                <a:cxn ang="0">
                  <a:pos x="1440" y="1778"/>
                </a:cxn>
                <a:cxn ang="0">
                  <a:pos x="1872" y="1856"/>
                </a:cxn>
                <a:cxn ang="0">
                  <a:pos x="1594" y="1814"/>
                </a:cxn>
                <a:cxn ang="0">
                  <a:pos x="1700" y="1372"/>
                </a:cxn>
                <a:cxn ang="0">
                  <a:pos x="1936" y="1530"/>
                </a:cxn>
                <a:cxn ang="0">
                  <a:pos x="2122" y="1658"/>
                </a:cxn>
                <a:cxn ang="0">
                  <a:pos x="2040" y="1846"/>
                </a:cxn>
                <a:cxn ang="0">
                  <a:pos x="2034" y="1518"/>
                </a:cxn>
                <a:cxn ang="0">
                  <a:pos x="2332" y="1354"/>
                </a:cxn>
                <a:cxn ang="0">
                  <a:pos x="2080" y="1364"/>
                </a:cxn>
                <a:cxn ang="0">
                  <a:pos x="1982" y="1126"/>
                </a:cxn>
                <a:cxn ang="0">
                  <a:pos x="2108" y="1248"/>
                </a:cxn>
                <a:cxn ang="0">
                  <a:pos x="2396" y="1384"/>
                </a:cxn>
              </a:cxnLst>
              <a:rect l="0" t="0" r="r" b="b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4" y="1718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5">
              <a:extLst>
                <a:ext uri="{FF2B5EF4-FFF2-40B4-BE49-F238E27FC236}">
                  <a16:creationId xmlns:a16="http://schemas.microsoft.com/office/drawing/2014/main" xmlns="" id="{47645D08-F52C-BB48-B96A-9F5021F1A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/>
              <a:ahLst/>
              <a:cxnLst>
                <a:cxn ang="0">
                  <a:pos x="184" y="228"/>
                </a:cxn>
                <a:cxn ang="0">
                  <a:pos x="184" y="228"/>
                </a:cxn>
                <a:cxn ang="0">
                  <a:pos x="188" y="206"/>
                </a:cxn>
                <a:cxn ang="0">
                  <a:pos x="188" y="184"/>
                </a:cxn>
                <a:cxn ang="0">
                  <a:pos x="184" y="160"/>
                </a:cxn>
                <a:cxn ang="0">
                  <a:pos x="180" y="138"/>
                </a:cxn>
                <a:cxn ang="0">
                  <a:pos x="172" y="116"/>
                </a:cxn>
                <a:cxn ang="0">
                  <a:pos x="162" y="96"/>
                </a:cxn>
                <a:cxn ang="0">
                  <a:pos x="150" y="76"/>
                </a:cxn>
                <a:cxn ang="0">
                  <a:pos x="138" y="58"/>
                </a:cxn>
                <a:cxn ang="0">
                  <a:pos x="124" y="42"/>
                </a:cxn>
                <a:cxn ang="0">
                  <a:pos x="108" y="28"/>
                </a:cxn>
                <a:cxn ang="0">
                  <a:pos x="94" y="16"/>
                </a:cxn>
                <a:cxn ang="0">
                  <a:pos x="80" y="8"/>
                </a:cxn>
                <a:cxn ang="0">
                  <a:pos x="66" y="2"/>
                </a:cxn>
                <a:cxn ang="0">
                  <a:pos x="52" y="0"/>
                </a:cxn>
                <a:cxn ang="0">
                  <a:pos x="40" y="4"/>
                </a:cxn>
                <a:cxn ang="0">
                  <a:pos x="30" y="10"/>
                </a:cxn>
                <a:cxn ang="0">
                  <a:pos x="30" y="10"/>
                </a:cxn>
                <a:cxn ang="0">
                  <a:pos x="18" y="24"/>
                </a:cxn>
                <a:cxn ang="0">
                  <a:pos x="8" y="40"/>
                </a:cxn>
                <a:cxn ang="0">
                  <a:pos x="2" y="56"/>
                </a:cxn>
                <a:cxn ang="0">
                  <a:pos x="0" y="72"/>
                </a:cxn>
                <a:cxn ang="0">
                  <a:pos x="2" y="88"/>
                </a:cxn>
                <a:cxn ang="0">
                  <a:pos x="8" y="104"/>
                </a:cxn>
                <a:cxn ang="0">
                  <a:pos x="18" y="118"/>
                </a:cxn>
                <a:cxn ang="0">
                  <a:pos x="32" y="130"/>
                </a:cxn>
                <a:cxn ang="0">
                  <a:pos x="32" y="130"/>
                </a:cxn>
                <a:cxn ang="0">
                  <a:pos x="44" y="134"/>
                </a:cxn>
                <a:cxn ang="0">
                  <a:pos x="56" y="138"/>
                </a:cxn>
                <a:cxn ang="0">
                  <a:pos x="84" y="144"/>
                </a:cxn>
                <a:cxn ang="0">
                  <a:pos x="98" y="148"/>
                </a:cxn>
                <a:cxn ang="0">
                  <a:pos x="112" y="154"/>
                </a:cxn>
                <a:cxn ang="0">
                  <a:pos x="124" y="164"/>
                </a:cxn>
                <a:cxn ang="0">
                  <a:pos x="134" y="176"/>
                </a:cxn>
                <a:cxn ang="0">
                  <a:pos x="134" y="176"/>
                </a:cxn>
                <a:cxn ang="0">
                  <a:pos x="152" y="204"/>
                </a:cxn>
                <a:cxn ang="0">
                  <a:pos x="166" y="222"/>
                </a:cxn>
                <a:cxn ang="0">
                  <a:pos x="170" y="226"/>
                </a:cxn>
                <a:cxn ang="0">
                  <a:pos x="174" y="228"/>
                </a:cxn>
                <a:cxn ang="0">
                  <a:pos x="180" y="228"/>
                </a:cxn>
                <a:cxn ang="0">
                  <a:pos x="184" y="228"/>
                </a:cxn>
                <a:cxn ang="0">
                  <a:pos x="184" y="228"/>
                </a:cxn>
              </a:cxnLst>
              <a:rect l="0" t="0" r="r" b="b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6">
              <a:extLst>
                <a:ext uri="{FF2B5EF4-FFF2-40B4-BE49-F238E27FC236}">
                  <a16:creationId xmlns:a16="http://schemas.microsoft.com/office/drawing/2014/main" xmlns="" id="{AAFE66EA-B7D1-5F4D-9C95-A7CDC999BA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/>
              <a:ahLst/>
              <a:cxnLst>
                <a:cxn ang="0">
                  <a:pos x="1376" y="18"/>
                </a:cxn>
                <a:cxn ang="0">
                  <a:pos x="992" y="128"/>
                </a:cxn>
                <a:cxn ang="0">
                  <a:pos x="654" y="322"/>
                </a:cxn>
                <a:cxn ang="0">
                  <a:pos x="372" y="590"/>
                </a:cxn>
                <a:cxn ang="0">
                  <a:pos x="162" y="920"/>
                </a:cxn>
                <a:cxn ang="0">
                  <a:pos x="34" y="1296"/>
                </a:cxn>
                <a:cxn ang="0">
                  <a:pos x="0" y="1622"/>
                </a:cxn>
                <a:cxn ang="0">
                  <a:pos x="52" y="2026"/>
                </a:cxn>
                <a:cxn ang="0">
                  <a:pos x="196" y="2392"/>
                </a:cxn>
                <a:cxn ang="0">
                  <a:pos x="422" y="2710"/>
                </a:cxn>
                <a:cxn ang="0">
                  <a:pos x="716" y="2964"/>
                </a:cxn>
                <a:cxn ang="0">
                  <a:pos x="1066" y="3142"/>
                </a:cxn>
                <a:cxn ang="0">
                  <a:pos x="1456" y="3232"/>
                </a:cxn>
                <a:cxn ang="0">
                  <a:pos x="1788" y="3232"/>
                </a:cxn>
                <a:cxn ang="0">
                  <a:pos x="2178" y="3142"/>
                </a:cxn>
                <a:cxn ang="0">
                  <a:pos x="2526" y="2964"/>
                </a:cxn>
                <a:cxn ang="0">
                  <a:pos x="2818" y="2710"/>
                </a:cxn>
                <a:cxn ang="0">
                  <a:pos x="3044" y="2392"/>
                </a:cxn>
                <a:cxn ang="0">
                  <a:pos x="3188" y="2026"/>
                </a:cxn>
                <a:cxn ang="0">
                  <a:pos x="3240" y="1622"/>
                </a:cxn>
                <a:cxn ang="0">
                  <a:pos x="3206" y="1296"/>
                </a:cxn>
                <a:cxn ang="0">
                  <a:pos x="3080" y="920"/>
                </a:cxn>
                <a:cxn ang="0">
                  <a:pos x="2870" y="590"/>
                </a:cxn>
                <a:cxn ang="0">
                  <a:pos x="2588" y="322"/>
                </a:cxn>
                <a:cxn ang="0">
                  <a:pos x="2250" y="128"/>
                </a:cxn>
                <a:cxn ang="0">
                  <a:pos x="1868" y="18"/>
                </a:cxn>
                <a:cxn ang="0">
                  <a:pos x="1622" y="3126"/>
                </a:cxn>
                <a:cxn ang="0">
                  <a:pos x="1320" y="3096"/>
                </a:cxn>
                <a:cxn ang="0">
                  <a:pos x="970" y="2978"/>
                </a:cxn>
                <a:cxn ang="0">
                  <a:pos x="664" y="2782"/>
                </a:cxn>
                <a:cxn ang="0">
                  <a:pos x="414" y="2520"/>
                </a:cxn>
                <a:cxn ang="0">
                  <a:pos x="234" y="2204"/>
                </a:cxn>
                <a:cxn ang="0">
                  <a:pos x="132" y="1848"/>
                </a:cxn>
                <a:cxn ang="0">
                  <a:pos x="116" y="1542"/>
                </a:cxn>
                <a:cxn ang="0">
                  <a:pos x="182" y="1172"/>
                </a:cxn>
                <a:cxn ang="0">
                  <a:pos x="334" y="838"/>
                </a:cxn>
                <a:cxn ang="0">
                  <a:pos x="556" y="554"/>
                </a:cxn>
                <a:cxn ang="0">
                  <a:pos x="842" y="330"/>
                </a:cxn>
                <a:cxn ang="0">
                  <a:pos x="1174" y="180"/>
                </a:cxn>
                <a:cxn ang="0">
                  <a:pos x="1544" y="112"/>
                </a:cxn>
                <a:cxn ang="0">
                  <a:pos x="1850" y="128"/>
                </a:cxn>
                <a:cxn ang="0">
                  <a:pos x="2206" y="230"/>
                </a:cxn>
                <a:cxn ang="0">
                  <a:pos x="2522" y="412"/>
                </a:cxn>
                <a:cxn ang="0">
                  <a:pos x="2782" y="662"/>
                </a:cxn>
                <a:cxn ang="0">
                  <a:pos x="2978" y="966"/>
                </a:cxn>
                <a:cxn ang="0">
                  <a:pos x="3098" y="1316"/>
                </a:cxn>
                <a:cxn ang="0">
                  <a:pos x="3128" y="1618"/>
                </a:cxn>
                <a:cxn ang="0">
                  <a:pos x="3080" y="1994"/>
                </a:cxn>
                <a:cxn ang="0">
                  <a:pos x="2946" y="2336"/>
                </a:cxn>
                <a:cxn ang="0">
                  <a:pos x="2736" y="2632"/>
                </a:cxn>
                <a:cxn ang="0">
                  <a:pos x="2462" y="2868"/>
                </a:cxn>
                <a:cxn ang="0">
                  <a:pos x="2138" y="3036"/>
                </a:cxn>
                <a:cxn ang="0">
                  <a:pos x="1776" y="3120"/>
                </a:cxn>
              </a:cxnLst>
              <a:rect l="0" t="0" r="r" b="b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600" dirty="0"/>
              <a:t>Factors Driving Consumer Interest</a:t>
            </a:r>
            <a:br>
              <a:rPr lang="en-US" altLang="en-US" sz="3600" dirty="0"/>
            </a:br>
            <a:r>
              <a:rPr lang="en-US" altLang="en-US" sz="3600" dirty="0"/>
              <a:t>in Your Wines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7772400" cy="3352800"/>
          </a:xfrm>
        </p:spPr>
        <p:txBody>
          <a:bodyPr/>
          <a:lstStyle/>
          <a:p>
            <a:pPr>
              <a:defRPr/>
            </a:pPr>
            <a:r>
              <a:rPr lang="en-US" altLang="en-US" sz="3600" dirty="0"/>
              <a:t>Location of Purchase Point </a:t>
            </a:r>
          </a:p>
          <a:p>
            <a:pPr lvl="1">
              <a:defRPr/>
            </a:pPr>
            <a:r>
              <a:rPr lang="en-US" altLang="en-US" sz="2400" dirty="0"/>
              <a:t>Crucial to perceived value</a:t>
            </a:r>
          </a:p>
          <a:p>
            <a:pPr lvl="1">
              <a:defRPr/>
            </a:pPr>
            <a:r>
              <a:rPr lang="en-US" altLang="en-US" sz="2400" dirty="0"/>
              <a:t>Reaching purchase point inhibited by distance</a:t>
            </a:r>
          </a:p>
          <a:p>
            <a:pPr lvl="2">
              <a:defRPr/>
            </a:pPr>
            <a:r>
              <a:rPr lang="en-US" altLang="en-US" sz="2000" dirty="0"/>
              <a:t>TODS signs effective to alleviate location displacement</a:t>
            </a:r>
          </a:p>
          <a:p>
            <a:pPr lvl="1">
              <a:defRPr/>
            </a:pPr>
            <a:r>
              <a:rPr lang="en-US" altLang="en-US" sz="2400" dirty="0"/>
              <a:t>Shopping online inhibits impulse, but reputation promotes</a:t>
            </a:r>
          </a:p>
          <a:p>
            <a:pPr lvl="2">
              <a:defRPr/>
            </a:pPr>
            <a:r>
              <a:rPr lang="en-US" altLang="en-US" sz="2000" dirty="0"/>
              <a:t>Shipping/loyalty costs can inhibit impulse to buy</a:t>
            </a:r>
          </a:p>
          <a:p>
            <a:pPr>
              <a:defRPr/>
            </a:pPr>
            <a:endParaRPr lang="en-US" altLang="en-US" sz="2800" dirty="0"/>
          </a:p>
        </p:txBody>
      </p:sp>
      <p:grpSp>
        <p:nvGrpSpPr>
          <p:cNvPr id="4" name="Group 12">
            <a:extLst>
              <a:ext uri="{FF2B5EF4-FFF2-40B4-BE49-F238E27FC236}">
                <a16:creationId xmlns:a16="http://schemas.microsoft.com/office/drawing/2014/main" xmlns="" id="{B060D208-F9C7-8D45-889E-4BF391D066F3}"/>
              </a:ext>
            </a:extLst>
          </p:cNvPr>
          <p:cNvGrpSpPr>
            <a:grpSpLocks/>
          </p:cNvGrpSpPr>
          <p:nvPr/>
        </p:nvGrpSpPr>
        <p:grpSpPr bwMode="auto">
          <a:xfrm>
            <a:off x="8382000" y="6096000"/>
            <a:ext cx="533400" cy="609600"/>
            <a:chOff x="1620" y="7380"/>
            <a:chExt cx="8100" cy="8100"/>
          </a:xfrm>
        </p:grpSpPr>
        <p:sp>
          <p:nvSpPr>
            <p:cNvPr id="5" name="Freeform 13">
              <a:extLst>
                <a:ext uri="{FF2B5EF4-FFF2-40B4-BE49-F238E27FC236}">
                  <a16:creationId xmlns:a16="http://schemas.microsoft.com/office/drawing/2014/main" xmlns="" id="{409C5222-F1F5-8A47-83AB-7EDD4B8643DD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/>
              <a:ahLst/>
              <a:cxnLst>
                <a:cxn ang="0">
                  <a:pos x="4" y="228"/>
                </a:cxn>
                <a:cxn ang="0">
                  <a:pos x="4" y="228"/>
                </a:cxn>
                <a:cxn ang="0">
                  <a:pos x="10" y="228"/>
                </a:cxn>
                <a:cxn ang="0">
                  <a:pos x="14" y="228"/>
                </a:cxn>
                <a:cxn ang="0">
                  <a:pos x="18" y="226"/>
                </a:cxn>
                <a:cxn ang="0">
                  <a:pos x="22" y="222"/>
                </a:cxn>
                <a:cxn ang="0">
                  <a:pos x="36" y="204"/>
                </a:cxn>
                <a:cxn ang="0">
                  <a:pos x="54" y="176"/>
                </a:cxn>
                <a:cxn ang="0">
                  <a:pos x="54" y="176"/>
                </a:cxn>
                <a:cxn ang="0">
                  <a:pos x="64" y="164"/>
                </a:cxn>
                <a:cxn ang="0">
                  <a:pos x="76" y="154"/>
                </a:cxn>
                <a:cxn ang="0">
                  <a:pos x="90" y="148"/>
                </a:cxn>
                <a:cxn ang="0">
                  <a:pos x="104" y="144"/>
                </a:cxn>
                <a:cxn ang="0">
                  <a:pos x="132" y="138"/>
                </a:cxn>
                <a:cxn ang="0">
                  <a:pos x="146" y="134"/>
                </a:cxn>
                <a:cxn ang="0">
                  <a:pos x="156" y="130"/>
                </a:cxn>
                <a:cxn ang="0">
                  <a:pos x="156" y="130"/>
                </a:cxn>
                <a:cxn ang="0">
                  <a:pos x="170" y="118"/>
                </a:cxn>
                <a:cxn ang="0">
                  <a:pos x="180" y="104"/>
                </a:cxn>
                <a:cxn ang="0">
                  <a:pos x="186" y="88"/>
                </a:cxn>
                <a:cxn ang="0">
                  <a:pos x="188" y="72"/>
                </a:cxn>
                <a:cxn ang="0">
                  <a:pos x="186" y="56"/>
                </a:cxn>
                <a:cxn ang="0">
                  <a:pos x="180" y="40"/>
                </a:cxn>
                <a:cxn ang="0">
                  <a:pos x="172" y="24"/>
                </a:cxn>
                <a:cxn ang="0">
                  <a:pos x="158" y="10"/>
                </a:cxn>
                <a:cxn ang="0">
                  <a:pos x="158" y="10"/>
                </a:cxn>
                <a:cxn ang="0">
                  <a:pos x="148" y="4"/>
                </a:cxn>
                <a:cxn ang="0">
                  <a:pos x="136" y="0"/>
                </a:cxn>
                <a:cxn ang="0">
                  <a:pos x="122" y="2"/>
                </a:cxn>
                <a:cxn ang="0">
                  <a:pos x="108" y="8"/>
                </a:cxn>
                <a:cxn ang="0">
                  <a:pos x="94" y="16"/>
                </a:cxn>
                <a:cxn ang="0">
                  <a:pos x="80" y="28"/>
                </a:cxn>
                <a:cxn ang="0">
                  <a:pos x="66" y="42"/>
                </a:cxn>
                <a:cxn ang="0">
                  <a:pos x="52" y="58"/>
                </a:cxn>
                <a:cxn ang="0">
                  <a:pos x="38" y="76"/>
                </a:cxn>
                <a:cxn ang="0">
                  <a:pos x="26" y="96"/>
                </a:cxn>
                <a:cxn ang="0">
                  <a:pos x="16" y="116"/>
                </a:cxn>
                <a:cxn ang="0">
                  <a:pos x="10" y="138"/>
                </a:cxn>
                <a:cxn ang="0">
                  <a:pos x="4" y="160"/>
                </a:cxn>
                <a:cxn ang="0">
                  <a:pos x="0" y="184"/>
                </a:cxn>
                <a:cxn ang="0">
                  <a:pos x="0" y="206"/>
                </a:cxn>
                <a:cxn ang="0">
                  <a:pos x="4" y="228"/>
                </a:cxn>
                <a:cxn ang="0">
                  <a:pos x="4" y="228"/>
                </a:cxn>
              </a:cxnLst>
              <a:rect l="0" t="0" r="r" b="b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14">
              <a:extLst>
                <a:ext uri="{FF2B5EF4-FFF2-40B4-BE49-F238E27FC236}">
                  <a16:creationId xmlns:a16="http://schemas.microsoft.com/office/drawing/2014/main" xmlns="" id="{810AD8DB-DE62-D94C-905A-F3483E203A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/>
              <a:ahLst/>
              <a:cxnLst>
                <a:cxn ang="0">
                  <a:pos x="2558" y="1936"/>
                </a:cxn>
                <a:cxn ang="0">
                  <a:pos x="2492" y="1764"/>
                </a:cxn>
                <a:cxn ang="0">
                  <a:pos x="2362" y="1086"/>
                </a:cxn>
                <a:cxn ang="0">
                  <a:pos x="2598" y="910"/>
                </a:cxn>
                <a:cxn ang="0">
                  <a:pos x="1752" y="1052"/>
                </a:cxn>
                <a:cxn ang="0">
                  <a:pos x="1418" y="922"/>
                </a:cxn>
                <a:cxn ang="0">
                  <a:pos x="2002" y="448"/>
                </a:cxn>
                <a:cxn ang="0">
                  <a:pos x="2252" y="326"/>
                </a:cxn>
                <a:cxn ang="0">
                  <a:pos x="1390" y="0"/>
                </a:cxn>
                <a:cxn ang="0">
                  <a:pos x="542" y="250"/>
                </a:cxn>
                <a:cxn ang="0">
                  <a:pos x="574" y="438"/>
                </a:cxn>
                <a:cxn ang="0">
                  <a:pos x="1272" y="856"/>
                </a:cxn>
                <a:cxn ang="0">
                  <a:pos x="1014" y="1128"/>
                </a:cxn>
                <a:cxn ang="0">
                  <a:pos x="258" y="832"/>
                </a:cxn>
                <a:cxn ang="0">
                  <a:pos x="346" y="1014"/>
                </a:cxn>
                <a:cxn ang="0">
                  <a:pos x="330" y="1818"/>
                </a:cxn>
                <a:cxn ang="0">
                  <a:pos x="94" y="1898"/>
                </a:cxn>
                <a:cxn ang="0">
                  <a:pos x="416" y="2372"/>
                </a:cxn>
                <a:cxn ang="0">
                  <a:pos x="98" y="2128"/>
                </a:cxn>
                <a:cxn ang="0">
                  <a:pos x="548" y="2486"/>
                </a:cxn>
                <a:cxn ang="0">
                  <a:pos x="466" y="2086"/>
                </a:cxn>
                <a:cxn ang="0">
                  <a:pos x="206" y="1806"/>
                </a:cxn>
                <a:cxn ang="0">
                  <a:pos x="710" y="2408"/>
                </a:cxn>
                <a:cxn ang="0">
                  <a:pos x="732" y="2738"/>
                </a:cxn>
                <a:cxn ang="0">
                  <a:pos x="2030" y="2702"/>
                </a:cxn>
                <a:cxn ang="0">
                  <a:pos x="1982" y="2382"/>
                </a:cxn>
                <a:cxn ang="0">
                  <a:pos x="2518" y="1792"/>
                </a:cxn>
                <a:cxn ang="0">
                  <a:pos x="2196" y="2122"/>
                </a:cxn>
                <a:cxn ang="0">
                  <a:pos x="2162" y="2494"/>
                </a:cxn>
                <a:cxn ang="0">
                  <a:pos x="2624" y="2072"/>
                </a:cxn>
                <a:cxn ang="0">
                  <a:pos x="724" y="1278"/>
                </a:cxn>
                <a:cxn ang="0">
                  <a:pos x="480" y="1298"/>
                </a:cxn>
                <a:cxn ang="0">
                  <a:pos x="516" y="1442"/>
                </a:cxn>
                <a:cxn ang="0">
                  <a:pos x="594" y="1558"/>
                </a:cxn>
                <a:cxn ang="0">
                  <a:pos x="644" y="2020"/>
                </a:cxn>
                <a:cxn ang="0">
                  <a:pos x="410" y="1484"/>
                </a:cxn>
                <a:cxn ang="0">
                  <a:pos x="432" y="1244"/>
                </a:cxn>
                <a:cxn ang="0">
                  <a:pos x="632" y="1150"/>
                </a:cxn>
                <a:cxn ang="0">
                  <a:pos x="814" y="1856"/>
                </a:cxn>
                <a:cxn ang="0">
                  <a:pos x="896" y="1322"/>
                </a:cxn>
                <a:cxn ang="0">
                  <a:pos x="1164" y="1598"/>
                </a:cxn>
                <a:cxn ang="0">
                  <a:pos x="930" y="2088"/>
                </a:cxn>
                <a:cxn ang="0">
                  <a:pos x="1168" y="2320"/>
                </a:cxn>
                <a:cxn ang="0">
                  <a:pos x="1488" y="2386"/>
                </a:cxn>
                <a:cxn ang="0">
                  <a:pos x="1364" y="2256"/>
                </a:cxn>
                <a:cxn ang="0">
                  <a:pos x="1524" y="2082"/>
                </a:cxn>
                <a:cxn ang="0">
                  <a:pos x="1324" y="2086"/>
                </a:cxn>
                <a:cxn ang="0">
                  <a:pos x="1196" y="2142"/>
                </a:cxn>
                <a:cxn ang="0">
                  <a:pos x="1184" y="2290"/>
                </a:cxn>
                <a:cxn ang="0">
                  <a:pos x="1184" y="1854"/>
                </a:cxn>
                <a:cxn ang="0">
                  <a:pos x="1440" y="1778"/>
                </a:cxn>
                <a:cxn ang="0">
                  <a:pos x="1872" y="1856"/>
                </a:cxn>
                <a:cxn ang="0">
                  <a:pos x="1594" y="1814"/>
                </a:cxn>
                <a:cxn ang="0">
                  <a:pos x="1700" y="1372"/>
                </a:cxn>
                <a:cxn ang="0">
                  <a:pos x="1936" y="1530"/>
                </a:cxn>
                <a:cxn ang="0">
                  <a:pos x="2122" y="1658"/>
                </a:cxn>
                <a:cxn ang="0">
                  <a:pos x="2040" y="1846"/>
                </a:cxn>
                <a:cxn ang="0">
                  <a:pos x="2034" y="1518"/>
                </a:cxn>
                <a:cxn ang="0">
                  <a:pos x="2332" y="1354"/>
                </a:cxn>
                <a:cxn ang="0">
                  <a:pos x="2080" y="1364"/>
                </a:cxn>
                <a:cxn ang="0">
                  <a:pos x="1982" y="1126"/>
                </a:cxn>
                <a:cxn ang="0">
                  <a:pos x="2108" y="1248"/>
                </a:cxn>
                <a:cxn ang="0">
                  <a:pos x="2396" y="1384"/>
                </a:cxn>
              </a:cxnLst>
              <a:rect l="0" t="0" r="r" b="b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4" y="1718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5">
              <a:extLst>
                <a:ext uri="{FF2B5EF4-FFF2-40B4-BE49-F238E27FC236}">
                  <a16:creationId xmlns:a16="http://schemas.microsoft.com/office/drawing/2014/main" xmlns="" id="{29EC91AD-2A79-CB4B-B573-7E64CE5D4A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/>
              <a:ahLst/>
              <a:cxnLst>
                <a:cxn ang="0">
                  <a:pos x="184" y="228"/>
                </a:cxn>
                <a:cxn ang="0">
                  <a:pos x="184" y="228"/>
                </a:cxn>
                <a:cxn ang="0">
                  <a:pos x="188" y="206"/>
                </a:cxn>
                <a:cxn ang="0">
                  <a:pos x="188" y="184"/>
                </a:cxn>
                <a:cxn ang="0">
                  <a:pos x="184" y="160"/>
                </a:cxn>
                <a:cxn ang="0">
                  <a:pos x="180" y="138"/>
                </a:cxn>
                <a:cxn ang="0">
                  <a:pos x="172" y="116"/>
                </a:cxn>
                <a:cxn ang="0">
                  <a:pos x="162" y="96"/>
                </a:cxn>
                <a:cxn ang="0">
                  <a:pos x="150" y="76"/>
                </a:cxn>
                <a:cxn ang="0">
                  <a:pos x="138" y="58"/>
                </a:cxn>
                <a:cxn ang="0">
                  <a:pos x="124" y="42"/>
                </a:cxn>
                <a:cxn ang="0">
                  <a:pos x="108" y="28"/>
                </a:cxn>
                <a:cxn ang="0">
                  <a:pos x="94" y="16"/>
                </a:cxn>
                <a:cxn ang="0">
                  <a:pos x="80" y="8"/>
                </a:cxn>
                <a:cxn ang="0">
                  <a:pos x="66" y="2"/>
                </a:cxn>
                <a:cxn ang="0">
                  <a:pos x="52" y="0"/>
                </a:cxn>
                <a:cxn ang="0">
                  <a:pos x="40" y="4"/>
                </a:cxn>
                <a:cxn ang="0">
                  <a:pos x="30" y="10"/>
                </a:cxn>
                <a:cxn ang="0">
                  <a:pos x="30" y="10"/>
                </a:cxn>
                <a:cxn ang="0">
                  <a:pos x="18" y="24"/>
                </a:cxn>
                <a:cxn ang="0">
                  <a:pos x="8" y="40"/>
                </a:cxn>
                <a:cxn ang="0">
                  <a:pos x="2" y="56"/>
                </a:cxn>
                <a:cxn ang="0">
                  <a:pos x="0" y="72"/>
                </a:cxn>
                <a:cxn ang="0">
                  <a:pos x="2" y="88"/>
                </a:cxn>
                <a:cxn ang="0">
                  <a:pos x="8" y="104"/>
                </a:cxn>
                <a:cxn ang="0">
                  <a:pos x="18" y="118"/>
                </a:cxn>
                <a:cxn ang="0">
                  <a:pos x="32" y="130"/>
                </a:cxn>
                <a:cxn ang="0">
                  <a:pos x="32" y="130"/>
                </a:cxn>
                <a:cxn ang="0">
                  <a:pos x="44" y="134"/>
                </a:cxn>
                <a:cxn ang="0">
                  <a:pos x="56" y="138"/>
                </a:cxn>
                <a:cxn ang="0">
                  <a:pos x="84" y="144"/>
                </a:cxn>
                <a:cxn ang="0">
                  <a:pos x="98" y="148"/>
                </a:cxn>
                <a:cxn ang="0">
                  <a:pos x="112" y="154"/>
                </a:cxn>
                <a:cxn ang="0">
                  <a:pos x="124" y="164"/>
                </a:cxn>
                <a:cxn ang="0">
                  <a:pos x="134" y="176"/>
                </a:cxn>
                <a:cxn ang="0">
                  <a:pos x="134" y="176"/>
                </a:cxn>
                <a:cxn ang="0">
                  <a:pos x="152" y="204"/>
                </a:cxn>
                <a:cxn ang="0">
                  <a:pos x="166" y="222"/>
                </a:cxn>
                <a:cxn ang="0">
                  <a:pos x="170" y="226"/>
                </a:cxn>
                <a:cxn ang="0">
                  <a:pos x="174" y="228"/>
                </a:cxn>
                <a:cxn ang="0">
                  <a:pos x="180" y="228"/>
                </a:cxn>
                <a:cxn ang="0">
                  <a:pos x="184" y="228"/>
                </a:cxn>
                <a:cxn ang="0">
                  <a:pos x="184" y="228"/>
                </a:cxn>
              </a:cxnLst>
              <a:rect l="0" t="0" r="r" b="b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xmlns="" id="{80ACC6A1-F659-024F-9142-320C800A460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/>
              <a:ahLst/>
              <a:cxnLst>
                <a:cxn ang="0">
                  <a:pos x="1376" y="18"/>
                </a:cxn>
                <a:cxn ang="0">
                  <a:pos x="992" y="128"/>
                </a:cxn>
                <a:cxn ang="0">
                  <a:pos x="654" y="322"/>
                </a:cxn>
                <a:cxn ang="0">
                  <a:pos x="372" y="590"/>
                </a:cxn>
                <a:cxn ang="0">
                  <a:pos x="162" y="920"/>
                </a:cxn>
                <a:cxn ang="0">
                  <a:pos x="34" y="1296"/>
                </a:cxn>
                <a:cxn ang="0">
                  <a:pos x="0" y="1622"/>
                </a:cxn>
                <a:cxn ang="0">
                  <a:pos x="52" y="2026"/>
                </a:cxn>
                <a:cxn ang="0">
                  <a:pos x="196" y="2392"/>
                </a:cxn>
                <a:cxn ang="0">
                  <a:pos x="422" y="2710"/>
                </a:cxn>
                <a:cxn ang="0">
                  <a:pos x="716" y="2964"/>
                </a:cxn>
                <a:cxn ang="0">
                  <a:pos x="1066" y="3142"/>
                </a:cxn>
                <a:cxn ang="0">
                  <a:pos x="1456" y="3232"/>
                </a:cxn>
                <a:cxn ang="0">
                  <a:pos x="1788" y="3232"/>
                </a:cxn>
                <a:cxn ang="0">
                  <a:pos x="2178" y="3142"/>
                </a:cxn>
                <a:cxn ang="0">
                  <a:pos x="2526" y="2964"/>
                </a:cxn>
                <a:cxn ang="0">
                  <a:pos x="2818" y="2710"/>
                </a:cxn>
                <a:cxn ang="0">
                  <a:pos x="3044" y="2392"/>
                </a:cxn>
                <a:cxn ang="0">
                  <a:pos x="3188" y="2026"/>
                </a:cxn>
                <a:cxn ang="0">
                  <a:pos x="3240" y="1622"/>
                </a:cxn>
                <a:cxn ang="0">
                  <a:pos x="3206" y="1296"/>
                </a:cxn>
                <a:cxn ang="0">
                  <a:pos x="3080" y="920"/>
                </a:cxn>
                <a:cxn ang="0">
                  <a:pos x="2870" y="590"/>
                </a:cxn>
                <a:cxn ang="0">
                  <a:pos x="2588" y="322"/>
                </a:cxn>
                <a:cxn ang="0">
                  <a:pos x="2250" y="128"/>
                </a:cxn>
                <a:cxn ang="0">
                  <a:pos x="1868" y="18"/>
                </a:cxn>
                <a:cxn ang="0">
                  <a:pos x="1622" y="3126"/>
                </a:cxn>
                <a:cxn ang="0">
                  <a:pos x="1320" y="3096"/>
                </a:cxn>
                <a:cxn ang="0">
                  <a:pos x="970" y="2978"/>
                </a:cxn>
                <a:cxn ang="0">
                  <a:pos x="664" y="2782"/>
                </a:cxn>
                <a:cxn ang="0">
                  <a:pos x="414" y="2520"/>
                </a:cxn>
                <a:cxn ang="0">
                  <a:pos x="234" y="2204"/>
                </a:cxn>
                <a:cxn ang="0">
                  <a:pos x="132" y="1848"/>
                </a:cxn>
                <a:cxn ang="0">
                  <a:pos x="116" y="1542"/>
                </a:cxn>
                <a:cxn ang="0">
                  <a:pos x="182" y="1172"/>
                </a:cxn>
                <a:cxn ang="0">
                  <a:pos x="334" y="838"/>
                </a:cxn>
                <a:cxn ang="0">
                  <a:pos x="556" y="554"/>
                </a:cxn>
                <a:cxn ang="0">
                  <a:pos x="842" y="330"/>
                </a:cxn>
                <a:cxn ang="0">
                  <a:pos x="1174" y="180"/>
                </a:cxn>
                <a:cxn ang="0">
                  <a:pos x="1544" y="112"/>
                </a:cxn>
                <a:cxn ang="0">
                  <a:pos x="1850" y="128"/>
                </a:cxn>
                <a:cxn ang="0">
                  <a:pos x="2206" y="230"/>
                </a:cxn>
                <a:cxn ang="0">
                  <a:pos x="2522" y="412"/>
                </a:cxn>
                <a:cxn ang="0">
                  <a:pos x="2782" y="662"/>
                </a:cxn>
                <a:cxn ang="0">
                  <a:pos x="2978" y="966"/>
                </a:cxn>
                <a:cxn ang="0">
                  <a:pos x="3098" y="1316"/>
                </a:cxn>
                <a:cxn ang="0">
                  <a:pos x="3128" y="1618"/>
                </a:cxn>
                <a:cxn ang="0">
                  <a:pos x="3080" y="1994"/>
                </a:cxn>
                <a:cxn ang="0">
                  <a:pos x="2946" y="2336"/>
                </a:cxn>
                <a:cxn ang="0">
                  <a:pos x="2736" y="2632"/>
                </a:cxn>
                <a:cxn ang="0">
                  <a:pos x="2462" y="2868"/>
                </a:cxn>
                <a:cxn ang="0">
                  <a:pos x="2138" y="3036"/>
                </a:cxn>
                <a:cxn ang="0">
                  <a:pos x="1776" y="3120"/>
                </a:cxn>
              </a:cxnLst>
              <a:rect l="0" t="0" r="r" b="b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600" dirty="0"/>
              <a:t>Factors Driving Consumer Interest</a:t>
            </a:r>
            <a:br>
              <a:rPr lang="en-US" altLang="en-US" sz="3600" dirty="0"/>
            </a:br>
            <a:r>
              <a:rPr lang="en-US" altLang="en-US" sz="3600" dirty="0"/>
              <a:t>in Your Wines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7772400" cy="3200400"/>
          </a:xfrm>
        </p:spPr>
        <p:txBody>
          <a:bodyPr/>
          <a:lstStyle/>
          <a:p>
            <a:pPr>
              <a:defRPr/>
            </a:pPr>
            <a:r>
              <a:rPr lang="en-US" altLang="en-US" sz="2800" dirty="0"/>
              <a:t>Tasting during winery/retailer experience</a:t>
            </a:r>
          </a:p>
          <a:p>
            <a:pPr>
              <a:defRPr/>
            </a:pPr>
            <a:endParaRPr lang="en-US" altLang="en-US" sz="2800" dirty="0"/>
          </a:p>
          <a:p>
            <a:pPr lvl="1">
              <a:defRPr/>
            </a:pPr>
            <a:r>
              <a:rPr lang="en-US" altLang="en-US" sz="2400" dirty="0"/>
              <a:t>Winery </a:t>
            </a:r>
            <a:r>
              <a:rPr lang="en-US" altLang="en-US" sz="2400" dirty="0">
                <a:sym typeface="Wingdings" pitchFamily="2" charset="2"/>
              </a:rPr>
              <a:t></a:t>
            </a:r>
            <a:r>
              <a:rPr lang="en-US" altLang="en-US" sz="2400" dirty="0"/>
              <a:t>strong driver of impulse buy and long-term perceived value, availability hurts repeats </a:t>
            </a:r>
          </a:p>
          <a:p>
            <a:pPr lvl="1">
              <a:defRPr/>
            </a:pPr>
            <a:r>
              <a:rPr lang="en-US" altLang="en-US" sz="2400" dirty="0"/>
              <a:t>Retailer </a:t>
            </a:r>
            <a:r>
              <a:rPr lang="en-US" altLang="en-US" sz="2400" dirty="0">
                <a:sym typeface="Wingdings" pitchFamily="2" charset="2"/>
              </a:rPr>
              <a:t></a:t>
            </a:r>
            <a:r>
              <a:rPr lang="en-US" altLang="en-US" sz="2400" dirty="0"/>
              <a:t> good driver of short-term impulse buy, and availability can lead to repeat sales </a:t>
            </a:r>
          </a:p>
          <a:p>
            <a:pPr>
              <a:defRPr/>
            </a:pPr>
            <a:endParaRPr lang="en-US" altLang="en-US" sz="2800" dirty="0"/>
          </a:p>
        </p:txBody>
      </p:sp>
      <p:grpSp>
        <p:nvGrpSpPr>
          <p:cNvPr id="4" name="Group 12">
            <a:extLst>
              <a:ext uri="{FF2B5EF4-FFF2-40B4-BE49-F238E27FC236}">
                <a16:creationId xmlns:a16="http://schemas.microsoft.com/office/drawing/2014/main" xmlns="" id="{B060D208-F9C7-8D45-889E-4BF391D066F3}"/>
              </a:ext>
            </a:extLst>
          </p:cNvPr>
          <p:cNvGrpSpPr>
            <a:grpSpLocks/>
          </p:cNvGrpSpPr>
          <p:nvPr/>
        </p:nvGrpSpPr>
        <p:grpSpPr bwMode="auto">
          <a:xfrm>
            <a:off x="8382000" y="6096000"/>
            <a:ext cx="533400" cy="609600"/>
            <a:chOff x="1620" y="7380"/>
            <a:chExt cx="8100" cy="8100"/>
          </a:xfrm>
        </p:grpSpPr>
        <p:sp>
          <p:nvSpPr>
            <p:cNvPr id="5" name="Freeform 13">
              <a:extLst>
                <a:ext uri="{FF2B5EF4-FFF2-40B4-BE49-F238E27FC236}">
                  <a16:creationId xmlns:a16="http://schemas.microsoft.com/office/drawing/2014/main" xmlns="" id="{409C5222-F1F5-8A47-83AB-7EDD4B8643DD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/>
              <a:ahLst/>
              <a:cxnLst>
                <a:cxn ang="0">
                  <a:pos x="4" y="228"/>
                </a:cxn>
                <a:cxn ang="0">
                  <a:pos x="4" y="228"/>
                </a:cxn>
                <a:cxn ang="0">
                  <a:pos x="10" y="228"/>
                </a:cxn>
                <a:cxn ang="0">
                  <a:pos x="14" y="228"/>
                </a:cxn>
                <a:cxn ang="0">
                  <a:pos x="18" y="226"/>
                </a:cxn>
                <a:cxn ang="0">
                  <a:pos x="22" y="222"/>
                </a:cxn>
                <a:cxn ang="0">
                  <a:pos x="36" y="204"/>
                </a:cxn>
                <a:cxn ang="0">
                  <a:pos x="54" y="176"/>
                </a:cxn>
                <a:cxn ang="0">
                  <a:pos x="54" y="176"/>
                </a:cxn>
                <a:cxn ang="0">
                  <a:pos x="64" y="164"/>
                </a:cxn>
                <a:cxn ang="0">
                  <a:pos x="76" y="154"/>
                </a:cxn>
                <a:cxn ang="0">
                  <a:pos x="90" y="148"/>
                </a:cxn>
                <a:cxn ang="0">
                  <a:pos x="104" y="144"/>
                </a:cxn>
                <a:cxn ang="0">
                  <a:pos x="132" y="138"/>
                </a:cxn>
                <a:cxn ang="0">
                  <a:pos x="146" y="134"/>
                </a:cxn>
                <a:cxn ang="0">
                  <a:pos x="156" y="130"/>
                </a:cxn>
                <a:cxn ang="0">
                  <a:pos x="156" y="130"/>
                </a:cxn>
                <a:cxn ang="0">
                  <a:pos x="170" y="118"/>
                </a:cxn>
                <a:cxn ang="0">
                  <a:pos x="180" y="104"/>
                </a:cxn>
                <a:cxn ang="0">
                  <a:pos x="186" y="88"/>
                </a:cxn>
                <a:cxn ang="0">
                  <a:pos x="188" y="72"/>
                </a:cxn>
                <a:cxn ang="0">
                  <a:pos x="186" y="56"/>
                </a:cxn>
                <a:cxn ang="0">
                  <a:pos x="180" y="40"/>
                </a:cxn>
                <a:cxn ang="0">
                  <a:pos x="172" y="24"/>
                </a:cxn>
                <a:cxn ang="0">
                  <a:pos x="158" y="10"/>
                </a:cxn>
                <a:cxn ang="0">
                  <a:pos x="158" y="10"/>
                </a:cxn>
                <a:cxn ang="0">
                  <a:pos x="148" y="4"/>
                </a:cxn>
                <a:cxn ang="0">
                  <a:pos x="136" y="0"/>
                </a:cxn>
                <a:cxn ang="0">
                  <a:pos x="122" y="2"/>
                </a:cxn>
                <a:cxn ang="0">
                  <a:pos x="108" y="8"/>
                </a:cxn>
                <a:cxn ang="0">
                  <a:pos x="94" y="16"/>
                </a:cxn>
                <a:cxn ang="0">
                  <a:pos x="80" y="28"/>
                </a:cxn>
                <a:cxn ang="0">
                  <a:pos x="66" y="42"/>
                </a:cxn>
                <a:cxn ang="0">
                  <a:pos x="52" y="58"/>
                </a:cxn>
                <a:cxn ang="0">
                  <a:pos x="38" y="76"/>
                </a:cxn>
                <a:cxn ang="0">
                  <a:pos x="26" y="96"/>
                </a:cxn>
                <a:cxn ang="0">
                  <a:pos x="16" y="116"/>
                </a:cxn>
                <a:cxn ang="0">
                  <a:pos x="10" y="138"/>
                </a:cxn>
                <a:cxn ang="0">
                  <a:pos x="4" y="160"/>
                </a:cxn>
                <a:cxn ang="0">
                  <a:pos x="0" y="184"/>
                </a:cxn>
                <a:cxn ang="0">
                  <a:pos x="0" y="206"/>
                </a:cxn>
                <a:cxn ang="0">
                  <a:pos x="4" y="228"/>
                </a:cxn>
                <a:cxn ang="0">
                  <a:pos x="4" y="228"/>
                </a:cxn>
              </a:cxnLst>
              <a:rect l="0" t="0" r="r" b="b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14">
              <a:extLst>
                <a:ext uri="{FF2B5EF4-FFF2-40B4-BE49-F238E27FC236}">
                  <a16:creationId xmlns:a16="http://schemas.microsoft.com/office/drawing/2014/main" xmlns="" id="{810AD8DB-DE62-D94C-905A-F3483E203A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/>
              <a:ahLst/>
              <a:cxnLst>
                <a:cxn ang="0">
                  <a:pos x="2558" y="1936"/>
                </a:cxn>
                <a:cxn ang="0">
                  <a:pos x="2492" y="1764"/>
                </a:cxn>
                <a:cxn ang="0">
                  <a:pos x="2362" y="1086"/>
                </a:cxn>
                <a:cxn ang="0">
                  <a:pos x="2598" y="910"/>
                </a:cxn>
                <a:cxn ang="0">
                  <a:pos x="1752" y="1052"/>
                </a:cxn>
                <a:cxn ang="0">
                  <a:pos x="1418" y="922"/>
                </a:cxn>
                <a:cxn ang="0">
                  <a:pos x="2002" y="448"/>
                </a:cxn>
                <a:cxn ang="0">
                  <a:pos x="2252" y="326"/>
                </a:cxn>
                <a:cxn ang="0">
                  <a:pos x="1390" y="0"/>
                </a:cxn>
                <a:cxn ang="0">
                  <a:pos x="542" y="250"/>
                </a:cxn>
                <a:cxn ang="0">
                  <a:pos x="574" y="438"/>
                </a:cxn>
                <a:cxn ang="0">
                  <a:pos x="1272" y="856"/>
                </a:cxn>
                <a:cxn ang="0">
                  <a:pos x="1014" y="1128"/>
                </a:cxn>
                <a:cxn ang="0">
                  <a:pos x="258" y="832"/>
                </a:cxn>
                <a:cxn ang="0">
                  <a:pos x="346" y="1014"/>
                </a:cxn>
                <a:cxn ang="0">
                  <a:pos x="330" y="1818"/>
                </a:cxn>
                <a:cxn ang="0">
                  <a:pos x="94" y="1898"/>
                </a:cxn>
                <a:cxn ang="0">
                  <a:pos x="416" y="2372"/>
                </a:cxn>
                <a:cxn ang="0">
                  <a:pos x="98" y="2128"/>
                </a:cxn>
                <a:cxn ang="0">
                  <a:pos x="548" y="2486"/>
                </a:cxn>
                <a:cxn ang="0">
                  <a:pos x="466" y="2086"/>
                </a:cxn>
                <a:cxn ang="0">
                  <a:pos x="206" y="1806"/>
                </a:cxn>
                <a:cxn ang="0">
                  <a:pos x="710" y="2408"/>
                </a:cxn>
                <a:cxn ang="0">
                  <a:pos x="732" y="2738"/>
                </a:cxn>
                <a:cxn ang="0">
                  <a:pos x="2030" y="2702"/>
                </a:cxn>
                <a:cxn ang="0">
                  <a:pos x="1982" y="2382"/>
                </a:cxn>
                <a:cxn ang="0">
                  <a:pos x="2518" y="1792"/>
                </a:cxn>
                <a:cxn ang="0">
                  <a:pos x="2196" y="2122"/>
                </a:cxn>
                <a:cxn ang="0">
                  <a:pos x="2162" y="2494"/>
                </a:cxn>
                <a:cxn ang="0">
                  <a:pos x="2624" y="2072"/>
                </a:cxn>
                <a:cxn ang="0">
                  <a:pos x="724" y="1278"/>
                </a:cxn>
                <a:cxn ang="0">
                  <a:pos x="480" y="1298"/>
                </a:cxn>
                <a:cxn ang="0">
                  <a:pos x="516" y="1442"/>
                </a:cxn>
                <a:cxn ang="0">
                  <a:pos x="594" y="1558"/>
                </a:cxn>
                <a:cxn ang="0">
                  <a:pos x="644" y="2020"/>
                </a:cxn>
                <a:cxn ang="0">
                  <a:pos x="410" y="1484"/>
                </a:cxn>
                <a:cxn ang="0">
                  <a:pos x="432" y="1244"/>
                </a:cxn>
                <a:cxn ang="0">
                  <a:pos x="632" y="1150"/>
                </a:cxn>
                <a:cxn ang="0">
                  <a:pos x="814" y="1856"/>
                </a:cxn>
                <a:cxn ang="0">
                  <a:pos x="896" y="1322"/>
                </a:cxn>
                <a:cxn ang="0">
                  <a:pos x="1164" y="1598"/>
                </a:cxn>
                <a:cxn ang="0">
                  <a:pos x="930" y="2088"/>
                </a:cxn>
                <a:cxn ang="0">
                  <a:pos x="1168" y="2320"/>
                </a:cxn>
                <a:cxn ang="0">
                  <a:pos x="1488" y="2386"/>
                </a:cxn>
                <a:cxn ang="0">
                  <a:pos x="1364" y="2256"/>
                </a:cxn>
                <a:cxn ang="0">
                  <a:pos x="1524" y="2082"/>
                </a:cxn>
                <a:cxn ang="0">
                  <a:pos x="1324" y="2086"/>
                </a:cxn>
                <a:cxn ang="0">
                  <a:pos x="1196" y="2142"/>
                </a:cxn>
                <a:cxn ang="0">
                  <a:pos x="1184" y="2290"/>
                </a:cxn>
                <a:cxn ang="0">
                  <a:pos x="1184" y="1854"/>
                </a:cxn>
                <a:cxn ang="0">
                  <a:pos x="1440" y="1778"/>
                </a:cxn>
                <a:cxn ang="0">
                  <a:pos x="1872" y="1856"/>
                </a:cxn>
                <a:cxn ang="0">
                  <a:pos x="1594" y="1814"/>
                </a:cxn>
                <a:cxn ang="0">
                  <a:pos x="1700" y="1372"/>
                </a:cxn>
                <a:cxn ang="0">
                  <a:pos x="1936" y="1530"/>
                </a:cxn>
                <a:cxn ang="0">
                  <a:pos x="2122" y="1658"/>
                </a:cxn>
                <a:cxn ang="0">
                  <a:pos x="2040" y="1846"/>
                </a:cxn>
                <a:cxn ang="0">
                  <a:pos x="2034" y="1518"/>
                </a:cxn>
                <a:cxn ang="0">
                  <a:pos x="2332" y="1354"/>
                </a:cxn>
                <a:cxn ang="0">
                  <a:pos x="2080" y="1364"/>
                </a:cxn>
                <a:cxn ang="0">
                  <a:pos x="1982" y="1126"/>
                </a:cxn>
                <a:cxn ang="0">
                  <a:pos x="2108" y="1248"/>
                </a:cxn>
                <a:cxn ang="0">
                  <a:pos x="2396" y="1384"/>
                </a:cxn>
              </a:cxnLst>
              <a:rect l="0" t="0" r="r" b="b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4" y="1718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5">
              <a:extLst>
                <a:ext uri="{FF2B5EF4-FFF2-40B4-BE49-F238E27FC236}">
                  <a16:creationId xmlns:a16="http://schemas.microsoft.com/office/drawing/2014/main" xmlns="" id="{29EC91AD-2A79-CB4B-B573-7E64CE5D4A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/>
              <a:ahLst/>
              <a:cxnLst>
                <a:cxn ang="0">
                  <a:pos x="184" y="228"/>
                </a:cxn>
                <a:cxn ang="0">
                  <a:pos x="184" y="228"/>
                </a:cxn>
                <a:cxn ang="0">
                  <a:pos x="188" y="206"/>
                </a:cxn>
                <a:cxn ang="0">
                  <a:pos x="188" y="184"/>
                </a:cxn>
                <a:cxn ang="0">
                  <a:pos x="184" y="160"/>
                </a:cxn>
                <a:cxn ang="0">
                  <a:pos x="180" y="138"/>
                </a:cxn>
                <a:cxn ang="0">
                  <a:pos x="172" y="116"/>
                </a:cxn>
                <a:cxn ang="0">
                  <a:pos x="162" y="96"/>
                </a:cxn>
                <a:cxn ang="0">
                  <a:pos x="150" y="76"/>
                </a:cxn>
                <a:cxn ang="0">
                  <a:pos x="138" y="58"/>
                </a:cxn>
                <a:cxn ang="0">
                  <a:pos x="124" y="42"/>
                </a:cxn>
                <a:cxn ang="0">
                  <a:pos x="108" y="28"/>
                </a:cxn>
                <a:cxn ang="0">
                  <a:pos x="94" y="16"/>
                </a:cxn>
                <a:cxn ang="0">
                  <a:pos x="80" y="8"/>
                </a:cxn>
                <a:cxn ang="0">
                  <a:pos x="66" y="2"/>
                </a:cxn>
                <a:cxn ang="0">
                  <a:pos x="52" y="0"/>
                </a:cxn>
                <a:cxn ang="0">
                  <a:pos x="40" y="4"/>
                </a:cxn>
                <a:cxn ang="0">
                  <a:pos x="30" y="10"/>
                </a:cxn>
                <a:cxn ang="0">
                  <a:pos x="30" y="10"/>
                </a:cxn>
                <a:cxn ang="0">
                  <a:pos x="18" y="24"/>
                </a:cxn>
                <a:cxn ang="0">
                  <a:pos x="8" y="40"/>
                </a:cxn>
                <a:cxn ang="0">
                  <a:pos x="2" y="56"/>
                </a:cxn>
                <a:cxn ang="0">
                  <a:pos x="0" y="72"/>
                </a:cxn>
                <a:cxn ang="0">
                  <a:pos x="2" y="88"/>
                </a:cxn>
                <a:cxn ang="0">
                  <a:pos x="8" y="104"/>
                </a:cxn>
                <a:cxn ang="0">
                  <a:pos x="18" y="118"/>
                </a:cxn>
                <a:cxn ang="0">
                  <a:pos x="32" y="130"/>
                </a:cxn>
                <a:cxn ang="0">
                  <a:pos x="32" y="130"/>
                </a:cxn>
                <a:cxn ang="0">
                  <a:pos x="44" y="134"/>
                </a:cxn>
                <a:cxn ang="0">
                  <a:pos x="56" y="138"/>
                </a:cxn>
                <a:cxn ang="0">
                  <a:pos x="84" y="144"/>
                </a:cxn>
                <a:cxn ang="0">
                  <a:pos x="98" y="148"/>
                </a:cxn>
                <a:cxn ang="0">
                  <a:pos x="112" y="154"/>
                </a:cxn>
                <a:cxn ang="0">
                  <a:pos x="124" y="164"/>
                </a:cxn>
                <a:cxn ang="0">
                  <a:pos x="134" y="176"/>
                </a:cxn>
                <a:cxn ang="0">
                  <a:pos x="134" y="176"/>
                </a:cxn>
                <a:cxn ang="0">
                  <a:pos x="152" y="204"/>
                </a:cxn>
                <a:cxn ang="0">
                  <a:pos x="166" y="222"/>
                </a:cxn>
                <a:cxn ang="0">
                  <a:pos x="170" y="226"/>
                </a:cxn>
                <a:cxn ang="0">
                  <a:pos x="174" y="228"/>
                </a:cxn>
                <a:cxn ang="0">
                  <a:pos x="180" y="228"/>
                </a:cxn>
                <a:cxn ang="0">
                  <a:pos x="184" y="228"/>
                </a:cxn>
                <a:cxn ang="0">
                  <a:pos x="184" y="228"/>
                </a:cxn>
              </a:cxnLst>
              <a:rect l="0" t="0" r="r" b="b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xmlns="" id="{80ACC6A1-F659-024F-9142-320C800A460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/>
              <a:ahLst/>
              <a:cxnLst>
                <a:cxn ang="0">
                  <a:pos x="1376" y="18"/>
                </a:cxn>
                <a:cxn ang="0">
                  <a:pos x="992" y="128"/>
                </a:cxn>
                <a:cxn ang="0">
                  <a:pos x="654" y="322"/>
                </a:cxn>
                <a:cxn ang="0">
                  <a:pos x="372" y="590"/>
                </a:cxn>
                <a:cxn ang="0">
                  <a:pos x="162" y="920"/>
                </a:cxn>
                <a:cxn ang="0">
                  <a:pos x="34" y="1296"/>
                </a:cxn>
                <a:cxn ang="0">
                  <a:pos x="0" y="1622"/>
                </a:cxn>
                <a:cxn ang="0">
                  <a:pos x="52" y="2026"/>
                </a:cxn>
                <a:cxn ang="0">
                  <a:pos x="196" y="2392"/>
                </a:cxn>
                <a:cxn ang="0">
                  <a:pos x="422" y="2710"/>
                </a:cxn>
                <a:cxn ang="0">
                  <a:pos x="716" y="2964"/>
                </a:cxn>
                <a:cxn ang="0">
                  <a:pos x="1066" y="3142"/>
                </a:cxn>
                <a:cxn ang="0">
                  <a:pos x="1456" y="3232"/>
                </a:cxn>
                <a:cxn ang="0">
                  <a:pos x="1788" y="3232"/>
                </a:cxn>
                <a:cxn ang="0">
                  <a:pos x="2178" y="3142"/>
                </a:cxn>
                <a:cxn ang="0">
                  <a:pos x="2526" y="2964"/>
                </a:cxn>
                <a:cxn ang="0">
                  <a:pos x="2818" y="2710"/>
                </a:cxn>
                <a:cxn ang="0">
                  <a:pos x="3044" y="2392"/>
                </a:cxn>
                <a:cxn ang="0">
                  <a:pos x="3188" y="2026"/>
                </a:cxn>
                <a:cxn ang="0">
                  <a:pos x="3240" y="1622"/>
                </a:cxn>
                <a:cxn ang="0">
                  <a:pos x="3206" y="1296"/>
                </a:cxn>
                <a:cxn ang="0">
                  <a:pos x="3080" y="920"/>
                </a:cxn>
                <a:cxn ang="0">
                  <a:pos x="2870" y="590"/>
                </a:cxn>
                <a:cxn ang="0">
                  <a:pos x="2588" y="322"/>
                </a:cxn>
                <a:cxn ang="0">
                  <a:pos x="2250" y="128"/>
                </a:cxn>
                <a:cxn ang="0">
                  <a:pos x="1868" y="18"/>
                </a:cxn>
                <a:cxn ang="0">
                  <a:pos x="1622" y="3126"/>
                </a:cxn>
                <a:cxn ang="0">
                  <a:pos x="1320" y="3096"/>
                </a:cxn>
                <a:cxn ang="0">
                  <a:pos x="970" y="2978"/>
                </a:cxn>
                <a:cxn ang="0">
                  <a:pos x="664" y="2782"/>
                </a:cxn>
                <a:cxn ang="0">
                  <a:pos x="414" y="2520"/>
                </a:cxn>
                <a:cxn ang="0">
                  <a:pos x="234" y="2204"/>
                </a:cxn>
                <a:cxn ang="0">
                  <a:pos x="132" y="1848"/>
                </a:cxn>
                <a:cxn ang="0">
                  <a:pos x="116" y="1542"/>
                </a:cxn>
                <a:cxn ang="0">
                  <a:pos x="182" y="1172"/>
                </a:cxn>
                <a:cxn ang="0">
                  <a:pos x="334" y="838"/>
                </a:cxn>
                <a:cxn ang="0">
                  <a:pos x="556" y="554"/>
                </a:cxn>
                <a:cxn ang="0">
                  <a:pos x="842" y="330"/>
                </a:cxn>
                <a:cxn ang="0">
                  <a:pos x="1174" y="180"/>
                </a:cxn>
                <a:cxn ang="0">
                  <a:pos x="1544" y="112"/>
                </a:cxn>
                <a:cxn ang="0">
                  <a:pos x="1850" y="128"/>
                </a:cxn>
                <a:cxn ang="0">
                  <a:pos x="2206" y="230"/>
                </a:cxn>
                <a:cxn ang="0">
                  <a:pos x="2522" y="412"/>
                </a:cxn>
                <a:cxn ang="0">
                  <a:pos x="2782" y="662"/>
                </a:cxn>
                <a:cxn ang="0">
                  <a:pos x="2978" y="966"/>
                </a:cxn>
                <a:cxn ang="0">
                  <a:pos x="3098" y="1316"/>
                </a:cxn>
                <a:cxn ang="0">
                  <a:pos x="3128" y="1618"/>
                </a:cxn>
                <a:cxn ang="0">
                  <a:pos x="3080" y="1994"/>
                </a:cxn>
                <a:cxn ang="0">
                  <a:pos x="2946" y="2336"/>
                </a:cxn>
                <a:cxn ang="0">
                  <a:pos x="2736" y="2632"/>
                </a:cxn>
                <a:cxn ang="0">
                  <a:pos x="2462" y="2868"/>
                </a:cxn>
                <a:cxn ang="0">
                  <a:pos x="2138" y="3036"/>
                </a:cxn>
                <a:cxn ang="0">
                  <a:pos x="1776" y="3120"/>
                </a:cxn>
              </a:cxnLst>
              <a:rect l="0" t="0" r="r" b="b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480830744"/>
      </p:ext>
    </p:extLst>
  </p:cSld>
  <p:clrMapOvr>
    <a:masterClrMapping/>
  </p:clrMapOvr>
</p:sld>
</file>

<file path=ppt/theme/theme1.xml><?xml version="1.0" encoding="utf-8"?>
<a:theme xmlns:a="http://schemas.openxmlformats.org/drawingml/2006/main" name="Textured">
  <a:themeElements>
    <a:clrScheme name="Custom 5">
      <a:dk1>
        <a:srgbClr val="004E4C"/>
      </a:dk1>
      <a:lt1>
        <a:srgbClr val="FFFFFF"/>
      </a:lt1>
      <a:dk2>
        <a:srgbClr val="004E4C"/>
      </a:dk2>
      <a:lt2>
        <a:srgbClr val="FFFFCC"/>
      </a:lt2>
      <a:accent1>
        <a:srgbClr val="FFCC00"/>
      </a:accent1>
      <a:accent2>
        <a:srgbClr val="00B0AC"/>
      </a:accent2>
      <a:accent3>
        <a:srgbClr val="AAB8B8"/>
      </a:accent3>
      <a:accent4>
        <a:srgbClr val="DADADA"/>
      </a:accent4>
      <a:accent5>
        <a:srgbClr val="FFE2AA"/>
      </a:accent5>
      <a:accent6>
        <a:srgbClr val="009F9B"/>
      </a:accent6>
      <a:hlink>
        <a:srgbClr val="BA7C3E"/>
      </a:hlink>
      <a:folHlink>
        <a:srgbClr val="724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2152</TotalTime>
  <Words>550</Words>
  <Application>Microsoft Office PowerPoint</Application>
  <PresentationFormat>On-screen Show (4:3)</PresentationFormat>
  <Paragraphs>96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Textured</vt:lpstr>
      <vt:lpstr>Wine Price and Value  Perceptions and Realities</vt:lpstr>
      <vt:lpstr>Unique Wine Value Chain</vt:lpstr>
      <vt:lpstr>Actual and Perceived Wine Value</vt:lpstr>
      <vt:lpstr>Actual and Perceived Wine Value</vt:lpstr>
      <vt:lpstr>Components of Perceived Value by Winery </vt:lpstr>
      <vt:lpstr>Components of Perceived Value by Consumer</vt:lpstr>
      <vt:lpstr>Grape Factors of Wine Quality/Reputation for Winemakers</vt:lpstr>
      <vt:lpstr>Factors Driving Consumer Interest in Your Wines</vt:lpstr>
      <vt:lpstr>Factors Driving Consumer Interest in Your Wines</vt:lpstr>
      <vt:lpstr>Factors Driving Consumer Interest in Your Wines</vt:lpstr>
      <vt:lpstr>Factors Driving Consumer Interest in Your Wines</vt:lpstr>
      <vt:lpstr>Targeting Point of Sale Perceptions Winery, Wine, and Consumer </vt:lpstr>
      <vt:lpstr>Test of Tasting as Driver at Different Price Points</vt:lpstr>
    </vt:vector>
  </TitlesOfParts>
  <Company>The Pennsylvania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QUALITY-BASED PLANNING</dc:title>
  <dc:creator>Steve Menke</dc:creator>
  <cp:lastModifiedBy>Microsoft</cp:lastModifiedBy>
  <cp:revision>129</cp:revision>
  <cp:lastPrinted>1601-01-01T00:00:00Z</cp:lastPrinted>
  <dcterms:created xsi:type="dcterms:W3CDTF">2004-03-12T18:58:41Z</dcterms:created>
  <dcterms:modified xsi:type="dcterms:W3CDTF">2019-01-24T22:01:22Z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9</vt:i4>
  </property>
</Properties>
</file>