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576" y="-96"/>
      </p:cViewPr>
      <p:guideLst>
        <p:guide orient="horz" pos="21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2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2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3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3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3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3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FEFEFE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dt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ftr" idx="11"/>
          </p:nvPr>
        </p:nvSpPr>
        <p:spPr>
          <a:xfrm>
            <a:off x="1942415" y="6135089"/>
            <a:ext cx="5716488" cy="365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 extrusionOk="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body" idx="2"/>
          </p:nvPr>
        </p:nvSpPr>
        <p:spPr>
          <a:xfrm>
            <a:off x="504825" y="495300"/>
            <a:ext cx="4867275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ldNum" idx="12"/>
          </p:nvPr>
        </p:nvSpPr>
        <p:spPr>
          <a:xfrm>
            <a:off x="423334" y="4529541"/>
            <a:ext cx="58497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body" idx="1"/>
          </p:nvPr>
        </p:nvSpPr>
        <p:spPr>
          <a:xfrm>
            <a:off x="3571275" y="514925"/>
            <a:ext cx="3386037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body" idx="2"/>
          </p:nvPr>
        </p:nvSpPr>
        <p:spPr>
          <a:xfrm>
            <a:off x="609599" y="2777069"/>
            <a:ext cx="2790182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05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600"/>
              <a:buNone/>
              <a:defRPr sz="750"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2"/>
          <p:cNvSpPr>
            <a:spLocks noGrp="1"/>
          </p:cNvSpPr>
          <p:nvPr>
            <p:ph type="pic" idx="2"/>
          </p:nvPr>
        </p:nvSpPr>
        <p:spPr>
          <a:xfrm>
            <a:off x="609599" y="609600"/>
            <a:ext cx="6347714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1"/>
          </p:nvPr>
        </p:nvSpPr>
        <p:spPr>
          <a:xfrm>
            <a:off x="609599" y="5367338"/>
            <a:ext cx="6347714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body" idx="1"/>
          </p:nvPr>
        </p:nvSpPr>
        <p:spPr>
          <a:xfrm>
            <a:off x="1101074" y="3632200"/>
            <a:ext cx="54198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body" idx="2"/>
          </p:nvPr>
        </p:nvSpPr>
        <p:spPr>
          <a:xfrm>
            <a:off x="609598" y="4470400"/>
            <a:ext cx="6347715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2" name="Google Shape;122;p14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3" name="Google Shape;123;p1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7" name="Google Shape;137;p16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38" name="Google Shape;138;p16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 rot="5400000">
            <a:off x="3840993" y="2745919"/>
            <a:ext cx="5251451" cy="97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1"/>
          </p:nvPr>
        </p:nvSpPr>
        <p:spPr>
          <a:xfrm rot="5400000">
            <a:off x="581386" y="637812"/>
            <a:ext cx="5251451" cy="519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dt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ldNum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dt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ldNum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dt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sldNum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609600" y="2160589"/>
            <a:ext cx="3088109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▶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▶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2"/>
          </p:nvPr>
        </p:nvSpPr>
        <p:spPr>
          <a:xfrm>
            <a:off x="3869204" y="2160590"/>
            <a:ext cx="3088110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▶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▶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▶"/>
              <a:defRPr sz="1200"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ver Content" type="txOverObj">
  <p:cSld name="TEXT_OVER_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1066800" y="1981200"/>
            <a:ext cx="75438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2"/>
          </p:nvPr>
        </p:nvSpPr>
        <p:spPr>
          <a:xfrm>
            <a:off x="1066800" y="4114800"/>
            <a:ext cx="75438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56" name="Google Shape;56;p6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7" name="Google Shape;57;p6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8" name="Google Shape;58;p6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62" name="Google Shape;62;p6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6C911C">
                <a:alpha val="84705"/>
              </a:srgbClr>
            </a:solidFill>
            <a:ln>
              <a:noFill/>
            </a:ln>
          </p:spPr>
        </p:sp>
      </p:grpSp>
      <p:sp>
        <p:nvSpPr>
          <p:cNvPr id="66" name="Google Shape;66;p6"/>
          <p:cNvSpPr txBox="1"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FEFEFE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609599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body" idx="3"/>
          </p:nvPr>
        </p:nvSpPr>
        <p:spPr>
          <a:xfrm>
            <a:off x="3866640" y="2160983"/>
            <a:ext cx="309067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body" idx="4"/>
          </p:nvPr>
        </p:nvSpPr>
        <p:spPr>
          <a:xfrm>
            <a:off x="3866640" y="2737246"/>
            <a:ext cx="3090672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8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11" name="Google Shape;11;p1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1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 extrusionOk="0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1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ctrTitle"/>
          </p:nvPr>
        </p:nvSpPr>
        <p:spPr>
          <a:xfrm>
            <a:off x="247650" y="1466849"/>
            <a:ext cx="8346989" cy="121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US" sz="4000"/>
              <a:t>From Doom to Boom</a:t>
            </a:r>
            <a:br>
              <a:rPr lang="en-US" sz="4000"/>
            </a:br>
            <a:r>
              <a:rPr lang="en-US" sz="2800"/>
              <a:t/>
            </a:r>
            <a:br>
              <a:rPr lang="en-US" sz="2800"/>
            </a:br>
            <a:r>
              <a:rPr lang="en-US" sz="2800"/>
              <a:t>The New York Wine Story</a:t>
            </a: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1533524" y="4011852"/>
            <a:ext cx="59340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President, Wine America</a:t>
            </a:r>
            <a:endParaRPr/>
          </a:p>
        </p:txBody>
      </p:sp>
      <p:sp>
        <p:nvSpPr>
          <p:cNvPr id="180" name="Google Shape;180;p23"/>
          <p:cNvSpPr txBox="1"/>
          <p:nvPr/>
        </p:nvSpPr>
        <p:spPr>
          <a:xfrm>
            <a:off x="2924175" y="3125813"/>
            <a:ext cx="28003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Jim Trezise</a:t>
            </a:r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ftr" idx="11"/>
          </p:nvPr>
        </p:nvSpPr>
        <p:spPr>
          <a:xfrm>
            <a:off x="1342340" y="6068414"/>
            <a:ext cx="5716488" cy="365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Quality • Productivity • Social Responsibility</a:t>
            </a:r>
            <a:endParaRPr/>
          </a:p>
        </p:txBody>
      </p:sp>
      <p:pic>
        <p:nvPicPr>
          <p:cNvPr id="244" name="Google Shape;244;p32" descr="W:\Shared\Graphics\Maps\County Map Sequence\Wineries by County 2013-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96485" y="1083734"/>
            <a:ext cx="6610281" cy="4958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Quality • Productivity • Social Responsibility</a:t>
            </a:r>
            <a:endParaRPr/>
          </a:p>
        </p:txBody>
      </p:sp>
      <p:pic>
        <p:nvPicPr>
          <p:cNvPr id="250" name="Google Shape;250;p33" descr="W:\Shared\Graphics\Maps\County Map Sequence\Wineries by County-4 years Fin 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72287" y="753154"/>
            <a:ext cx="6844423" cy="5288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94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As of August 2014</a:t>
            </a:r>
            <a:endParaRPr/>
          </a:p>
        </p:txBody>
      </p:sp>
      <p:pic>
        <p:nvPicPr>
          <p:cNvPr id="256" name="Google Shape;256;p34" descr="W:\Shared\Graphics\Maps\Wineries by County-8 20 1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97254" y="1557868"/>
            <a:ext cx="5976397" cy="448415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863645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n-US" sz="3240"/>
              <a:t>Grape, Grape Juice &amp; Wine Industry </a:t>
            </a:r>
            <a:br>
              <a:rPr lang="en-US" sz="3240"/>
            </a:br>
            <a:r>
              <a:rPr lang="en-US" sz="3240"/>
              <a:t>Annual Economic Impact, 2012:</a:t>
            </a:r>
            <a:endParaRPr/>
          </a:p>
        </p:txBody>
      </p:sp>
      <p:pic>
        <p:nvPicPr>
          <p:cNvPr id="263" name="Google Shape;26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878" y="2211388"/>
            <a:ext cx="4753857" cy="377983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 txBox="1">
            <a:spLocks noGrp="1"/>
          </p:cNvSpPr>
          <p:nvPr>
            <p:ph type="ftr" idx="11"/>
          </p:nvPr>
        </p:nvSpPr>
        <p:spPr>
          <a:xfrm>
            <a:off x="767644" y="6272213"/>
            <a:ext cx="6800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89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Vance Metal Fabricators</a:t>
            </a:r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body" idx="1"/>
          </p:nvPr>
        </p:nvSpPr>
        <p:spPr>
          <a:xfrm>
            <a:off x="609599" y="1788057"/>
            <a:ext cx="6987823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1995: Began making wine tanks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Over 1,100 sold in 15+ states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10% of total business, with 15% goal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Expanding to “beverage” tanks (wine, beer, cider, spirits)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71" name="Google Shape;271;p36" descr="W:\Photos\SnagIt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0616" y="3728443"/>
            <a:ext cx="2928547" cy="256927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6"/>
          <p:cNvSpPr txBox="1">
            <a:spLocks noGrp="1"/>
          </p:cNvSpPr>
          <p:nvPr>
            <p:ph type="ftr" idx="11"/>
          </p:nvPr>
        </p:nvSpPr>
        <p:spPr>
          <a:xfrm>
            <a:off x="1038577" y="6431362"/>
            <a:ext cx="6800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7360357" cy="74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Fitzgerald Brothers Transportation</a:t>
            </a:r>
            <a:endParaRPr/>
          </a:p>
        </p:txBody>
      </p:sp>
      <p:sp>
        <p:nvSpPr>
          <p:cNvPr id="278" name="Google Shape;278;p37"/>
          <p:cNvSpPr txBox="1">
            <a:spLocks noGrp="1"/>
          </p:cNvSpPr>
          <p:nvPr>
            <p:ph type="body" idx="1"/>
          </p:nvPr>
        </p:nvSpPr>
        <p:spPr>
          <a:xfrm>
            <a:off x="609599" y="1573568"/>
            <a:ext cx="7360356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2001: Start of company (Finger Lakes Wine Tours) with 1 bus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Today: 38 vehicles (50-passenger buses, vans, limos, cars)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Growth: 15,000 passengers annually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Jobs: 70 drivers, 10 full-time employees, many vendors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Expansion: New bus garage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79" name="Google Shape;279;p37" descr="C:\Users\dana\AppData\Local\Microsoft\Windows\Temporary Internet Files\Content.Outlook\V0DA455C\Motor Coach Exterio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5156" y="4745665"/>
            <a:ext cx="3170954" cy="141735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7"/>
          <p:cNvSpPr txBox="1">
            <a:spLocks noGrp="1"/>
          </p:cNvSpPr>
          <p:nvPr>
            <p:ph type="ftr" idx="11"/>
          </p:nvPr>
        </p:nvSpPr>
        <p:spPr>
          <a:xfrm>
            <a:off x="889351" y="6357452"/>
            <a:ext cx="6800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80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Watkins Glen Harbor Hotel</a:t>
            </a:r>
            <a:endParaRPr/>
          </a:p>
        </p:txBody>
      </p:sp>
      <p:sp>
        <p:nvSpPr>
          <p:cNvPr id="286" name="Google Shape;286;p38"/>
          <p:cNvSpPr txBox="1">
            <a:spLocks noGrp="1"/>
          </p:cNvSpPr>
          <p:nvPr>
            <p:ph type="body" idx="1"/>
          </p:nvPr>
        </p:nvSpPr>
        <p:spPr>
          <a:xfrm>
            <a:off x="609599" y="178585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Year Opened: 2008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Employees: 100 in 2008, 140 now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Guests: 30,000 in 2008, 40,000+ now (not including conference attendees) 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87" name="Google Shape;28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5815" y="3859504"/>
            <a:ext cx="3578586" cy="238889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8"/>
          <p:cNvSpPr txBox="1">
            <a:spLocks noGrp="1"/>
          </p:cNvSpPr>
          <p:nvPr>
            <p:ph type="ftr" idx="11"/>
          </p:nvPr>
        </p:nvSpPr>
        <p:spPr>
          <a:xfrm>
            <a:off x="787760" y="6406488"/>
            <a:ext cx="6800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The Magic Blend</a:t>
            </a:r>
            <a:endParaRPr/>
          </a:p>
        </p:txBody>
      </p:sp>
      <p:sp>
        <p:nvSpPr>
          <p:cNvPr id="294" name="Google Shape;294;p39"/>
          <p:cNvSpPr txBox="1">
            <a:spLocks noGrp="1"/>
          </p:cNvSpPr>
          <p:nvPr>
            <p:ph type="body" idx="1"/>
          </p:nvPr>
        </p:nvSpPr>
        <p:spPr>
          <a:xfrm>
            <a:off x="609599" y="1827139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Unity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Business Climate Change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Grapes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Research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Promotion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Quality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Unity</a:t>
            </a:r>
            <a:endParaRPr/>
          </a:p>
        </p:txBody>
      </p:sp>
      <p:sp>
        <p:nvSpPr>
          <p:cNvPr id="295" name="Google Shape;295;p3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6238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  <p:pic>
        <p:nvPicPr>
          <p:cNvPr id="296" name="Google Shape;29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5659" y="1455436"/>
            <a:ext cx="1501251" cy="230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2060" y="4126053"/>
            <a:ext cx="2277335" cy="17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687" y="3872055"/>
            <a:ext cx="1367001" cy="2058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0"/>
          <p:cNvSpPr txBox="1">
            <a:spLocks noGrp="1"/>
          </p:cNvSpPr>
          <p:nvPr>
            <p:ph type="title"/>
          </p:nvPr>
        </p:nvSpPr>
        <p:spPr>
          <a:xfrm>
            <a:off x="609599" y="932216"/>
            <a:ext cx="6347713" cy="14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Diversity is our Strength</a:t>
            </a:r>
            <a:br>
              <a:rPr lang="en-US"/>
            </a:br>
            <a:r>
              <a:rPr lang="en-US"/>
              <a:t>Unity is our Power</a:t>
            </a:r>
            <a:endParaRPr/>
          </a:p>
        </p:txBody>
      </p:sp>
      <p:sp>
        <p:nvSpPr>
          <p:cNvPr id="305" name="Google Shape;305;p40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67809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Quality • Productivity • Social Responsibility</a:t>
            </a:r>
            <a:endParaRPr/>
          </a:p>
        </p:txBody>
      </p:sp>
      <p:pic>
        <p:nvPicPr>
          <p:cNvPr id="306" name="Google Shape;306;p40" descr="1-9187diversity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98062" y="2578385"/>
            <a:ext cx="5678963" cy="320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Business Climate Change  </a:t>
            </a:r>
            <a:endParaRPr/>
          </a:p>
        </p:txBody>
      </p:sp>
      <p:sp>
        <p:nvSpPr>
          <p:cNvPr id="312" name="Google Shape;312;p41"/>
          <p:cNvSpPr txBox="1">
            <a:spLocks noGrp="1"/>
          </p:cNvSpPr>
          <p:nvPr>
            <p:ph type="body" idx="1"/>
          </p:nvPr>
        </p:nvSpPr>
        <p:spPr>
          <a:xfrm>
            <a:off x="609598" y="2160590"/>
            <a:ext cx="7772401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The Forgotten Climate: </a:t>
            </a:r>
            <a:r>
              <a:rPr lang="en-US" b="1" i="1"/>
              <a:t>Business</a:t>
            </a:r>
            <a:r>
              <a:rPr lang="en-US"/>
              <a:t> Climate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Farm Winery Act of 1976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1984: Wine Coolers in Grocery Stores (and Liquor Stores), Winery Deregulation, Wine Tastings in Liquor Stores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1985: Creation of New York Wine &amp; Grape Foundation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2011: New Administration in New York (Andrew M. Cuomo, Governor)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Three “Wine, Beer, Spirits &amp; Cider Summits”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Major Legal and Regulatory Changes, Promotional Support</a:t>
            </a:r>
            <a:endParaRPr/>
          </a:p>
        </p:txBody>
      </p:sp>
      <p:sp>
        <p:nvSpPr>
          <p:cNvPr id="313" name="Google Shape;313;p4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68961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  <p:pic>
        <p:nvPicPr>
          <p:cNvPr id="314" name="Google Shape;31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5161" y="816637"/>
            <a:ext cx="2776380" cy="1698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>
            <a:spLocks noGrp="1"/>
          </p:cNvSpPr>
          <p:nvPr>
            <p:ph type="body" idx="1"/>
          </p:nvPr>
        </p:nvSpPr>
        <p:spPr>
          <a:xfrm>
            <a:off x="609599" y="1422400"/>
            <a:ext cx="6347714" cy="461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 sz="2400"/>
              <a:t>“The fastest way to make a small fortune is to begin with a large fortune and open a winery.” 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US" sz="2400"/>
              <a:t>					--California Wisdom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87" name="Google Shape;187;p24" descr="W:\Shared\Photos\000821\082100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3429000"/>
            <a:ext cx="3276600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 txBox="1"/>
          <p:nvPr/>
        </p:nvSpPr>
        <p:spPr>
          <a:xfrm>
            <a:off x="609599" y="6041363"/>
            <a:ext cx="67809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Quality • Productivity • Social Responsibility</a:t>
            </a:r>
            <a:endParaRPr sz="2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2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79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Business Climate Change</a:t>
            </a:r>
            <a:endParaRPr/>
          </a:p>
        </p:txBody>
      </p:sp>
      <p:sp>
        <p:nvSpPr>
          <p:cNvPr id="320" name="Google Shape;320;p42"/>
          <p:cNvSpPr txBox="1">
            <a:spLocks noGrp="1"/>
          </p:cNvSpPr>
          <p:nvPr>
            <p:ph type="body" idx="1"/>
          </p:nvPr>
        </p:nvSpPr>
        <p:spPr>
          <a:xfrm>
            <a:off x="609599" y="1780206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“Entrepreneurial Government”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New Government Attitude: Partners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Support of All Farm-Based Craft Beverages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Legislative and Regulatory Change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Promotional Support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21" name="Google Shape;32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7828" y="4202576"/>
            <a:ext cx="2776380" cy="169822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2"/>
          <p:cNvSpPr txBox="1">
            <a:spLocks noGrp="1"/>
          </p:cNvSpPr>
          <p:nvPr>
            <p:ph type="ftr" idx="11"/>
          </p:nvPr>
        </p:nvSpPr>
        <p:spPr>
          <a:xfrm>
            <a:off x="609599" y="6248400"/>
            <a:ext cx="6800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3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Grapes</a:t>
            </a:r>
            <a:endParaRPr/>
          </a:p>
        </p:txBody>
      </p:sp>
      <p:sp>
        <p:nvSpPr>
          <p:cNvPr id="328" name="Google Shape;328;p43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7077076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Vitis Labrusca (“Native American”): Concord, Catawba, Niagara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French-American Varietals: Baco Noir, Vida, Vignoles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Vitis Vinifera (“European”): Pinot Noir, Chardonnay, Riesling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Cornell Creations: Noiret, Cayuga, Traminette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“Minnesota” Varietals: Marquette, Brianna, LaCrescent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Something for Everyone (and Everywhere)</a:t>
            </a:r>
            <a:endParaRPr/>
          </a:p>
        </p:txBody>
      </p:sp>
      <p:sp>
        <p:nvSpPr>
          <p:cNvPr id="329" name="Google Shape;329;p4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64960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  <p:pic>
        <p:nvPicPr>
          <p:cNvPr id="330" name="Google Shape;33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" y="4745963"/>
            <a:ext cx="96578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7726" y="4611885"/>
            <a:ext cx="989586" cy="136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574" y="653258"/>
            <a:ext cx="849834" cy="127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67726" y="459977"/>
            <a:ext cx="989586" cy="1489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4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Research</a:t>
            </a:r>
            <a:endParaRPr/>
          </a:p>
        </p:txBody>
      </p:sp>
      <p:sp>
        <p:nvSpPr>
          <p:cNvPr id="339" name="Google Shape;339;p44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7077076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Cornell University/Cornell Cooperative Extension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Focus on Quality, Productivity and Sustainability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Collaboration Among Industry Members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340" name="Google Shape;340;p4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6619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  <p:pic>
        <p:nvPicPr>
          <p:cNvPr id="341" name="Google Shape;34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0526" y="3580664"/>
            <a:ext cx="2834586" cy="188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1534" y="3484560"/>
            <a:ext cx="1545288" cy="2326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Promotion</a:t>
            </a:r>
            <a:endParaRPr/>
          </a:p>
        </p:txBody>
      </p:sp>
      <p:sp>
        <p:nvSpPr>
          <p:cNvPr id="348" name="Google Shape;348;p45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7077076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Bring the People to the Wine, Take the Wine to the People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Wine Trails: From 1 to 20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NY Drinks NY: Unlocking the City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Export: Europe, Canada, Asia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349" name="Google Shape;349;p4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7181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  <p:pic>
        <p:nvPicPr>
          <p:cNvPr id="350" name="Google Shape;35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5800" y="3939812"/>
            <a:ext cx="3092718" cy="206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8118" y="2519321"/>
            <a:ext cx="1402202" cy="1420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6"/>
          <p:cNvSpPr txBox="1">
            <a:spLocks noGrp="1"/>
          </p:cNvSpPr>
          <p:nvPr>
            <p:ph type="title"/>
          </p:nvPr>
        </p:nvSpPr>
        <p:spPr>
          <a:xfrm>
            <a:off x="147184" y="741483"/>
            <a:ext cx="7891296" cy="1346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Promotion Strategy</a:t>
            </a:r>
            <a:r>
              <a:rPr lang="en-US" sz="1200"/>
              <a:t/>
            </a:r>
            <a:br>
              <a:rPr lang="en-US" sz="1200"/>
            </a:br>
            <a:r>
              <a:rPr lang="en-US" sz="1200"/>
              <a:t> </a:t>
            </a:r>
            <a:r>
              <a:rPr lang="en-US"/>
              <a:t/>
            </a:r>
            <a:br>
              <a:rPr lang="en-US"/>
            </a:br>
            <a:r>
              <a:rPr lang="en-US" sz="2000"/>
              <a:t>“Bring the people to the wine, take the wine to the people” </a:t>
            </a:r>
            <a:endParaRPr/>
          </a:p>
        </p:txBody>
      </p:sp>
      <p:sp>
        <p:nvSpPr>
          <p:cNvPr id="358" name="Google Shape;358;p46"/>
          <p:cNvSpPr txBox="1">
            <a:spLocks noGrp="1"/>
          </p:cNvSpPr>
          <p:nvPr>
            <p:ph type="body" idx="1"/>
          </p:nvPr>
        </p:nvSpPr>
        <p:spPr>
          <a:xfrm>
            <a:off x="147184" y="2220947"/>
            <a:ext cx="4791077" cy="301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Tourism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Wine trail support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Web site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New York Wine Country “bookazine”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Discover New York Wineries “interactive infographic”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Familiarization tours</a:t>
            </a: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</p:txBody>
      </p:sp>
      <p:sp>
        <p:nvSpPr>
          <p:cNvPr id="359" name="Google Shape;359;p4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73403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Quality • Productivity • Social Responsibility</a:t>
            </a:r>
            <a:endParaRPr/>
          </a:p>
        </p:txBody>
      </p:sp>
      <p:pic>
        <p:nvPicPr>
          <p:cNvPr id="360" name="Google Shape;360;p4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86350" y="2084388"/>
            <a:ext cx="2355933" cy="306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7"/>
          <p:cNvSpPr txBox="1">
            <a:spLocks noGrp="1"/>
          </p:cNvSpPr>
          <p:nvPr>
            <p:ph type="title"/>
          </p:nvPr>
        </p:nvSpPr>
        <p:spPr>
          <a:xfrm>
            <a:off x="152398" y="687077"/>
            <a:ext cx="7891296" cy="1582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Promotion Strategy</a:t>
            </a:r>
            <a:r>
              <a:rPr lang="en-US" sz="1200"/>
              <a:t/>
            </a:r>
            <a:br>
              <a:rPr lang="en-US" sz="1200"/>
            </a:br>
            <a:r>
              <a:rPr lang="en-US" sz="1200"/>
              <a:t> </a:t>
            </a:r>
            <a:r>
              <a:rPr lang="en-US"/>
              <a:t/>
            </a:r>
            <a:br>
              <a:rPr lang="en-US"/>
            </a:br>
            <a:r>
              <a:rPr lang="en-US" sz="2000"/>
              <a:t>“Bring the people to the wine, take the wine to the people” </a:t>
            </a:r>
            <a:endParaRPr/>
          </a:p>
        </p:txBody>
      </p:sp>
      <p:sp>
        <p:nvSpPr>
          <p:cNvPr id="367" name="Google Shape;367;p47"/>
          <p:cNvSpPr txBox="1">
            <a:spLocks noGrp="1"/>
          </p:cNvSpPr>
          <p:nvPr>
            <p:ph type="body" idx="1"/>
          </p:nvPr>
        </p:nvSpPr>
        <p:spPr>
          <a:xfrm>
            <a:off x="295273" y="2192372"/>
            <a:ext cx="4416575" cy="301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Market Promotions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“NY Drinks NY”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Wine Competitions Program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The Wine Press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Conferences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Trade Shows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Other organizations</a:t>
            </a:r>
            <a:endParaRPr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</p:txBody>
      </p:sp>
      <p:sp>
        <p:nvSpPr>
          <p:cNvPr id="368" name="Google Shape;368;p4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73403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Quality • Productivity • Social Responsibility</a:t>
            </a:r>
            <a:endParaRPr/>
          </a:p>
        </p:txBody>
      </p:sp>
      <p:pic>
        <p:nvPicPr>
          <p:cNvPr id="369" name="Google Shape;369;p4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06971" y="2192372"/>
            <a:ext cx="2832670" cy="1889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8"/>
          <p:cNvSpPr txBox="1">
            <a:spLocks noGrp="1"/>
          </p:cNvSpPr>
          <p:nvPr>
            <p:ph type="title"/>
          </p:nvPr>
        </p:nvSpPr>
        <p:spPr>
          <a:xfrm>
            <a:off x="1066800" y="304800"/>
            <a:ext cx="7543800" cy="94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US" sz="4000" b="0"/>
              <a:t>Wine Trails: Key Elements</a:t>
            </a:r>
            <a:r>
              <a:rPr lang="en-US" b="0"/>
              <a:t> </a:t>
            </a:r>
            <a:endParaRPr/>
          </a:p>
        </p:txBody>
      </p:sp>
      <p:sp>
        <p:nvSpPr>
          <p:cNvPr id="375" name="Google Shape;375;p48"/>
          <p:cNvSpPr txBox="1">
            <a:spLocks noGrp="1"/>
          </p:cNvSpPr>
          <p:nvPr>
            <p:ph type="body" idx="1"/>
          </p:nvPr>
        </p:nvSpPr>
        <p:spPr>
          <a:xfrm>
            <a:off x="908756" y="1665112"/>
            <a:ext cx="7543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Unity—Competitors collaborating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Geographical logic (logical geography)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Bylaws, financial structure, regular meetings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Highway signage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Brochure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Website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Special Events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Advertising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Unity</a:t>
            </a:r>
            <a:endParaRPr/>
          </a:p>
        </p:txBody>
      </p:sp>
      <p:pic>
        <p:nvPicPr>
          <p:cNvPr id="376" name="Google Shape;37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3962400"/>
            <a:ext cx="3054350" cy="23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8"/>
          <p:cNvSpPr txBox="1">
            <a:spLocks noGrp="1"/>
          </p:cNvSpPr>
          <p:nvPr>
            <p:ph type="ftr" idx="11"/>
          </p:nvPr>
        </p:nvSpPr>
        <p:spPr>
          <a:xfrm>
            <a:off x="908756" y="6384220"/>
            <a:ext cx="6800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9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79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Wine Trail Evolution</a:t>
            </a:r>
            <a:endParaRPr/>
          </a:p>
        </p:txBody>
      </p:sp>
      <p:sp>
        <p:nvSpPr>
          <p:cNvPr id="383" name="Google Shape;383;p49"/>
          <p:cNvSpPr txBox="1">
            <a:spLocks noGrp="1"/>
          </p:cNvSpPr>
          <p:nvPr>
            <p:ph type="body" idx="1"/>
          </p:nvPr>
        </p:nvSpPr>
        <p:spPr>
          <a:xfrm>
            <a:off x="609598" y="1704622"/>
            <a:ext cx="7360357" cy="433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1983: Cayuga Wine Trail created -- #1 in America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1985: New York Wine &amp; Grape Foundation created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2016: 17 New York wine trails spanning the state (Long Island, Dutchess, Shawangunk, Cayuga, Seneca, Keuka, Canandaigua, Thousand Islands, Lake Ontario, Niagara, Lake Erie, Chautauqua, Adirondack Coast, Cooperstown, Hudson-Berkshire, St. Lawrence, Upper Hudson Valley)</a:t>
            </a:r>
            <a:endParaRPr>
              <a:solidFill>
                <a:srgbClr val="FF000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Provided model for other states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Provided model for other commodities (beer, cheese, maple, etc.)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Competitors Collaborating</a:t>
            </a:r>
            <a:endParaRPr/>
          </a:p>
        </p:txBody>
      </p:sp>
      <p:sp>
        <p:nvSpPr>
          <p:cNvPr id="384" name="Google Shape;384;p4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6800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69206" y="806468"/>
            <a:ext cx="4355771" cy="5235557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0"/>
          <p:cNvSpPr txBox="1">
            <a:spLocks noGrp="1"/>
          </p:cNvSpPr>
          <p:nvPr>
            <p:ph type="ftr" idx="11"/>
          </p:nvPr>
        </p:nvSpPr>
        <p:spPr>
          <a:xfrm>
            <a:off x="711199" y="6221985"/>
            <a:ext cx="6800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1"/>
          <p:cNvSpPr txBox="1">
            <a:spLocks noGrp="1"/>
          </p:cNvSpPr>
          <p:nvPr>
            <p:ph type="title"/>
          </p:nvPr>
        </p:nvSpPr>
        <p:spPr>
          <a:xfrm>
            <a:off x="341690" y="883601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Quality</a:t>
            </a:r>
            <a:endParaRPr/>
          </a:p>
        </p:txBody>
      </p:sp>
      <p:sp>
        <p:nvSpPr>
          <p:cNvPr id="396" name="Google Shape;396;p51"/>
          <p:cNvSpPr txBox="1">
            <a:spLocks noGrp="1"/>
          </p:cNvSpPr>
          <p:nvPr>
            <p:ph type="body" idx="1"/>
          </p:nvPr>
        </p:nvSpPr>
        <p:spPr>
          <a:xfrm>
            <a:off x="609599" y="2478402"/>
            <a:ext cx="7077076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Riesling!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Other Wines: Dry Rose, Cabernet Franc, Merlot, Ice Wines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Routine 90+ Scores in Major Wine Media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1,000 Gold Medals in Major Competitions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“Wine Region of the Year”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No Longer the Rodney Dangerfield of the Wine World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397" name="Google Shape;397;p5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6800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  <p:pic>
        <p:nvPicPr>
          <p:cNvPr id="398" name="Google Shape;39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0392" y="734644"/>
            <a:ext cx="1716920" cy="161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905" y="609600"/>
            <a:ext cx="883795" cy="1328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</a:pPr>
            <a:r>
              <a:rPr lang="en-US" sz="4400"/>
              <a:t>DOOM</a:t>
            </a:r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1986 Wine Spectator Cover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“Crisis in New York Vineyards”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▶"/>
            </a:pPr>
            <a:r>
              <a:rPr lang="en-US" sz="2400"/>
              <a:t>Photo of bulldozer ripping out vineyards</a:t>
            </a:r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ftr" idx="11"/>
          </p:nvPr>
        </p:nvSpPr>
        <p:spPr>
          <a:xfrm>
            <a:off x="745066" y="6271553"/>
            <a:ext cx="6800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2"/>
          <p:cNvSpPr txBox="1">
            <a:spLocks noGrp="1"/>
          </p:cNvSpPr>
          <p:nvPr>
            <p:ph type="title"/>
          </p:nvPr>
        </p:nvSpPr>
        <p:spPr>
          <a:xfrm>
            <a:off x="58605" y="877118"/>
            <a:ext cx="7891296" cy="89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Communication</a:t>
            </a:r>
            <a:endParaRPr sz="2200"/>
          </a:p>
        </p:txBody>
      </p:sp>
      <p:sp>
        <p:nvSpPr>
          <p:cNvPr id="406" name="Google Shape;406;p52"/>
          <p:cNvSpPr txBox="1">
            <a:spLocks noGrp="1"/>
          </p:cNvSpPr>
          <p:nvPr>
            <p:ph type="body" idx="1"/>
          </p:nvPr>
        </p:nvSpPr>
        <p:spPr>
          <a:xfrm>
            <a:off x="381000" y="2015911"/>
            <a:ext cx="4819650" cy="324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New York Industry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State, National, International Colleagues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Other Organizations (Wine America, FIVS, Wine Market Council, National Grape and Wine Initiative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New York State Government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Federal Government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Media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800"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800"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</p:txBody>
      </p:sp>
      <p:sp>
        <p:nvSpPr>
          <p:cNvPr id="407" name="Google Shape;407;p5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73403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Quality • Productivity • Social Responsibility</a:t>
            </a:r>
            <a:endParaRPr/>
          </a:p>
        </p:txBody>
      </p:sp>
      <p:pic>
        <p:nvPicPr>
          <p:cNvPr id="408" name="Google Shape;408;p5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76875" y="1752796"/>
            <a:ext cx="2547479" cy="1883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3"/>
          <p:cNvSpPr txBox="1">
            <a:spLocks noGrp="1"/>
          </p:cNvSpPr>
          <p:nvPr>
            <p:ph type="title"/>
          </p:nvPr>
        </p:nvSpPr>
        <p:spPr>
          <a:xfrm>
            <a:off x="609599" y="932216"/>
            <a:ext cx="6347713" cy="810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Strategic Goal</a:t>
            </a:r>
            <a:endParaRPr/>
          </a:p>
        </p:txBody>
      </p:sp>
      <p:sp>
        <p:nvSpPr>
          <p:cNvPr id="415" name="Google Shape;415;p53"/>
          <p:cNvSpPr txBox="1">
            <a:spLocks noGrp="1"/>
          </p:cNvSpPr>
          <p:nvPr>
            <p:ph type="body" idx="1"/>
          </p:nvPr>
        </p:nvSpPr>
        <p:spPr>
          <a:xfrm>
            <a:off x="295274" y="2503491"/>
            <a:ext cx="7667627" cy="302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/>
              <a:t>“To have the New York grape and wine industry recognized as a world leader in quality, productivity and social responsibility.”</a:t>
            </a:r>
            <a:endParaRPr/>
          </a:p>
        </p:txBody>
      </p:sp>
      <p:sp>
        <p:nvSpPr>
          <p:cNvPr id="416" name="Google Shape;416;p5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67809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4"/>
          <p:cNvSpPr txBox="1">
            <a:spLocks noGrp="1"/>
          </p:cNvSpPr>
          <p:nvPr>
            <p:ph type="title"/>
          </p:nvPr>
        </p:nvSpPr>
        <p:spPr>
          <a:xfrm>
            <a:off x="142874" y="868228"/>
            <a:ext cx="7891296" cy="89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Recognition</a:t>
            </a:r>
            <a:endParaRPr sz="2200"/>
          </a:p>
        </p:txBody>
      </p:sp>
      <p:sp>
        <p:nvSpPr>
          <p:cNvPr id="423" name="Google Shape;423;p54"/>
          <p:cNvSpPr txBox="1">
            <a:spLocks noGrp="1"/>
          </p:cNvSpPr>
          <p:nvPr>
            <p:ph type="body" idx="1"/>
          </p:nvPr>
        </p:nvSpPr>
        <p:spPr>
          <a:xfrm>
            <a:off x="295274" y="2038763"/>
            <a:ext cx="3886200" cy="16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“Wine Region of the Year” 2015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 sz="1800"/>
              <a:t>30-year overnight success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800"/>
          </a:p>
          <a:p>
            <a:pPr marL="742950" lvl="1" indent="-204469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/>
          </a:p>
        </p:txBody>
      </p:sp>
      <p:sp>
        <p:nvSpPr>
          <p:cNvPr id="424" name="Google Shape;424;p5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73403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Quality • Productivity • Social Responsibility</a:t>
            </a:r>
            <a:endParaRPr/>
          </a:p>
        </p:txBody>
      </p:sp>
      <p:pic>
        <p:nvPicPr>
          <p:cNvPr id="425" name="Google Shape;425;p5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79750" y="2001912"/>
            <a:ext cx="3089275" cy="291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4" descr="W:\Shared\Photos\000821\0821005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3368041"/>
            <a:ext cx="2295525" cy="1721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5"/>
          <p:cNvSpPr txBox="1">
            <a:spLocks noGrp="1"/>
          </p:cNvSpPr>
          <p:nvPr>
            <p:ph type="title"/>
          </p:nvPr>
        </p:nvSpPr>
        <p:spPr>
          <a:xfrm>
            <a:off x="295274" y="839790"/>
            <a:ext cx="6943726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The Future: Up, Up, and Away!</a:t>
            </a:r>
            <a:endParaRPr/>
          </a:p>
        </p:txBody>
      </p:sp>
      <p:sp>
        <p:nvSpPr>
          <p:cNvPr id="432" name="Google Shape;432;p55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7077076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More Wineries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More Wines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Better Wines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More Accolades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▶"/>
            </a:pPr>
            <a:r>
              <a:rPr lang="en-US"/>
              <a:t>Broader Distribution</a:t>
            </a:r>
            <a:endParaRPr/>
          </a:p>
          <a:p>
            <a:pPr marL="342900" lvl="0" indent="-251459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433" name="Google Shape;433;p5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70770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  <p:pic>
        <p:nvPicPr>
          <p:cNvPr id="434" name="Google Shape;43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9142" y="2292350"/>
            <a:ext cx="4089400" cy="255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6"/>
          <p:cNvSpPr txBox="1">
            <a:spLocks noGrp="1"/>
          </p:cNvSpPr>
          <p:nvPr>
            <p:ph type="title"/>
          </p:nvPr>
        </p:nvSpPr>
        <p:spPr>
          <a:xfrm>
            <a:off x="609599" y="932216"/>
            <a:ext cx="6347713" cy="146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Diversity is our Strength</a:t>
            </a:r>
            <a:br>
              <a:rPr lang="en-US"/>
            </a:br>
            <a:r>
              <a:rPr lang="en-US"/>
              <a:t>Unity is our Power</a:t>
            </a:r>
            <a:endParaRPr/>
          </a:p>
        </p:txBody>
      </p:sp>
      <p:sp>
        <p:nvSpPr>
          <p:cNvPr id="441" name="Google Shape;441;p5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67809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Quality • Productivity • Social Responsibility</a:t>
            </a:r>
            <a:endParaRPr/>
          </a:p>
        </p:txBody>
      </p:sp>
      <p:pic>
        <p:nvPicPr>
          <p:cNvPr id="442" name="Google Shape;442;p56" descr="1-9187diversity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98062" y="2578385"/>
            <a:ext cx="5678963" cy="320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609599" y="932216"/>
            <a:ext cx="6347713" cy="810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n-US" sz="3240"/>
              <a:t>New York Wine Industry Growth</a:t>
            </a:r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67809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Quality • Productivity • Social Responsibility</a:t>
            </a:r>
            <a:endParaRPr/>
          </a:p>
        </p:txBody>
      </p:sp>
      <p:pic>
        <p:nvPicPr>
          <p:cNvPr id="203" name="Google Shape;20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086" y="1742625"/>
            <a:ext cx="6662738" cy="3881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609599" y="922691"/>
            <a:ext cx="6347713" cy="810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n-US" sz="3240"/>
              <a:t>New York Wine Industry Growth</a:t>
            </a:r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67809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Quality • Productivity • Social Responsibility</a:t>
            </a:r>
            <a:endParaRPr/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1905000"/>
            <a:ext cx="5362575" cy="36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>
            <a:spLocks noGrp="1"/>
          </p:cNvSpPr>
          <p:nvPr>
            <p:ph type="title"/>
          </p:nvPr>
        </p:nvSpPr>
        <p:spPr>
          <a:xfrm>
            <a:off x="1398143" y="6223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>
                <a:solidFill>
                  <a:schemeClr val="lt1"/>
                </a:solidFill>
              </a:rPr>
              <a:t>Wineries-Year Established</a:t>
            </a:r>
            <a:endParaRPr/>
          </a:p>
        </p:txBody>
      </p:sp>
      <p:pic>
        <p:nvPicPr>
          <p:cNvPr id="217" name="Google Shape;21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600200"/>
            <a:ext cx="769620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219" name="Google Shape;219;p28"/>
          <p:cNvSpPr txBox="1"/>
          <p:nvPr/>
        </p:nvSpPr>
        <p:spPr>
          <a:xfrm>
            <a:off x="7086600" y="2286000"/>
            <a:ext cx="609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478</a:t>
            </a:r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ftr" idx="11"/>
          </p:nvPr>
        </p:nvSpPr>
        <p:spPr>
          <a:xfrm>
            <a:off x="1027288" y="6406488"/>
            <a:ext cx="68008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Quality • Productivity • Social Responsibility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Quality • Productivity • Social Responsibility</a:t>
            </a:r>
            <a:endParaRPr/>
          </a:p>
        </p:txBody>
      </p:sp>
      <p:pic>
        <p:nvPicPr>
          <p:cNvPr id="226" name="Google Shape;226;p29" descr="W:\Shared\Graphics\Maps\County Map Sequence\Wineries by County 1976-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96485" y="1181486"/>
            <a:ext cx="6479959" cy="4860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Quality • Productivity • Social Responsibility</a:t>
            </a:r>
            <a:endParaRPr/>
          </a:p>
        </p:txBody>
      </p:sp>
      <p:pic>
        <p:nvPicPr>
          <p:cNvPr id="232" name="Google Shape;232;p30" descr="W:\Shared\Graphics\Maps\County Map Sequence\Wineries by County 1985-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96485" y="1083734"/>
            <a:ext cx="6610281" cy="4958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Quality • Productivity • Social Responsibility</a:t>
            </a:r>
            <a:endParaRPr/>
          </a:p>
        </p:txBody>
      </p:sp>
      <p:pic>
        <p:nvPicPr>
          <p:cNvPr id="238" name="Google Shape;238;p31" descr="W:\Shared\Graphics\Maps\County Map Sequence\Wineries by County 2000-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96485" y="1207912"/>
            <a:ext cx="6444730" cy="4834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950</Words>
  <Application>Microsoft Office PowerPoint</Application>
  <PresentationFormat>On-screen Show (4:3)</PresentationFormat>
  <Paragraphs>173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Facet</vt:lpstr>
      <vt:lpstr>From Doom to Boom  The New York Wine Story</vt:lpstr>
      <vt:lpstr>Slide 2</vt:lpstr>
      <vt:lpstr>DOOM</vt:lpstr>
      <vt:lpstr>New York Wine Industry Growth</vt:lpstr>
      <vt:lpstr>New York Wine Industry Growth</vt:lpstr>
      <vt:lpstr>Wineries-Year Established</vt:lpstr>
      <vt:lpstr>Slide 7</vt:lpstr>
      <vt:lpstr>Slide 8</vt:lpstr>
      <vt:lpstr>Slide 9</vt:lpstr>
      <vt:lpstr>Slide 10</vt:lpstr>
      <vt:lpstr>Slide 11</vt:lpstr>
      <vt:lpstr>As of August 2014</vt:lpstr>
      <vt:lpstr>Grape, Grape Juice &amp; Wine Industry  Annual Economic Impact, 2012:</vt:lpstr>
      <vt:lpstr>Vance Metal Fabricators</vt:lpstr>
      <vt:lpstr>Fitzgerald Brothers Transportation</vt:lpstr>
      <vt:lpstr>Watkins Glen Harbor Hotel</vt:lpstr>
      <vt:lpstr>The Magic Blend</vt:lpstr>
      <vt:lpstr>Diversity is our Strength Unity is our Power</vt:lpstr>
      <vt:lpstr>Business Climate Change  </vt:lpstr>
      <vt:lpstr>Business Climate Change</vt:lpstr>
      <vt:lpstr>Grapes</vt:lpstr>
      <vt:lpstr>Research</vt:lpstr>
      <vt:lpstr>Promotion</vt:lpstr>
      <vt:lpstr>Promotion Strategy   “Bring the people to the wine, take the wine to the people” </vt:lpstr>
      <vt:lpstr>Promotion Strategy   “Bring the people to the wine, take the wine to the people” </vt:lpstr>
      <vt:lpstr>Wine Trails: Key Elements </vt:lpstr>
      <vt:lpstr>Wine Trail Evolution</vt:lpstr>
      <vt:lpstr>Slide 28</vt:lpstr>
      <vt:lpstr>Quality</vt:lpstr>
      <vt:lpstr>Communication</vt:lpstr>
      <vt:lpstr>Strategic Goal</vt:lpstr>
      <vt:lpstr>Recognition</vt:lpstr>
      <vt:lpstr>The Future: Up, Up, and Away!</vt:lpstr>
      <vt:lpstr>Diversity is our Strength Unity is our Power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Doom to Boom  The New York Wine Story</dc:title>
  <dc:creator>Assistant</dc:creator>
  <cp:lastModifiedBy>Microsoft</cp:lastModifiedBy>
  <cp:revision>1</cp:revision>
  <dcterms:modified xsi:type="dcterms:W3CDTF">2019-01-08T20:24:47Z</dcterms:modified>
</cp:coreProperties>
</file>