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79" r:id="rId3"/>
    <p:sldId id="271" r:id="rId4"/>
    <p:sldId id="284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55" d="100"/>
          <a:sy n="55" d="100"/>
        </p:scale>
        <p:origin x="614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12/1/2016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12/1/2016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12/1/2016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 Wagner</a:t>
            </a:r>
          </a:p>
          <a:p>
            <a:r>
              <a:rPr lang="en-US" dirty="0" smtClean="0"/>
              <a:t>Napa Valley College/Balzac Communications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15 MISTAKES </a:t>
            </a:r>
            <a:r>
              <a:rPr lang="en-US" dirty="0" err="1" smtClean="0"/>
              <a:t>WinERIES</a:t>
            </a:r>
            <a:r>
              <a:rPr lang="en-US" dirty="0" smtClean="0"/>
              <a:t> Make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546751"/>
            <a:ext cx="9751060" cy="748649"/>
          </a:xfrm>
        </p:spPr>
        <p:txBody>
          <a:bodyPr/>
          <a:lstStyle/>
          <a:p>
            <a:r>
              <a:rPr lang="en-US" dirty="0" smtClean="0"/>
              <a:t>We always give the same damn tour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1497" y="1447800"/>
            <a:ext cx="9751060" cy="685800"/>
          </a:xfrm>
        </p:spPr>
        <p:txBody>
          <a:bodyPr/>
          <a:lstStyle/>
          <a:p>
            <a:r>
              <a:rPr lang="en-US" dirty="0" smtClean="0"/>
              <a:t>No matter who is visiting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42" y="2014537"/>
            <a:ext cx="8610600" cy="48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1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497" y="-762000"/>
            <a:ext cx="9751060" cy="1992597"/>
          </a:xfrm>
        </p:spPr>
        <p:txBody>
          <a:bodyPr/>
          <a:lstStyle/>
          <a:p>
            <a:r>
              <a:rPr lang="en-US" dirty="0" smtClean="0"/>
              <a:t>NO questions, please!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1497" y="1524000"/>
            <a:ext cx="9751060" cy="1016000"/>
          </a:xfrm>
        </p:spPr>
        <p:txBody>
          <a:bodyPr/>
          <a:lstStyle/>
          <a:p>
            <a:r>
              <a:rPr lang="en-US" dirty="0" smtClean="0"/>
              <a:t>Propaganda ends where dialogue begins.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2" y="2286000"/>
            <a:ext cx="7543800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546751"/>
            <a:ext cx="9751060" cy="824849"/>
          </a:xfrm>
        </p:spPr>
        <p:txBody>
          <a:bodyPr/>
          <a:lstStyle/>
          <a:p>
            <a:r>
              <a:rPr lang="en-US" dirty="0" smtClean="0"/>
              <a:t>We provide tasting notes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2" y="1600200"/>
            <a:ext cx="9751060" cy="570346"/>
          </a:xfrm>
        </p:spPr>
        <p:txBody>
          <a:bodyPr/>
          <a:lstStyle/>
          <a:p>
            <a:r>
              <a:rPr lang="en-US" dirty="0" smtClean="0"/>
              <a:t>For every wine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399146"/>
            <a:ext cx="7085732" cy="40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546751"/>
            <a:ext cx="9751060" cy="824849"/>
          </a:xfrm>
        </p:spPr>
        <p:txBody>
          <a:bodyPr/>
          <a:lstStyle/>
          <a:p>
            <a:r>
              <a:rPr lang="en-US" dirty="0" smtClean="0"/>
              <a:t>We don’t want to sell wine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1497" y="1447800"/>
            <a:ext cx="9751060" cy="609600"/>
          </a:xfrm>
        </p:spPr>
        <p:txBody>
          <a:bodyPr/>
          <a:lstStyle/>
          <a:p>
            <a:r>
              <a:rPr lang="en-US" dirty="0" smtClean="0"/>
              <a:t>We hide the cash register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2362200"/>
            <a:ext cx="8949906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546751"/>
            <a:ext cx="9751060" cy="824849"/>
          </a:xfrm>
        </p:spPr>
        <p:txBody>
          <a:bodyPr/>
          <a:lstStyle/>
          <a:p>
            <a:r>
              <a:rPr lang="en-US" dirty="0" smtClean="0"/>
              <a:t>We don’t follow 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2" y="1447800"/>
            <a:ext cx="9751060" cy="1055254"/>
          </a:xfrm>
        </p:spPr>
        <p:txBody>
          <a:bodyPr/>
          <a:lstStyle/>
          <a:p>
            <a:r>
              <a:rPr lang="en-US" dirty="0" smtClean="0"/>
              <a:t>We think our customers don’t want to hear from us.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2275748"/>
            <a:ext cx="6400800" cy="41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546751"/>
            <a:ext cx="9751060" cy="748649"/>
          </a:xfrm>
        </p:spPr>
        <p:txBody>
          <a:bodyPr/>
          <a:lstStyle/>
          <a:p>
            <a:r>
              <a:rPr lang="en-US" dirty="0" smtClean="0"/>
              <a:t>Why would they ever return?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2" y="1447800"/>
            <a:ext cx="9751060" cy="1016000"/>
          </a:xfrm>
        </p:spPr>
        <p:txBody>
          <a:bodyPr/>
          <a:lstStyle/>
          <a:p>
            <a:r>
              <a:rPr lang="en-US" dirty="0" smtClean="0"/>
              <a:t>We’ve done </a:t>
            </a:r>
            <a:r>
              <a:rPr lang="en-US" smtClean="0"/>
              <a:t>everything wrong!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2463800"/>
            <a:ext cx="793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4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546751"/>
            <a:ext cx="9751060" cy="748649"/>
          </a:xfrm>
        </p:spPr>
        <p:txBody>
          <a:bodyPr/>
          <a:lstStyle/>
          <a:p>
            <a:r>
              <a:rPr lang="en-US" dirty="0" smtClean="0"/>
              <a:t>THE WORST WINERY VISIT EVER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4" y="1330036"/>
            <a:ext cx="9751060" cy="494146"/>
          </a:xfrm>
        </p:spPr>
        <p:txBody>
          <a:bodyPr/>
          <a:lstStyle/>
          <a:p>
            <a:r>
              <a:rPr lang="en-US" dirty="0" smtClean="0"/>
              <a:t>How can we fix that?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12" y="2286000"/>
            <a:ext cx="5951409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546751"/>
            <a:ext cx="9751060" cy="128204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 don’t have a key message, and we don’t communicate it, either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532" y="1828800"/>
            <a:ext cx="9751060" cy="1016000"/>
          </a:xfrm>
        </p:spPr>
        <p:txBody>
          <a:bodyPr/>
          <a:lstStyle/>
          <a:p>
            <a:r>
              <a:rPr lang="en-US" dirty="0" smtClean="0"/>
              <a:t>What’s different about our </a:t>
            </a:r>
            <a:r>
              <a:rPr lang="en-US" dirty="0" smtClean="0"/>
              <a:t>winery or region?  </a:t>
            </a:r>
            <a:r>
              <a:rPr lang="en-US" dirty="0" smtClean="0"/>
              <a:t>Who knows?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512" y="2525684"/>
            <a:ext cx="2705100" cy="40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5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497" y="685800"/>
            <a:ext cx="9751060" cy="1219200"/>
          </a:xfrm>
        </p:spPr>
        <p:txBody>
          <a:bodyPr/>
          <a:lstStyle/>
          <a:p>
            <a:r>
              <a:rPr lang="en-US" dirty="0" smtClean="0"/>
              <a:t>We Make it hard to visit!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2" y="1996209"/>
            <a:ext cx="9751060" cy="1016000"/>
          </a:xfrm>
        </p:spPr>
        <p:txBody>
          <a:bodyPr/>
          <a:lstStyle/>
          <a:p>
            <a:r>
              <a:rPr lang="en-US" dirty="0" smtClean="0"/>
              <a:t>Website, Telephone, or App.  We can’t help.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12" y="2832973"/>
            <a:ext cx="6478270" cy="364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27978"/>
            <a:ext cx="9751060" cy="1015348"/>
          </a:xfrm>
        </p:spPr>
        <p:txBody>
          <a:bodyPr/>
          <a:lstStyle/>
          <a:p>
            <a:r>
              <a:rPr lang="en-US" dirty="0" smtClean="0"/>
              <a:t>First impressions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618" y="1304799"/>
            <a:ext cx="9751060" cy="1016000"/>
          </a:xfrm>
        </p:spPr>
        <p:txBody>
          <a:bodyPr/>
          <a:lstStyle/>
          <a:p>
            <a:r>
              <a:rPr lang="en-US" dirty="0" smtClean="0"/>
              <a:t>How is your parking lot?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98" y="2413000"/>
            <a:ext cx="68707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546751"/>
            <a:ext cx="9751060" cy="1129649"/>
          </a:xfrm>
        </p:spPr>
        <p:txBody>
          <a:bodyPr/>
          <a:lstStyle/>
          <a:p>
            <a:r>
              <a:rPr lang="en-US" dirty="0" smtClean="0"/>
              <a:t>How do we greet people?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2" y="1905000"/>
            <a:ext cx="9751060" cy="1016000"/>
          </a:xfrm>
        </p:spPr>
        <p:txBody>
          <a:bodyPr/>
          <a:lstStyle/>
          <a:p>
            <a:r>
              <a:rPr lang="en-US" dirty="0" smtClean="0"/>
              <a:t>Do we make them feel at home?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026" y="2590800"/>
            <a:ext cx="5165031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909" y="-533400"/>
            <a:ext cx="9751060" cy="1992597"/>
          </a:xfrm>
        </p:spPr>
        <p:txBody>
          <a:bodyPr/>
          <a:lstStyle/>
          <a:p>
            <a:r>
              <a:rPr lang="en-US" dirty="0" smtClean="0"/>
              <a:t>Bad signage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9909" y="1466124"/>
            <a:ext cx="9751060" cy="1016000"/>
          </a:xfrm>
        </p:spPr>
        <p:txBody>
          <a:bodyPr/>
          <a:lstStyle/>
          <a:p>
            <a:r>
              <a:rPr lang="en-US" dirty="0" smtClean="0"/>
              <a:t>We use signs instead of people</a:t>
            </a:r>
          </a:p>
          <a:p>
            <a:r>
              <a:rPr lang="en-US" dirty="0" smtClean="0"/>
              <a:t>And you can’t find us anyway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2286000"/>
            <a:ext cx="2828925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464" y="3067050"/>
            <a:ext cx="4933950" cy="3409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553" y="2667000"/>
            <a:ext cx="2546096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546751"/>
            <a:ext cx="9751060" cy="1282049"/>
          </a:xfrm>
        </p:spPr>
        <p:txBody>
          <a:bodyPr/>
          <a:lstStyle/>
          <a:p>
            <a:r>
              <a:rPr lang="en-US" dirty="0" smtClean="0"/>
              <a:t>Our staff is very wine knowledgeable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212" y="1856509"/>
            <a:ext cx="9751060" cy="1016000"/>
          </a:xfrm>
        </p:spPr>
        <p:txBody>
          <a:bodyPr/>
          <a:lstStyle/>
          <a:p>
            <a:r>
              <a:rPr lang="en-US" dirty="0" smtClean="0"/>
              <a:t> But they don’t know to talk to people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12" y="2590800"/>
            <a:ext cx="61436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546751"/>
            <a:ext cx="9751060" cy="748649"/>
          </a:xfrm>
        </p:spPr>
        <p:txBody>
          <a:bodyPr/>
          <a:lstStyle/>
          <a:p>
            <a:r>
              <a:rPr lang="en-US" dirty="0" smtClean="0"/>
              <a:t>We teach: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2" y="1143000"/>
            <a:ext cx="9751060" cy="1016000"/>
          </a:xfrm>
        </p:spPr>
        <p:txBody>
          <a:bodyPr/>
          <a:lstStyle/>
          <a:p>
            <a:r>
              <a:rPr lang="en-US" dirty="0" smtClean="0"/>
              <a:t>Enology, viticulture, and sensory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12" y="1863940"/>
            <a:ext cx="7037577" cy="482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54" y="637457"/>
            <a:ext cx="9751060" cy="657943"/>
          </a:xfrm>
        </p:spPr>
        <p:txBody>
          <a:bodyPr/>
          <a:lstStyle/>
          <a:p>
            <a:r>
              <a:rPr lang="en-US" dirty="0" smtClean="0"/>
              <a:t>We don’t provide free </a:t>
            </a:r>
            <a:r>
              <a:rPr lang="en-US" dirty="0" err="1" smtClean="0"/>
              <a:t>wi-fi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6054" y="1524000"/>
            <a:ext cx="9751060" cy="417946"/>
          </a:xfrm>
        </p:spPr>
        <p:txBody>
          <a:bodyPr/>
          <a:lstStyle/>
          <a:p>
            <a:r>
              <a:rPr lang="en-US" dirty="0" smtClean="0"/>
              <a:t>For our guests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12" y="2438400"/>
            <a:ext cx="5928637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765CE0-A8A0-42E0-82D2-3F870DB4D5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</Template>
  <TotalTime>0</TotalTime>
  <Words>186</Words>
  <Application>Microsoft Office PowerPoint</Application>
  <PresentationFormat>Custom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Cambria</vt:lpstr>
      <vt:lpstr>Red Radial 16x9</vt:lpstr>
      <vt:lpstr>15 MISTAKES WinERIES Make</vt:lpstr>
      <vt:lpstr>    We don’t have a key message, and we don’t communicate it, either</vt:lpstr>
      <vt:lpstr>We Make it hard to visit!</vt:lpstr>
      <vt:lpstr>First impressions</vt:lpstr>
      <vt:lpstr>How do we greet people? </vt:lpstr>
      <vt:lpstr>Bad signage</vt:lpstr>
      <vt:lpstr>Our staff is very wine knowledgeable </vt:lpstr>
      <vt:lpstr>We teach: </vt:lpstr>
      <vt:lpstr>We don’t provide free wi-fi</vt:lpstr>
      <vt:lpstr>We always give the same damn tour</vt:lpstr>
      <vt:lpstr>NO questions, please!</vt:lpstr>
      <vt:lpstr>We provide tasting notes</vt:lpstr>
      <vt:lpstr>We don’t want to sell wine</vt:lpstr>
      <vt:lpstr>We don’t follow up</vt:lpstr>
      <vt:lpstr>Why would they ever return?</vt:lpstr>
      <vt:lpstr>THE WORST WINERY VISIT EVER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2016-04-18T14:51:27Z</dcterms:created>
  <dcterms:modified xsi:type="dcterms:W3CDTF">2016-12-01T21:51:32Z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