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61175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ymbol"/>
              <a:buNone/>
              <a:defRPr/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ymbol"/>
              <a:buNone/>
              <a:defRPr/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ymbo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ymbo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ymbol"/>
              <a:buNone/>
              <a:defRPr/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ymbol"/>
              <a:buNone/>
              <a:defRPr/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ymbol"/>
              <a:buNone/>
              <a:defRPr/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ymbol"/>
              <a:buNone/>
              <a:defRPr/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ymbol"/>
              <a:buNone/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lvl="2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lvl="3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lvl="4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lvl="0" indent="0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spcAft>
                <a:spcPts val="1000"/>
              </a:spcAft>
              <a:buFont typeface="Calibri"/>
              <a:buNone/>
              <a:defRPr/>
            </a:lvl1pPr>
            <a:lvl2pPr lvl="1" rtl="0">
              <a:spcBef>
                <a:spcPts val="0"/>
              </a:spcBef>
              <a:buFont typeface="Calibri"/>
              <a:buNone/>
              <a:defRPr/>
            </a:lvl2pPr>
            <a:lvl3pPr lvl="2" rtl="0">
              <a:spcBef>
                <a:spcPts val="0"/>
              </a:spcBef>
              <a:buFont typeface="Calibri"/>
              <a:buNone/>
              <a:defRPr/>
            </a:lvl3pPr>
            <a:lvl4pPr lvl="3" rtl="0">
              <a:spcBef>
                <a:spcPts val="0"/>
              </a:spcBef>
              <a:buFont typeface="Calibri"/>
              <a:buNone/>
              <a:defRPr/>
            </a:lvl4pPr>
            <a:lvl5pPr lvl="4" rtl="0">
              <a:spcBef>
                <a:spcPts val="0"/>
              </a:spcBef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lvl="1" rtl="0">
              <a:spcBef>
                <a:spcPts val="0"/>
              </a:spcBef>
              <a:buFont typeface="Calibri"/>
              <a:buNone/>
              <a:defRPr/>
            </a:lvl2pPr>
            <a:lvl3pPr lvl="2" rtl="0">
              <a:spcBef>
                <a:spcPts val="0"/>
              </a:spcBef>
              <a:buFont typeface="Calibri"/>
              <a:buNone/>
              <a:defRPr/>
            </a:lvl3pPr>
            <a:lvl4pPr lvl="3" rtl="0">
              <a:spcBef>
                <a:spcPts val="0"/>
              </a:spcBef>
              <a:buFont typeface="Calibri"/>
              <a:buNone/>
              <a:defRPr/>
            </a:lvl4pPr>
            <a:lvl5pPr lvl="4" rtl="0">
              <a:spcBef>
                <a:spcPts val="0"/>
              </a:spcBef>
              <a:buFont typeface="Calibri"/>
              <a:buNone/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F2CBCB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29C93"/>
            </a:gs>
            <a:gs pos="9000">
              <a:srgbClr val="B29C93"/>
            </a:gs>
            <a:gs pos="81000">
              <a:srgbClr val="F6F8F8"/>
            </a:gs>
            <a:gs pos="100000">
              <a:srgbClr val="B29C93"/>
            </a:gs>
          </a:gsLst>
          <a:lin ang="135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Font typeface="Noto Symbol"/>
              <a:buChar char="◻"/>
              <a:defRPr/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Font typeface="Noto Symbol"/>
              <a:buChar char="⬜"/>
              <a:defRPr/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Font typeface="Noto Symbol"/>
              <a:buChar char="■"/>
              <a:defRPr/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Font typeface="Noto Symbol"/>
              <a:buChar char="■"/>
              <a:defRPr/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Font typeface="Noto Symbol"/>
              <a:buChar char="■"/>
              <a:defRPr/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Font typeface="Noto Symbol"/>
              <a:buChar char="▪"/>
              <a:defRPr/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Font typeface="Noto Symbol"/>
              <a:buChar char="▪"/>
              <a:defRPr/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Font typeface="Noto Symbol"/>
              <a:buChar char="▪"/>
              <a:defRPr/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ineamerica.or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cfr.gov/cgi-bin/text-idx?c=ecfr&amp;SID=985d7fd8697891c8416523cc64722c26&amp;rgn=div5&amp;view=text&amp;node=27:1.0.1.1.5&amp;idno=27#27:1.0.1.1.5.6.41.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Shape 1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2504908" y="3352800"/>
            <a:ext cx="4166525" cy="24314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Social Media and Electronic Advertising Rules for the Alcohol Industry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800" b="1" i="1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Michael Kaiser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Director </a:t>
            </a:r>
            <a:r>
              <a:rPr lang="en-US" sz="18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of Public Affairs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WineAmerica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VinCo Conference and Trade Show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January 21, 2016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mkaiser@wineamerica.org</a:t>
            </a: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34801" y="152400"/>
            <a:ext cx="3093446" cy="3095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488514" y="1219200"/>
            <a:ext cx="7924799" cy="2492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Mobile Applications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Downloadable mobile websites and apps 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Considered </a:t>
            </a:r>
            <a:r>
              <a:rPr lang="en-US" sz="2400" b="0" i="1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consumer specialty advertisement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Only requirement is Company Name or Brand Name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Prohibited practices still apply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Shape 1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488514" y="1219200"/>
            <a:ext cx="7924799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QR Codes and Links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Links considered part of the advertisement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QR codes = requirements can vary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/>
        </p:nvSpPr>
        <p:spPr>
          <a:xfrm>
            <a:off x="488514" y="1219200"/>
            <a:ext cx="7924799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34801" y="533400"/>
            <a:ext cx="3093446" cy="3095626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 txBox="1"/>
          <p:nvPr/>
        </p:nvSpPr>
        <p:spPr>
          <a:xfrm>
            <a:off x="1983840" y="3733800"/>
            <a:ext cx="5163209" cy="267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WineAmerica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1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The National Association of American Wineries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818 Connecticut Avenue, NW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Ste. </a:t>
            </a:r>
            <a:r>
              <a:rPr lang="en-US" sz="20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1006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Washington, DC 200</a:t>
            </a:r>
            <a:r>
              <a:rPr lang="en-US" sz="20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www.wineamerica.org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202-</a:t>
            </a:r>
            <a:r>
              <a:rPr lang="en-US" sz="2000" b="1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223-5172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1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/>
        </p:nvSpPr>
        <p:spPr>
          <a:xfrm>
            <a:off x="533400" y="1219200"/>
            <a:ext cx="7924799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Regulated by TTB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Alcohol and Tobacco Tax and Trade Bureau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Division of the Treasury Department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Market Compliance Office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Enforcement power designed to protect the consumer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Wine: 27 CFR 4.64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Distilled Spirits: 27 CFR 5.65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Calibri"/>
              <a:buChar char="•"/>
            </a:pPr>
            <a:r>
              <a:rPr lang="en-US" sz="2400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Malt Beverages/Beer: 27 CFR 7.54</a:t>
            </a:r>
          </a:p>
          <a:p>
            <a:pPr lvl="0" rtl="0">
              <a:lnSpc>
                <a:spcPct val="140000"/>
              </a:lnSpc>
              <a:spcBef>
                <a:spcPts val="0"/>
              </a:spcBef>
              <a:buNone/>
            </a:pPr>
            <a:endParaRPr sz="1050">
              <a:solidFill>
                <a:srgbClr val="699AC3"/>
              </a:solidFill>
              <a:hlinkClick r:id="rId4"/>
            </a:endParaRPr>
          </a:p>
          <a:p>
            <a:pPr marR="0" lvl="0" algn="l" rtl="0">
              <a:spcBef>
                <a:spcPts val="0"/>
              </a:spcBef>
              <a:buNone/>
            </a:pPr>
            <a:endParaRPr sz="2400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488514" y="1219200"/>
            <a:ext cx="7924799" cy="37856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TTB Authority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Reviews advertisements that appear in various media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Includes print, television, radio, outdoor signage, and websites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Now reviewing social media sites:  Facebook, Twitter, Google+, Instagram, YouTube, etc.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All advertising MUST comply with regulatory requirements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They look at everything now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488514" y="1219200"/>
            <a:ext cx="7924799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Advertising Requirements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Name and Address of </a:t>
            </a:r>
            <a:r>
              <a:rPr lang="en-US" sz="2400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brewery, cidery, distillery, meadery or winery</a:t>
            </a: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 on all advertising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Class, type and distinctive designation of product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If not advertising specific product, only name and address are required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Advertising must be consistent with labeling of product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 txBox="1"/>
          <p:nvPr/>
        </p:nvSpPr>
        <p:spPr>
          <a:xfrm>
            <a:off x="488514" y="1219200"/>
            <a:ext cx="7924799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Prohibited Information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False statements and statements disparaging competitors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Obscene and indecent statements or images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Statements that may mislead the consumer: Health statements, etc.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Statements implying </a:t>
            </a:r>
            <a:r>
              <a:rPr lang="en-US" sz="2400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intoxicating qualities of product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Other (can vary by commodity)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488514" y="1219200"/>
            <a:ext cx="7924799" cy="3416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Social Networks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Facebook, LinkedIn, etc.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Considered advertising under “other media”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TTB views entire page as one advertisement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Required information only needs to be on one part of the page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Must be readily available and legible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488514" y="1219200"/>
            <a:ext cx="7924799" cy="2677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Video Sharing Sites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600" b="1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YouTube, Vimeo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Considered regular advertising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Requirements apply to both videos and channels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Downloading = Disseminating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488514" y="1219200"/>
            <a:ext cx="7924799" cy="3231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Blogs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Considered regular advertising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Requirements on blog page 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Posts about individual products must have class/type requirements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Prohibited practices must be followed for all posts by industry member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BEBEBE"/>
            </a:gs>
            <a:gs pos="9000">
              <a:srgbClr val="BEBEBE"/>
            </a:gs>
            <a:gs pos="81000">
              <a:srgbClr val="F6F8F8"/>
            </a:gs>
            <a:gs pos="100000">
              <a:srgbClr val="C9C9C9"/>
            </a:gs>
          </a:gsLst>
          <a:lin ang="13500000" scaled="0"/>
        </a:gra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/>
        </p:nvSpPr>
        <p:spPr>
          <a:xfrm>
            <a:off x="19050" y="6172200"/>
            <a:ext cx="9124950" cy="45720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6F8F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9050" y="6243637"/>
            <a:ext cx="1504949" cy="314324"/>
          </a:xfrm>
          <a:prstGeom prst="rect">
            <a:avLst/>
          </a:prstGeom>
          <a:solidFill>
            <a:srgbClr val="CA100F"/>
          </a:solidFill>
          <a:ln w="25400" cap="flat" cmpd="sng">
            <a:solidFill>
              <a:srgbClr val="CA100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057400" y="6243637"/>
            <a:ext cx="7086600" cy="314324"/>
          </a:xfrm>
          <a:prstGeom prst="rect">
            <a:avLst/>
          </a:prstGeom>
          <a:solidFill>
            <a:srgbClr val="01277C"/>
          </a:solidFill>
          <a:ln w="25400" cap="flat" cmpd="sng">
            <a:solidFill>
              <a:srgbClr val="01277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6223714"/>
            <a:ext cx="381000" cy="35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488514" y="1219200"/>
            <a:ext cx="7924799" cy="2492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Microblogs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0" i="0" u="none" strike="noStrike" cap="none">
              <a:solidFill>
                <a:srgbClr val="002C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Twitter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Requirements to be on </a:t>
            </a:r>
            <a:r>
              <a:rPr lang="en-US" sz="2400" b="0" i="1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home page</a:t>
            </a: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0"/>
              </a:spcBef>
              <a:buClr>
                <a:srgbClr val="002C89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002C89"/>
                </a:solidFill>
                <a:latin typeface="Calibri"/>
                <a:ea typeface="Calibri"/>
                <a:cs typeface="Calibri"/>
                <a:sym typeface="Calibri"/>
              </a:rPr>
              <a:t>Prohibited practices must be followed for all posts by industry member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A1">
  <a:themeElements>
    <a:clrScheme name="Custom 1">
      <a:dk1>
        <a:srgbClr val="000000"/>
      </a:dk1>
      <a:lt1>
        <a:srgbClr val="000000"/>
      </a:lt1>
      <a:dk2>
        <a:srgbClr val="A5A5A5"/>
      </a:dk2>
      <a:lt2>
        <a:srgbClr val="775F55"/>
      </a:lt2>
      <a:accent1>
        <a:srgbClr val="C00000"/>
      </a:accent1>
      <a:accent2>
        <a:srgbClr val="002060"/>
      </a:accent2>
      <a:accent3>
        <a:srgbClr val="C00000"/>
      </a:accent3>
      <a:accent4>
        <a:srgbClr val="002060"/>
      </a:accent4>
      <a:accent5>
        <a:srgbClr val="7BA79D"/>
      </a:accent5>
      <a:accent6>
        <a:srgbClr val="968C8C"/>
      </a:accent6>
      <a:hlink>
        <a:srgbClr val="FFFFFF"/>
      </a:hlink>
      <a:folHlink>
        <a:srgbClr val="0020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372</Words>
  <Application>Microsoft Office PowerPoint</Application>
  <PresentationFormat>On-screen Show (4:3)</PresentationFormat>
  <Paragraphs>79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Assistant</dc:creator>
  <cp:lastModifiedBy>Assistant</cp:lastModifiedBy>
  <cp:revision>1</cp:revision>
  <dcterms:modified xsi:type="dcterms:W3CDTF">2016-01-13T18:55:12Z</dcterms:modified>
</cp:coreProperties>
</file>