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29"/>
  </p:notesMasterIdLst>
  <p:handoutMasterIdLst>
    <p:handoutMasterId r:id="rId30"/>
  </p:handoutMasterIdLst>
  <p:sldIdLst>
    <p:sldId id="256" r:id="rId2"/>
    <p:sldId id="324" r:id="rId3"/>
    <p:sldId id="405" r:id="rId4"/>
    <p:sldId id="349" r:id="rId5"/>
    <p:sldId id="350" r:id="rId6"/>
    <p:sldId id="389" r:id="rId7"/>
    <p:sldId id="390" r:id="rId8"/>
    <p:sldId id="391" r:id="rId9"/>
    <p:sldId id="392" r:id="rId10"/>
    <p:sldId id="336" r:id="rId11"/>
    <p:sldId id="404" r:id="rId12"/>
    <p:sldId id="394" r:id="rId13"/>
    <p:sldId id="393" r:id="rId14"/>
    <p:sldId id="395" r:id="rId15"/>
    <p:sldId id="396" r:id="rId16"/>
    <p:sldId id="397" r:id="rId17"/>
    <p:sldId id="398" r:id="rId18"/>
    <p:sldId id="399" r:id="rId19"/>
    <p:sldId id="385" r:id="rId20"/>
    <p:sldId id="382" r:id="rId21"/>
    <p:sldId id="387" r:id="rId22"/>
    <p:sldId id="400" r:id="rId23"/>
    <p:sldId id="401" r:id="rId24"/>
    <p:sldId id="402" r:id="rId25"/>
    <p:sldId id="403" r:id="rId26"/>
    <p:sldId id="376" r:id="rId27"/>
    <p:sldId id="388" r:id="rId28"/>
  </p:sldIdLst>
  <p:sldSz cx="9144000" cy="6858000" type="screen4x3"/>
  <p:notesSz cx="9601200" cy="7315200"/>
  <p:defaultTextStyle>
    <a:defPPr>
      <a:defRPr lang="en-US"/>
    </a:defPPr>
    <a:lvl1pPr algn="l" rtl="0" eaLnBrk="0" fontAlgn="base" hangingPunct="0">
      <a:spcBef>
        <a:spcPct val="20000"/>
      </a:spcBef>
      <a:spcAft>
        <a:spcPct val="0"/>
      </a:spcAft>
      <a:defRPr sz="3600" b="1" kern="1200">
        <a:solidFill>
          <a:schemeClr val="tx1"/>
        </a:solidFill>
        <a:latin typeface="Times New Roman" pitchFamily="18" charset="0"/>
        <a:ea typeface="+mn-ea"/>
        <a:cs typeface="+mn-cs"/>
      </a:defRPr>
    </a:lvl1pPr>
    <a:lvl2pPr marL="457200" algn="l" rtl="0" eaLnBrk="0" fontAlgn="base" hangingPunct="0">
      <a:spcBef>
        <a:spcPct val="20000"/>
      </a:spcBef>
      <a:spcAft>
        <a:spcPct val="0"/>
      </a:spcAft>
      <a:defRPr sz="3600" b="1" kern="1200">
        <a:solidFill>
          <a:schemeClr val="tx1"/>
        </a:solidFill>
        <a:latin typeface="Times New Roman" pitchFamily="18" charset="0"/>
        <a:ea typeface="+mn-ea"/>
        <a:cs typeface="+mn-cs"/>
      </a:defRPr>
    </a:lvl2pPr>
    <a:lvl3pPr marL="914400" algn="l" rtl="0" eaLnBrk="0" fontAlgn="base" hangingPunct="0">
      <a:spcBef>
        <a:spcPct val="20000"/>
      </a:spcBef>
      <a:spcAft>
        <a:spcPct val="0"/>
      </a:spcAft>
      <a:defRPr sz="3600" b="1" kern="1200">
        <a:solidFill>
          <a:schemeClr val="tx1"/>
        </a:solidFill>
        <a:latin typeface="Times New Roman" pitchFamily="18" charset="0"/>
        <a:ea typeface="+mn-ea"/>
        <a:cs typeface="+mn-cs"/>
      </a:defRPr>
    </a:lvl3pPr>
    <a:lvl4pPr marL="1371600" algn="l" rtl="0" eaLnBrk="0" fontAlgn="base" hangingPunct="0">
      <a:spcBef>
        <a:spcPct val="20000"/>
      </a:spcBef>
      <a:spcAft>
        <a:spcPct val="0"/>
      </a:spcAft>
      <a:defRPr sz="3600" b="1" kern="1200">
        <a:solidFill>
          <a:schemeClr val="tx1"/>
        </a:solidFill>
        <a:latin typeface="Times New Roman" pitchFamily="18" charset="0"/>
        <a:ea typeface="+mn-ea"/>
        <a:cs typeface="+mn-cs"/>
      </a:defRPr>
    </a:lvl4pPr>
    <a:lvl5pPr marL="1828800" algn="l" rtl="0" eaLnBrk="0" fontAlgn="base" hangingPunct="0">
      <a:spcBef>
        <a:spcPct val="20000"/>
      </a:spcBef>
      <a:spcAft>
        <a:spcPct val="0"/>
      </a:spcAft>
      <a:defRPr sz="3600" b="1" kern="1200">
        <a:solidFill>
          <a:schemeClr val="tx1"/>
        </a:solidFill>
        <a:latin typeface="Times New Roman" pitchFamily="18" charset="0"/>
        <a:ea typeface="+mn-ea"/>
        <a:cs typeface="+mn-cs"/>
      </a:defRPr>
    </a:lvl5pPr>
    <a:lvl6pPr marL="2286000" algn="l" defTabSz="914400" rtl="0" eaLnBrk="1" latinLnBrk="0" hangingPunct="1">
      <a:defRPr sz="3600" b="1" kern="1200">
        <a:solidFill>
          <a:schemeClr val="tx1"/>
        </a:solidFill>
        <a:latin typeface="Times New Roman" pitchFamily="18" charset="0"/>
        <a:ea typeface="+mn-ea"/>
        <a:cs typeface="+mn-cs"/>
      </a:defRPr>
    </a:lvl6pPr>
    <a:lvl7pPr marL="2743200" algn="l" defTabSz="914400" rtl="0" eaLnBrk="1" latinLnBrk="0" hangingPunct="1">
      <a:defRPr sz="3600" b="1" kern="1200">
        <a:solidFill>
          <a:schemeClr val="tx1"/>
        </a:solidFill>
        <a:latin typeface="Times New Roman" pitchFamily="18" charset="0"/>
        <a:ea typeface="+mn-ea"/>
        <a:cs typeface="+mn-cs"/>
      </a:defRPr>
    </a:lvl7pPr>
    <a:lvl8pPr marL="3200400" algn="l" defTabSz="914400" rtl="0" eaLnBrk="1" latinLnBrk="0" hangingPunct="1">
      <a:defRPr sz="3600" b="1" kern="1200">
        <a:solidFill>
          <a:schemeClr val="tx1"/>
        </a:solidFill>
        <a:latin typeface="Times New Roman" pitchFamily="18" charset="0"/>
        <a:ea typeface="+mn-ea"/>
        <a:cs typeface="+mn-cs"/>
      </a:defRPr>
    </a:lvl8pPr>
    <a:lvl9pPr marL="3657600" algn="l" defTabSz="914400" rtl="0" eaLnBrk="1" latinLnBrk="0" hangingPunct="1">
      <a:defRPr sz="36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0D1A"/>
    <a:srgbClr val="800000"/>
    <a:srgbClr val="650311"/>
    <a:srgbClr val="EA041A"/>
    <a:srgbClr val="A60E1C"/>
    <a:srgbClr val="9D051B"/>
    <a:srgbClr val="C11122"/>
    <a:srgbClr val="9E0000"/>
    <a:srgbClr val="F63648"/>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150" autoAdjust="0"/>
    <p:restoredTop sz="94676" autoAdjust="0"/>
  </p:normalViewPr>
  <p:slideViewPr>
    <p:cSldViewPr>
      <p:cViewPr>
        <p:scale>
          <a:sx n="72" d="100"/>
          <a:sy n="72" d="100"/>
        </p:scale>
        <p:origin x="-82" y="-211"/>
      </p:cViewPr>
      <p:guideLst>
        <p:guide orient="horz" pos="2160"/>
        <p:guide pos="2880"/>
      </p:guideLst>
    </p:cSldViewPr>
  </p:slideViewPr>
  <p:outlineViewPr>
    <p:cViewPr>
      <p:scale>
        <a:sx n="33" d="100"/>
        <a:sy n="33" d="100"/>
      </p:scale>
      <p:origin x="0" y="166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171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4161176" cy="366092"/>
          </a:xfrm>
          <a:prstGeom prst="rect">
            <a:avLst/>
          </a:prstGeom>
          <a:noFill/>
          <a:ln w="9525">
            <a:noFill/>
            <a:miter lim="800000"/>
            <a:headEnd/>
            <a:tailEnd/>
          </a:ln>
          <a:effectLst/>
        </p:spPr>
        <p:txBody>
          <a:bodyPr vert="horz" wrap="square" lIns="96638" tIns="48318" rIns="96638" bIns="48318" numCol="1" anchor="t" anchorCtr="0" compatLnSpc="1">
            <a:prstTxWarp prst="textNoShape">
              <a:avLst/>
            </a:prstTxWarp>
          </a:bodyPr>
          <a:lstStyle>
            <a:lvl1pPr>
              <a:spcBef>
                <a:spcPct val="0"/>
              </a:spcBef>
              <a:defRPr sz="1200" b="0"/>
            </a:lvl1pPr>
          </a:lstStyle>
          <a:p>
            <a:pPr>
              <a:defRPr/>
            </a:pPr>
            <a:r>
              <a:rPr lang="en-US" dirty="0"/>
              <a:t>You Can't Grow Grapes in Colorado!</a:t>
            </a:r>
          </a:p>
        </p:txBody>
      </p:sp>
      <p:sp>
        <p:nvSpPr>
          <p:cNvPr id="6147" name="Rectangle 3"/>
          <p:cNvSpPr>
            <a:spLocks noGrp="1" noChangeArrowheads="1"/>
          </p:cNvSpPr>
          <p:nvPr>
            <p:ph type="dt" sz="quarter" idx="1"/>
          </p:nvPr>
        </p:nvSpPr>
        <p:spPr bwMode="auto">
          <a:xfrm>
            <a:off x="5440026" y="0"/>
            <a:ext cx="4161176" cy="366092"/>
          </a:xfrm>
          <a:prstGeom prst="rect">
            <a:avLst/>
          </a:prstGeom>
          <a:noFill/>
          <a:ln w="9525">
            <a:noFill/>
            <a:miter lim="800000"/>
            <a:headEnd/>
            <a:tailEnd/>
          </a:ln>
          <a:effectLst/>
        </p:spPr>
        <p:txBody>
          <a:bodyPr vert="horz" wrap="square" lIns="96638" tIns="48318" rIns="96638" bIns="48318" numCol="1" anchor="t" anchorCtr="0" compatLnSpc="1">
            <a:prstTxWarp prst="textNoShape">
              <a:avLst/>
            </a:prstTxWarp>
          </a:bodyPr>
          <a:lstStyle>
            <a:lvl1pPr algn="r">
              <a:spcBef>
                <a:spcPct val="0"/>
              </a:spcBef>
              <a:defRPr sz="1200" b="0"/>
            </a:lvl1pPr>
          </a:lstStyle>
          <a:p>
            <a:pPr>
              <a:defRPr/>
            </a:pPr>
            <a:r>
              <a:rPr lang="en-US" dirty="0" smtClean="0"/>
              <a:t>3 May 2010</a:t>
            </a:r>
            <a:endParaRPr lang="en-US" dirty="0"/>
          </a:p>
        </p:txBody>
      </p:sp>
      <p:sp>
        <p:nvSpPr>
          <p:cNvPr id="6148" name="Rectangle 4"/>
          <p:cNvSpPr>
            <a:spLocks noGrp="1" noChangeArrowheads="1"/>
          </p:cNvSpPr>
          <p:nvPr>
            <p:ph type="ftr" sz="quarter" idx="2"/>
          </p:nvPr>
        </p:nvSpPr>
        <p:spPr bwMode="auto">
          <a:xfrm>
            <a:off x="1" y="6949112"/>
            <a:ext cx="4161176" cy="366091"/>
          </a:xfrm>
          <a:prstGeom prst="rect">
            <a:avLst/>
          </a:prstGeom>
          <a:noFill/>
          <a:ln w="9525">
            <a:noFill/>
            <a:miter lim="800000"/>
            <a:headEnd/>
            <a:tailEnd/>
          </a:ln>
          <a:effectLst/>
        </p:spPr>
        <p:txBody>
          <a:bodyPr vert="horz" wrap="square" lIns="96638" tIns="48318" rIns="96638" bIns="48318" numCol="1" anchor="b" anchorCtr="0" compatLnSpc="1">
            <a:prstTxWarp prst="textNoShape">
              <a:avLst/>
            </a:prstTxWarp>
          </a:bodyPr>
          <a:lstStyle>
            <a:lvl1pPr>
              <a:spcBef>
                <a:spcPct val="0"/>
              </a:spcBef>
              <a:defRPr sz="1200" b="0"/>
            </a:lvl1pPr>
          </a:lstStyle>
          <a:p>
            <a:pPr>
              <a:defRPr/>
            </a:pPr>
            <a:endParaRPr lang="en-US" dirty="0"/>
          </a:p>
        </p:txBody>
      </p:sp>
      <p:sp>
        <p:nvSpPr>
          <p:cNvPr id="6149" name="Rectangle 5"/>
          <p:cNvSpPr>
            <a:spLocks noGrp="1" noChangeArrowheads="1"/>
          </p:cNvSpPr>
          <p:nvPr>
            <p:ph type="sldNum" sz="quarter" idx="3"/>
          </p:nvPr>
        </p:nvSpPr>
        <p:spPr bwMode="auto">
          <a:xfrm>
            <a:off x="5440026" y="6949112"/>
            <a:ext cx="4161176" cy="366091"/>
          </a:xfrm>
          <a:prstGeom prst="rect">
            <a:avLst/>
          </a:prstGeom>
          <a:noFill/>
          <a:ln w="9525">
            <a:noFill/>
            <a:miter lim="800000"/>
            <a:headEnd/>
            <a:tailEnd/>
          </a:ln>
          <a:effectLst/>
        </p:spPr>
        <p:txBody>
          <a:bodyPr vert="horz" wrap="square" lIns="96638" tIns="48318" rIns="96638" bIns="48318" numCol="1" anchor="b" anchorCtr="0" compatLnSpc="1">
            <a:prstTxWarp prst="textNoShape">
              <a:avLst/>
            </a:prstTxWarp>
          </a:bodyPr>
          <a:lstStyle>
            <a:lvl1pPr algn="r">
              <a:spcBef>
                <a:spcPct val="0"/>
              </a:spcBef>
              <a:defRPr sz="1200" b="0"/>
            </a:lvl1pPr>
          </a:lstStyle>
          <a:p>
            <a:pPr>
              <a:defRPr/>
            </a:pPr>
            <a:fld id="{3B38813E-41EC-4341-A0CD-E17DD6699392}" type="slidenum">
              <a:rPr lang="en-US"/>
              <a:pPr>
                <a:defRPr/>
              </a:pPr>
              <a:t>‹#›</a:t>
            </a:fld>
            <a:endParaRPr lang="en-US" dirty="0"/>
          </a:p>
        </p:txBody>
      </p:sp>
    </p:spTree>
    <p:extLst>
      <p:ext uri="{BB962C8B-B14F-4D97-AF65-F5344CB8AC3E}">
        <p14:creationId xmlns:p14="http://schemas.microsoft.com/office/powerpoint/2010/main" val="384541216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4161176" cy="366092"/>
          </a:xfrm>
          <a:prstGeom prst="rect">
            <a:avLst/>
          </a:prstGeom>
          <a:noFill/>
          <a:ln w="9525">
            <a:noFill/>
            <a:miter lim="800000"/>
            <a:headEnd/>
            <a:tailEnd/>
          </a:ln>
          <a:effectLst/>
        </p:spPr>
        <p:txBody>
          <a:bodyPr vert="horz" wrap="square" lIns="96638" tIns="48318" rIns="96638" bIns="48318" numCol="1" anchor="t" anchorCtr="0" compatLnSpc="1">
            <a:prstTxWarp prst="textNoShape">
              <a:avLst/>
            </a:prstTxWarp>
          </a:bodyPr>
          <a:lstStyle>
            <a:lvl1pPr>
              <a:spcBef>
                <a:spcPct val="0"/>
              </a:spcBef>
              <a:defRPr sz="1200" b="0"/>
            </a:lvl1pPr>
          </a:lstStyle>
          <a:p>
            <a:pPr>
              <a:defRPr/>
            </a:pPr>
            <a:r>
              <a:rPr lang="en-US" dirty="0"/>
              <a:t>You Can't Grow Grapes in Colorado!</a:t>
            </a:r>
          </a:p>
        </p:txBody>
      </p:sp>
      <p:sp>
        <p:nvSpPr>
          <p:cNvPr id="4099" name="Rectangle 3"/>
          <p:cNvSpPr>
            <a:spLocks noGrp="1" noChangeArrowheads="1"/>
          </p:cNvSpPr>
          <p:nvPr>
            <p:ph type="dt" idx="1"/>
          </p:nvPr>
        </p:nvSpPr>
        <p:spPr bwMode="auto">
          <a:xfrm>
            <a:off x="5440026" y="0"/>
            <a:ext cx="4161176" cy="366092"/>
          </a:xfrm>
          <a:prstGeom prst="rect">
            <a:avLst/>
          </a:prstGeom>
          <a:noFill/>
          <a:ln w="9525">
            <a:noFill/>
            <a:miter lim="800000"/>
            <a:headEnd/>
            <a:tailEnd/>
          </a:ln>
          <a:effectLst/>
        </p:spPr>
        <p:txBody>
          <a:bodyPr vert="horz" wrap="square" lIns="96638" tIns="48318" rIns="96638" bIns="48318" numCol="1" anchor="t" anchorCtr="0" compatLnSpc="1">
            <a:prstTxWarp prst="textNoShape">
              <a:avLst/>
            </a:prstTxWarp>
          </a:bodyPr>
          <a:lstStyle>
            <a:lvl1pPr algn="r">
              <a:spcBef>
                <a:spcPct val="0"/>
              </a:spcBef>
              <a:defRPr sz="1200" b="0"/>
            </a:lvl1pPr>
          </a:lstStyle>
          <a:p>
            <a:pPr>
              <a:defRPr/>
            </a:pPr>
            <a:r>
              <a:rPr lang="en-US" dirty="0" smtClean="0"/>
              <a:t>3 May 2010</a:t>
            </a:r>
            <a:endParaRPr lang="en-US" dirty="0"/>
          </a:p>
        </p:txBody>
      </p:sp>
      <p:sp>
        <p:nvSpPr>
          <p:cNvPr id="40964" name="Rectangle 4"/>
          <p:cNvSpPr>
            <a:spLocks noGrp="1" noRot="1" noChangeAspect="1" noChangeArrowheads="1" noTextEdit="1"/>
          </p:cNvSpPr>
          <p:nvPr>
            <p:ph type="sldImg" idx="2"/>
          </p:nvPr>
        </p:nvSpPr>
        <p:spPr bwMode="auto">
          <a:xfrm>
            <a:off x="2971800" y="547688"/>
            <a:ext cx="3657600" cy="27432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1280491" y="3475389"/>
            <a:ext cx="7040224" cy="3291509"/>
          </a:xfrm>
          <a:prstGeom prst="rect">
            <a:avLst/>
          </a:prstGeom>
          <a:noFill/>
          <a:ln w="9525">
            <a:noFill/>
            <a:miter lim="800000"/>
            <a:headEnd/>
            <a:tailEnd/>
          </a:ln>
          <a:effectLst/>
        </p:spPr>
        <p:txBody>
          <a:bodyPr vert="horz" wrap="square" lIns="96638" tIns="48318" rIns="96638" bIns="483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6949112"/>
            <a:ext cx="4161176" cy="366091"/>
          </a:xfrm>
          <a:prstGeom prst="rect">
            <a:avLst/>
          </a:prstGeom>
          <a:noFill/>
          <a:ln w="9525">
            <a:noFill/>
            <a:miter lim="800000"/>
            <a:headEnd/>
            <a:tailEnd/>
          </a:ln>
          <a:effectLst/>
        </p:spPr>
        <p:txBody>
          <a:bodyPr vert="horz" wrap="square" lIns="96638" tIns="48318" rIns="96638" bIns="48318" numCol="1" anchor="b" anchorCtr="0" compatLnSpc="1">
            <a:prstTxWarp prst="textNoShape">
              <a:avLst/>
            </a:prstTxWarp>
          </a:bodyPr>
          <a:lstStyle>
            <a:lvl1pPr>
              <a:spcBef>
                <a:spcPct val="0"/>
              </a:spcBef>
              <a:defRPr sz="1200" b="0"/>
            </a:lvl1pPr>
          </a:lstStyle>
          <a:p>
            <a:pPr>
              <a:defRPr/>
            </a:pPr>
            <a:endParaRPr lang="en-US" dirty="0"/>
          </a:p>
        </p:txBody>
      </p:sp>
      <p:sp>
        <p:nvSpPr>
          <p:cNvPr id="4103" name="Rectangle 7"/>
          <p:cNvSpPr>
            <a:spLocks noGrp="1" noChangeArrowheads="1"/>
          </p:cNvSpPr>
          <p:nvPr>
            <p:ph type="sldNum" sz="quarter" idx="5"/>
          </p:nvPr>
        </p:nvSpPr>
        <p:spPr bwMode="auto">
          <a:xfrm>
            <a:off x="5440026" y="6949112"/>
            <a:ext cx="4161176" cy="366091"/>
          </a:xfrm>
          <a:prstGeom prst="rect">
            <a:avLst/>
          </a:prstGeom>
          <a:noFill/>
          <a:ln w="9525">
            <a:noFill/>
            <a:miter lim="800000"/>
            <a:headEnd/>
            <a:tailEnd/>
          </a:ln>
          <a:effectLst/>
        </p:spPr>
        <p:txBody>
          <a:bodyPr vert="horz" wrap="square" lIns="96638" tIns="48318" rIns="96638" bIns="48318" numCol="1" anchor="b" anchorCtr="0" compatLnSpc="1">
            <a:prstTxWarp prst="textNoShape">
              <a:avLst/>
            </a:prstTxWarp>
          </a:bodyPr>
          <a:lstStyle>
            <a:lvl1pPr algn="r">
              <a:spcBef>
                <a:spcPct val="0"/>
              </a:spcBef>
              <a:defRPr sz="1200" b="0"/>
            </a:lvl1pPr>
          </a:lstStyle>
          <a:p>
            <a:pPr>
              <a:defRPr/>
            </a:pPr>
            <a:fld id="{BBDAD41A-2616-43F5-AB43-EA5B26FAAB7F}" type="slidenum">
              <a:rPr lang="en-US"/>
              <a:pPr>
                <a:defRPr/>
              </a:pPr>
              <a:t>‹#›</a:t>
            </a:fld>
            <a:endParaRPr lang="en-US" dirty="0"/>
          </a:p>
        </p:txBody>
      </p:sp>
    </p:spTree>
    <p:extLst>
      <p:ext uri="{BB962C8B-B14F-4D97-AF65-F5344CB8AC3E}">
        <p14:creationId xmlns:p14="http://schemas.microsoft.com/office/powerpoint/2010/main" val="1966660895"/>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dt" sz="quarter" idx="1"/>
          </p:nvPr>
        </p:nvSpPr>
        <p:spPr>
          <a:noFill/>
        </p:spPr>
        <p:txBody>
          <a:bodyPr/>
          <a:lstStyle/>
          <a:p>
            <a:r>
              <a:rPr lang="en-US" dirty="0" smtClean="0"/>
              <a:t>3 May 2010</a:t>
            </a:r>
          </a:p>
        </p:txBody>
      </p:sp>
      <p:sp>
        <p:nvSpPr>
          <p:cNvPr id="41987" name="Rectangle 7"/>
          <p:cNvSpPr>
            <a:spLocks noGrp="1" noChangeArrowheads="1"/>
          </p:cNvSpPr>
          <p:nvPr>
            <p:ph type="sldNum" sz="quarter" idx="5"/>
          </p:nvPr>
        </p:nvSpPr>
        <p:spPr>
          <a:noFill/>
        </p:spPr>
        <p:txBody>
          <a:bodyPr/>
          <a:lstStyle/>
          <a:p>
            <a:fld id="{27BF6F9D-A9FD-4F7F-BA98-30318B87823D}" type="slidenum">
              <a:rPr lang="en-US" smtClean="0"/>
              <a:pPr/>
              <a:t>1</a:t>
            </a:fld>
            <a:endParaRPr lang="en-US" dirty="0" smtClean="0"/>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noFill/>
          <a:ln/>
        </p:spPr>
        <p:txBody>
          <a:bodyPr/>
          <a:lstStyle/>
          <a:p>
            <a:pPr eaLnBrk="1" hangingPunct="1"/>
            <a:endParaRPr lang="en-US" dirty="0" smtClean="0"/>
          </a:p>
        </p:txBody>
      </p:sp>
      <p:sp>
        <p:nvSpPr>
          <p:cNvPr id="41990" name="Header Placeholder 7"/>
          <p:cNvSpPr>
            <a:spLocks noGrp="1"/>
          </p:cNvSpPr>
          <p:nvPr>
            <p:ph type="hdr" sz="quarter"/>
          </p:nvPr>
        </p:nvSpPr>
        <p:spPr>
          <a:noFill/>
        </p:spPr>
        <p:txBody>
          <a:bodyPr/>
          <a:lstStyle/>
          <a:p>
            <a:r>
              <a:rPr lang="en-US" dirty="0" smtClean="0"/>
              <a:t>You Can't Grow Grapes in Colorado!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1"/>
            <a:ext cx="6400800" cy="5847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New Look of CO Wine, or "Why Does the Wind Suck?"</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320680" y="1981201"/>
            <a:ext cx="12778883" cy="1712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363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94227" y="609600"/>
            <a:ext cx="2868478" cy="363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sz="1600">
                <a:latin typeface="Candara" pitchFamily="34" charset="0"/>
              </a:defRPr>
            </a:lvl1pPr>
          </a:lstStyle>
          <a:p>
            <a:pPr algn="r">
              <a:defRPr/>
            </a:pPr>
            <a:r>
              <a:rPr lang="en-US" smtClean="0"/>
              <a:t>New Look of CO Wine, or "Why Does the Wind Suck?"</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4"/>
            <a:ext cx="4040188"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21236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21236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27761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0"/>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New Look of CO Wine, or "Why Does the Wind Suck?"</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FFCC">
                <a:lumMod val="90000"/>
                <a:lumOff val="10000"/>
              </a:srgbClr>
            </a:gs>
            <a:gs pos="71000">
              <a:srgbClr val="FFFFCC"/>
            </a:gs>
            <a:gs pos="90000">
              <a:srgbClr val="F63648">
                <a:lumMod val="40000"/>
                <a:lumOff val="60000"/>
              </a:srgbClr>
            </a:gs>
            <a:gs pos="100000">
              <a:srgbClr val="9D051B">
                <a:lumMod val="90000"/>
              </a:srgbClr>
            </a:gs>
          </a:gsLst>
          <a:path path="rect">
            <a:fillToRect l="100000" b="100000"/>
          </a:path>
          <a:tileRect t="-100000" r="-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556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2284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253" name="Rectangle 5"/>
          <p:cNvSpPr>
            <a:spLocks noGrp="1" noChangeArrowheads="1"/>
          </p:cNvSpPr>
          <p:nvPr>
            <p:ph type="ftr" sz="quarter" idx="3"/>
          </p:nvPr>
        </p:nvSpPr>
        <p:spPr bwMode="auto">
          <a:xfrm>
            <a:off x="5181600" y="6324600"/>
            <a:ext cx="3733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atin typeface="Forte" pitchFamily="66" charset="0"/>
              </a:defRPr>
            </a:lvl1pPr>
          </a:lstStyle>
          <a:p>
            <a:pPr>
              <a:defRPr/>
            </a:pPr>
            <a:r>
              <a:rPr lang="en-US" smtClean="0"/>
              <a:t>New Look of CO Wine, or "Why Does the Wind Suck?"</a:t>
            </a:r>
            <a:endParaRPr lang="en-US" dirty="0"/>
          </a:p>
        </p:txBody>
      </p:sp>
      <p:pic>
        <p:nvPicPr>
          <p:cNvPr id="1029" name="Picture 7" descr="Colorado Wine Board Logo color"/>
          <p:cNvPicPr>
            <a:picLocks noChangeAspect="1" noChangeArrowheads="1"/>
          </p:cNvPicPr>
          <p:nvPr/>
        </p:nvPicPr>
        <p:blipFill>
          <a:blip r:embed="rId13" cstate="print"/>
          <a:stretch>
            <a:fillRect/>
          </a:stretch>
        </p:blipFill>
        <p:spPr bwMode="auto">
          <a:xfrm>
            <a:off x="7772400" y="152399"/>
            <a:ext cx="1213710" cy="173616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coloradowine.com/cms/index.cfm/feature/228/comparison-of-cwidb-vs-cave.cf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Desktop/Dropbox.lnk"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04800"/>
            <a:ext cx="4800600" cy="4953000"/>
          </a:xfrm>
        </p:spPr>
        <p:txBody>
          <a:bodyPr/>
          <a:lstStyle/>
          <a:p>
            <a:pPr>
              <a:defRPr/>
            </a:pPr>
            <a:r>
              <a:rPr lang="en-US" sz="6000" b="1" dirty="0" smtClean="0">
                <a:effectLst>
                  <a:outerShdw blurRad="38100" dist="38100" dir="2700000" algn="tl">
                    <a:srgbClr val="FFFFFF"/>
                  </a:outerShdw>
                </a:effectLst>
              </a:rPr>
              <a:t>The New Look of Colorado Wine, </a:t>
            </a:r>
            <a:r>
              <a:rPr lang="en-US" sz="5400" b="1" dirty="0" smtClean="0">
                <a:effectLst>
                  <a:outerShdw blurRad="38100" dist="38100" dir="2700000" algn="tl">
                    <a:srgbClr val="FFFFFF"/>
                  </a:outerShdw>
                </a:effectLst>
              </a:rPr>
              <a:t/>
            </a:r>
            <a:br>
              <a:rPr lang="en-US" sz="5400" b="1" dirty="0" smtClean="0">
                <a:effectLst>
                  <a:outerShdw blurRad="38100" dist="38100" dir="2700000" algn="tl">
                    <a:srgbClr val="FFFFFF"/>
                  </a:outerShdw>
                </a:effectLst>
              </a:rPr>
            </a:br>
            <a:r>
              <a:rPr lang="en-US" b="1" dirty="0" smtClean="0">
                <a:effectLst>
                  <a:outerShdw blurRad="38100" dist="38100" dir="2700000" algn="tl">
                    <a:srgbClr val="FFFFFF"/>
                  </a:outerShdw>
                </a:effectLst>
              </a:rPr>
              <a:t>or “Why does the Wind Suck?”</a:t>
            </a:r>
            <a:endParaRPr lang="en-US" sz="1800" b="1" dirty="0" smtClean="0">
              <a:effectLst>
                <a:outerShdw blurRad="38100" dist="38100" dir="2700000" algn="tl">
                  <a:srgbClr val="FFFFFF"/>
                </a:outerShdw>
              </a:effectLst>
            </a:endParaRPr>
          </a:p>
        </p:txBody>
      </p:sp>
      <p:sp>
        <p:nvSpPr>
          <p:cNvPr id="11267" name="Rectangle 3"/>
          <p:cNvSpPr>
            <a:spLocks noGrp="1" noChangeArrowheads="1"/>
          </p:cNvSpPr>
          <p:nvPr>
            <p:ph type="subTitle" idx="1"/>
          </p:nvPr>
        </p:nvSpPr>
        <p:spPr>
          <a:xfrm>
            <a:off x="1524000" y="5257800"/>
            <a:ext cx="7391400" cy="954107"/>
          </a:xfrm>
        </p:spPr>
        <p:txBody>
          <a:bodyPr/>
          <a:lstStyle/>
          <a:p>
            <a:pPr algn="r">
              <a:lnSpc>
                <a:spcPct val="90000"/>
              </a:lnSpc>
            </a:pPr>
            <a:r>
              <a:rPr lang="en-US" sz="2800" dirty="0" smtClean="0"/>
              <a:t>Doug Caskey, exec. dir.</a:t>
            </a:r>
          </a:p>
          <a:p>
            <a:pPr algn="r">
              <a:lnSpc>
                <a:spcPct val="90000"/>
              </a:lnSpc>
            </a:pPr>
            <a:r>
              <a:rPr lang="en-US" sz="2800" dirty="0" smtClean="0"/>
              <a:t>CO Wine Industry Development Board</a:t>
            </a:r>
          </a:p>
        </p:txBody>
      </p:sp>
      <p:pic>
        <p:nvPicPr>
          <p:cNvPr id="10" name="Picture 9" descr="logo_colowine_deco_ol_6x4_lres.png"/>
          <p:cNvPicPr>
            <a:picLocks noChangeAspect="1"/>
          </p:cNvPicPr>
          <p:nvPr/>
        </p:nvPicPr>
        <p:blipFill>
          <a:blip r:embed="rId3" cstate="print"/>
          <a:stretch>
            <a:fillRect/>
          </a:stretch>
        </p:blipFill>
        <p:spPr>
          <a:xfrm>
            <a:off x="5750453" y="228599"/>
            <a:ext cx="2867026" cy="4114801"/>
          </a:xfrm>
          <a:prstGeom prst="rect">
            <a:avLst/>
          </a:prstGeom>
          <a:solidFill>
            <a:schemeClr val="bg1">
              <a:lumMod val="85000"/>
              <a:alpha val="40000"/>
            </a:schemeClr>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a:xfrm>
            <a:off x="4038600" y="6324600"/>
            <a:ext cx="4876800" cy="381000"/>
          </a:xfrm>
        </p:spPr>
        <p:txBody>
          <a:bodyPr/>
          <a:lstStyle/>
          <a:p>
            <a:pPr algn="r"/>
            <a:r>
              <a:rPr lang="en-US" smtClean="0"/>
              <a:t>New Look of CO Wine, or "Why Does the Wind Suck?"</a:t>
            </a:r>
            <a:endParaRPr lang="en-US" dirty="0"/>
          </a:p>
        </p:txBody>
      </p:sp>
      <p:sp>
        <p:nvSpPr>
          <p:cNvPr id="2" name="TextBox 1"/>
          <p:cNvSpPr txBox="1"/>
          <p:nvPr/>
        </p:nvSpPr>
        <p:spPr>
          <a:xfrm>
            <a:off x="509588" y="5867400"/>
            <a:ext cx="7948612" cy="461665"/>
          </a:xfrm>
          <a:prstGeom prst="rect">
            <a:avLst/>
          </a:prstGeom>
          <a:noFill/>
        </p:spPr>
        <p:txBody>
          <a:bodyPr wrap="square" rtlCol="0">
            <a:spAutoFit/>
          </a:bodyPr>
          <a:lstStyle/>
          <a:p>
            <a:pPr>
              <a:tabLst>
                <a:tab pos="7767638" algn="r"/>
              </a:tabLst>
            </a:pPr>
            <a:r>
              <a:rPr lang="en-US" sz="2400" dirty="0" smtClean="0">
                <a:effectLst>
                  <a:outerShdw blurRad="38100" dist="38100" dir="2700000" algn="tl">
                    <a:srgbClr val="FFFFFF"/>
                  </a:outerShdw>
                </a:effectLst>
              </a:rPr>
              <a:t>Apple iTunes Store 	Android Google Play Store</a:t>
            </a:r>
            <a:endParaRPr lang="en-US" sz="2400" dirty="0">
              <a:effectLst>
                <a:outerShdw blurRad="38100" dist="38100" dir="2700000" algn="tl">
                  <a:srgbClr val="FFFFFF"/>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122" y="2488128"/>
            <a:ext cx="3353078" cy="3353078"/>
          </a:xfrm>
          <a:prstGeom prst="rect">
            <a:avLst/>
          </a:prstGeom>
        </p:spPr>
      </p:pic>
      <p:sp>
        <p:nvSpPr>
          <p:cNvPr id="7" name="TextBox 6"/>
          <p:cNvSpPr txBox="1"/>
          <p:nvPr/>
        </p:nvSpPr>
        <p:spPr>
          <a:xfrm>
            <a:off x="4483894" y="179804"/>
            <a:ext cx="3212028" cy="2000548"/>
          </a:xfrm>
          <a:prstGeom prst="rect">
            <a:avLst/>
          </a:prstGeom>
          <a:noFill/>
        </p:spPr>
        <p:txBody>
          <a:bodyPr wrap="square" rtlCol="0">
            <a:spAutoFit/>
          </a:bodyPr>
          <a:lstStyle/>
          <a:p>
            <a:pPr algn="ctr"/>
            <a:r>
              <a:rPr lang="en-US" dirty="0" smtClean="0"/>
              <a:t>More presents:</a:t>
            </a:r>
            <a:br>
              <a:rPr lang="en-US" dirty="0" smtClean="0"/>
            </a:br>
            <a:r>
              <a:rPr lang="en-US" sz="4400" dirty="0" smtClean="0"/>
              <a:t>CO Wine Mobile Apps</a:t>
            </a:r>
            <a:endParaRPr lang="en-US" sz="44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3462"/>
            <a:ext cx="1816895" cy="311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9588" y="2667000"/>
            <a:ext cx="3200400" cy="3200400"/>
          </a:xfrm>
          <a:prstGeom prst="rect">
            <a:avLst/>
          </a:prstGeom>
          <a:noFill/>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273"/>
            <a:ext cx="1631482" cy="2794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127201"/>
            <a:ext cx="1599922" cy="274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62000" y="1143000"/>
            <a:ext cx="7239000" cy="4267200"/>
          </a:xfrm>
        </p:spPr>
        <p:txBody>
          <a:bodyPr/>
          <a:lstStyle/>
          <a:p>
            <a:r>
              <a:rPr lang="en-US" sz="5400" b="1" dirty="0" smtClean="0"/>
              <a:t>Marketing and Branding Consultation:</a:t>
            </a:r>
            <a:br>
              <a:rPr lang="en-US" sz="5400" b="1" dirty="0" smtClean="0"/>
            </a:br>
            <a:r>
              <a:rPr lang="en-US" dirty="0" smtClean="0"/>
              <a:t>John </a:t>
            </a:r>
            <a:r>
              <a:rPr lang="en-US" dirty="0" err="1" smtClean="0"/>
              <a:t>Recca</a:t>
            </a:r>
            <a:r>
              <a:rPr lang="en-US" dirty="0" smtClean="0"/>
              <a:t>, </a:t>
            </a:r>
            <a:r>
              <a:rPr lang="en-US" dirty="0" err="1" smtClean="0"/>
              <a:t>Brandwerks</a:t>
            </a:r>
            <a:r>
              <a:rPr lang="en-US" dirty="0" smtClean="0"/>
              <a:t/>
            </a:r>
            <a:br>
              <a:rPr lang="en-US" dirty="0" smtClean="0"/>
            </a:br>
            <a:r>
              <a:rPr lang="en-US" dirty="0" smtClean="0"/>
              <a:t>cell: 720.300.9955</a:t>
            </a:r>
            <a:br>
              <a:rPr lang="en-US" dirty="0" smtClean="0"/>
            </a:br>
            <a:r>
              <a:rPr lang="en-US" sz="4000" dirty="0" smtClean="0"/>
              <a:t>“We thank you for your support.”</a:t>
            </a:r>
            <a:br>
              <a:rPr lang="en-US" sz="4000" dirty="0" smtClean="0"/>
            </a:br>
            <a:r>
              <a:rPr lang="en-US" sz="4000" smtClean="0"/>
              <a:t>One hour for $50 to John.</a:t>
            </a:r>
            <a:endParaRPr lang="en-US" sz="4000" dirty="0"/>
          </a:p>
        </p:txBody>
      </p:sp>
      <p:sp>
        <p:nvSpPr>
          <p:cNvPr id="5" name="Footer Placeholder 3"/>
          <p:cNvSpPr>
            <a:spLocks noGrp="1"/>
          </p:cNvSpPr>
          <p:nvPr>
            <p:ph type="ftr" sz="quarter" idx="10"/>
          </p:nvPr>
        </p:nvSpPr>
        <p:spPr>
          <a:xfrm>
            <a:off x="3962400" y="6248400"/>
            <a:ext cx="5029200" cy="381000"/>
          </a:xfrm>
        </p:spPr>
        <p:txBody>
          <a:bodyPr/>
          <a:lstStyle/>
          <a:p>
            <a:r>
              <a:rPr lang="en-US" smtClean="0"/>
              <a:t>New Look of CO Wine, or "Why Does the Wind Suck?"</a:t>
            </a:r>
            <a:endParaRPr lang="en-US" dirty="0"/>
          </a:p>
        </p:txBody>
      </p:sp>
    </p:spTree>
    <p:extLst>
      <p:ext uri="{BB962C8B-B14F-4D97-AF65-F5344CB8AC3E}">
        <p14:creationId xmlns:p14="http://schemas.microsoft.com/office/powerpoint/2010/main" val="1621641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228600" y="19334"/>
            <a:ext cx="7848600" cy="1447800"/>
          </a:xfrm>
        </p:spPr>
        <p:txBody>
          <a:bodyPr/>
          <a:lstStyle/>
          <a:p>
            <a:r>
              <a:rPr lang="en-US" sz="5400" b="1" dirty="0" smtClean="0"/>
              <a:t>The </a:t>
            </a:r>
            <a:r>
              <a:rPr lang="en-US" sz="5400" b="1" dirty="0" err="1" smtClean="0"/>
              <a:t>Plu</a:t>
            </a:r>
            <a:r>
              <a:rPr lang="en-US" sz="5400" b="1" dirty="0" smtClean="0"/>
              <a:t>-imperfect Past</a:t>
            </a:r>
            <a:endParaRPr lang="en-US" sz="5400" dirty="0"/>
          </a:p>
        </p:txBody>
      </p:sp>
      <p:sp>
        <p:nvSpPr>
          <p:cNvPr id="240643" name="Rectangle 3"/>
          <p:cNvSpPr>
            <a:spLocks noGrp="1" noChangeArrowheads="1"/>
          </p:cNvSpPr>
          <p:nvPr>
            <p:ph idx="1"/>
          </p:nvPr>
        </p:nvSpPr>
        <p:spPr>
          <a:xfrm>
            <a:off x="1089991" y="1066800"/>
            <a:ext cx="6400800" cy="2369880"/>
          </a:xfrm>
        </p:spPr>
        <p:txBody>
          <a:bodyPr/>
          <a:lstStyle/>
          <a:p>
            <a:pPr marL="0" indent="0" algn="ctr">
              <a:buNone/>
            </a:pPr>
            <a:r>
              <a:rPr lang="en-US" sz="3600" b="1" dirty="0" smtClean="0"/>
              <a:t>“Why does the wind suck?”</a:t>
            </a:r>
            <a:br>
              <a:rPr lang="en-US" sz="3600" b="1" dirty="0" smtClean="0"/>
            </a:br>
            <a:r>
              <a:rPr lang="en-US" b="1" dirty="0" smtClean="0"/>
              <a:t>and other questions addressed to Courtney Perez,</a:t>
            </a:r>
            <a:br>
              <a:rPr lang="en-US" b="1" dirty="0" smtClean="0"/>
            </a:br>
            <a:r>
              <a:rPr lang="en-US" sz="2400" dirty="0" smtClean="0"/>
              <a:t>US Dept. of Treasury Alcohol and Tobacco</a:t>
            </a:r>
            <a:br>
              <a:rPr lang="en-US" sz="2400" dirty="0" smtClean="0"/>
            </a:br>
            <a:r>
              <a:rPr lang="en-US" sz="2400" dirty="0" smtClean="0"/>
              <a:t>Tax and Trade Bureau</a:t>
            </a:r>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sp>
        <p:nvSpPr>
          <p:cNvPr id="2" name="TextBox 1"/>
          <p:cNvSpPr txBox="1"/>
          <p:nvPr/>
        </p:nvSpPr>
        <p:spPr>
          <a:xfrm>
            <a:off x="1066800" y="3352800"/>
            <a:ext cx="7162800" cy="2800767"/>
          </a:xfrm>
          <a:prstGeom prst="rect">
            <a:avLst/>
          </a:prstGeom>
          <a:noFill/>
        </p:spPr>
        <p:txBody>
          <a:bodyPr wrap="square" rtlCol="0">
            <a:spAutoFit/>
          </a:bodyPr>
          <a:lstStyle/>
          <a:p>
            <a:pPr marL="344488" indent="-344488">
              <a:buFont typeface="Arial" panose="020B0604020202020204" pitchFamily="34" charset="0"/>
              <a:buChar char="•"/>
            </a:pPr>
            <a:r>
              <a:rPr lang="en-US" sz="2000" b="0" dirty="0" smtClean="0"/>
              <a:t>What’s TTB?</a:t>
            </a:r>
          </a:p>
          <a:p>
            <a:pPr marL="344488" indent="-344488">
              <a:buFont typeface="Arial" panose="020B0604020202020204" pitchFamily="34" charset="0"/>
              <a:buChar char="•"/>
            </a:pPr>
            <a:r>
              <a:rPr lang="en-US" sz="2000" b="0" dirty="0" smtClean="0"/>
              <a:t>When will visit be made to Delta Co. vineyards as part of the “extension” duties of CSU faculty?</a:t>
            </a:r>
          </a:p>
          <a:p>
            <a:pPr marL="344488" indent="-344488">
              <a:buFont typeface="Arial" panose="020B0604020202020204" pitchFamily="34" charset="0"/>
              <a:buChar char="•"/>
            </a:pPr>
            <a:r>
              <a:rPr lang="en-US" sz="2000" b="0" dirty="0" smtClean="0"/>
              <a:t>Cold weather vineyard practices; new grape planting</a:t>
            </a:r>
          </a:p>
          <a:p>
            <a:pPr marL="344488" indent="-344488">
              <a:buFont typeface="Arial" panose="020B0604020202020204" pitchFamily="34" charset="0"/>
              <a:buChar char="•"/>
            </a:pPr>
            <a:r>
              <a:rPr lang="en-US" sz="2000" b="0" dirty="0" smtClean="0"/>
              <a:t>Why is CSU focusing on obscure hybrids, rather than those that are have[sic] a successful history in cold climate regions.[sic]</a:t>
            </a:r>
          </a:p>
          <a:p>
            <a:pPr marL="344488" indent="-344488">
              <a:buFont typeface="Arial" panose="020B0604020202020204" pitchFamily="34" charset="0"/>
              <a:buChar char="•"/>
            </a:pPr>
            <a:r>
              <a:rPr lang="en-US" sz="2000" b="0" dirty="0" smtClean="0"/>
              <a:t>Why does CSU not investigate many of the vinifera that actually do produce in cold climates?</a:t>
            </a:r>
            <a:endParaRPr lang="en-US" sz="2000" b="0" dirty="0"/>
          </a:p>
        </p:txBody>
      </p:sp>
    </p:spTree>
    <p:extLst>
      <p:ext uri="{BB962C8B-B14F-4D97-AF65-F5344CB8AC3E}">
        <p14:creationId xmlns:p14="http://schemas.microsoft.com/office/powerpoint/2010/main" val="338331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228600" y="19334"/>
            <a:ext cx="7848600" cy="1447800"/>
          </a:xfrm>
        </p:spPr>
        <p:txBody>
          <a:bodyPr/>
          <a:lstStyle/>
          <a:p>
            <a:r>
              <a:rPr lang="en-US" sz="5400" b="1" dirty="0" smtClean="0"/>
              <a:t>The </a:t>
            </a:r>
            <a:r>
              <a:rPr lang="en-US" sz="5400" b="1" dirty="0" err="1" smtClean="0"/>
              <a:t>Plu</a:t>
            </a:r>
            <a:r>
              <a:rPr lang="en-US" sz="5400" b="1" dirty="0" smtClean="0"/>
              <a:t>-imperfect Past</a:t>
            </a:r>
            <a:endParaRPr lang="en-US" sz="5400" dirty="0"/>
          </a:p>
        </p:txBody>
      </p:sp>
      <p:sp>
        <p:nvSpPr>
          <p:cNvPr id="240643" name="Rectangle 3"/>
          <p:cNvSpPr>
            <a:spLocks noGrp="1" noChangeArrowheads="1"/>
          </p:cNvSpPr>
          <p:nvPr>
            <p:ph idx="1"/>
          </p:nvPr>
        </p:nvSpPr>
        <p:spPr>
          <a:xfrm>
            <a:off x="1030356" y="1093354"/>
            <a:ext cx="6400800" cy="954107"/>
          </a:xfrm>
        </p:spPr>
        <p:txBody>
          <a:bodyPr/>
          <a:lstStyle/>
          <a:p>
            <a:pPr marL="0" indent="0" algn="ctr">
              <a:buNone/>
            </a:pPr>
            <a:r>
              <a:rPr lang="en-US" sz="2800" b="1" dirty="0" smtClean="0"/>
              <a:t>CSU, the Wine Board, the Wine Development Fund and the industry</a:t>
            </a:r>
            <a:endParaRPr lang="en-US" sz="2000" dirty="0" smtClean="0"/>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sp>
        <p:nvSpPr>
          <p:cNvPr id="2" name="TextBox 1"/>
          <p:cNvSpPr txBox="1"/>
          <p:nvPr/>
        </p:nvSpPr>
        <p:spPr>
          <a:xfrm>
            <a:off x="1030356" y="2057400"/>
            <a:ext cx="7656443" cy="4302716"/>
          </a:xfrm>
          <a:prstGeom prst="rect">
            <a:avLst/>
          </a:prstGeom>
          <a:noFill/>
        </p:spPr>
        <p:txBody>
          <a:bodyPr wrap="square" rtlCol="0">
            <a:spAutoFit/>
          </a:bodyPr>
          <a:lstStyle/>
          <a:p>
            <a:pPr marL="344488" indent="-344488">
              <a:buFont typeface="Arial" panose="020B0604020202020204" pitchFamily="34" charset="0"/>
              <a:buChar char="•"/>
            </a:pPr>
            <a:r>
              <a:rPr lang="en-US" sz="2400" b="0" dirty="0" smtClean="0"/>
              <a:t>The CWIDB and the CO Wine Development Fund were created by the CO State Legislature in 1990 in part to establish a funding source to continue the salary of the State Viticulturist, then Rick </a:t>
            </a:r>
            <a:r>
              <a:rPr lang="en-US" sz="2400" b="0" dirty="0" err="1" smtClean="0"/>
              <a:t>Hammon</a:t>
            </a:r>
            <a:r>
              <a:rPr lang="en-US" sz="2400" b="0" dirty="0" smtClean="0"/>
              <a:t>, after money from the Four Corners Project ran out.</a:t>
            </a:r>
          </a:p>
          <a:p>
            <a:pPr marL="344488" indent="-344488">
              <a:buFont typeface="Arial" panose="020B0604020202020204" pitchFamily="34" charset="0"/>
              <a:buChar char="•"/>
            </a:pPr>
            <a:r>
              <a:rPr lang="en-US" sz="2400" b="0" dirty="0" smtClean="0"/>
              <a:t>At least one-third was mandated to go to research and development and at least one-third to marketing and promotion</a:t>
            </a:r>
          </a:p>
          <a:p>
            <a:pPr marL="344488" indent="-344488">
              <a:buFont typeface="Arial" panose="020B0604020202020204" pitchFamily="34" charset="0"/>
              <a:buChar char="•"/>
            </a:pPr>
            <a:r>
              <a:rPr lang="en-US" sz="2400" b="0" dirty="0" smtClean="0"/>
              <a:t>The research portion has been going to CSU every since to fund the work done at the Orchard Mesa Research Station and elsewhere.</a:t>
            </a:r>
            <a:endParaRPr lang="en-US" sz="2400" b="0" dirty="0"/>
          </a:p>
        </p:txBody>
      </p:sp>
    </p:spTree>
    <p:extLst>
      <p:ext uri="{BB962C8B-B14F-4D97-AF65-F5344CB8AC3E}">
        <p14:creationId xmlns:p14="http://schemas.microsoft.com/office/powerpoint/2010/main" val="374460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228600" y="19334"/>
            <a:ext cx="7848600" cy="1447800"/>
          </a:xfrm>
        </p:spPr>
        <p:txBody>
          <a:bodyPr/>
          <a:lstStyle/>
          <a:p>
            <a:r>
              <a:rPr lang="en-US" sz="5400" b="1" dirty="0" smtClean="0"/>
              <a:t>The </a:t>
            </a:r>
            <a:r>
              <a:rPr lang="en-US" sz="5400" b="1" dirty="0" err="1" smtClean="0"/>
              <a:t>Plu</a:t>
            </a:r>
            <a:r>
              <a:rPr lang="en-US" sz="5400" b="1" dirty="0" smtClean="0"/>
              <a:t>-imperfect Past</a:t>
            </a:r>
            <a:endParaRPr lang="en-US" sz="5400" dirty="0"/>
          </a:p>
        </p:txBody>
      </p:sp>
      <p:sp>
        <p:nvSpPr>
          <p:cNvPr id="240643" name="Rectangle 3"/>
          <p:cNvSpPr>
            <a:spLocks noGrp="1" noChangeArrowheads="1"/>
          </p:cNvSpPr>
          <p:nvPr>
            <p:ph idx="1"/>
          </p:nvPr>
        </p:nvSpPr>
        <p:spPr>
          <a:xfrm>
            <a:off x="1030356" y="1093354"/>
            <a:ext cx="6400800" cy="954107"/>
          </a:xfrm>
        </p:spPr>
        <p:txBody>
          <a:bodyPr/>
          <a:lstStyle/>
          <a:p>
            <a:pPr marL="0" indent="0" algn="ctr">
              <a:buNone/>
            </a:pPr>
            <a:r>
              <a:rPr lang="en-US" sz="2800" b="1" dirty="0" smtClean="0"/>
              <a:t>CSU, the Wine Board, the Wine Development Fund and the industry</a:t>
            </a:r>
            <a:endParaRPr lang="en-US" sz="2000" dirty="0" smtClean="0"/>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sp>
        <p:nvSpPr>
          <p:cNvPr id="2" name="TextBox 1"/>
          <p:cNvSpPr txBox="1"/>
          <p:nvPr/>
        </p:nvSpPr>
        <p:spPr>
          <a:xfrm>
            <a:off x="1030356" y="2057400"/>
            <a:ext cx="7656443" cy="4241161"/>
          </a:xfrm>
          <a:prstGeom prst="rect">
            <a:avLst/>
          </a:prstGeom>
          <a:noFill/>
        </p:spPr>
        <p:txBody>
          <a:bodyPr wrap="square" rtlCol="0">
            <a:spAutoFit/>
          </a:bodyPr>
          <a:lstStyle/>
          <a:p>
            <a:pPr marL="344488" indent="-344488">
              <a:buFont typeface="Arial" panose="020B0604020202020204" pitchFamily="34" charset="0"/>
              <a:buChar char="•"/>
            </a:pPr>
            <a:r>
              <a:rPr lang="en-US" sz="2400" b="0" dirty="0" smtClean="0"/>
              <a:t>In 2008, new AD Dean created and partially funded the State Enologist position at the request of the wine industry</a:t>
            </a:r>
          </a:p>
          <a:p>
            <a:pPr marL="801688" lvl="1" indent="-344488">
              <a:buFont typeface="Arial" panose="020B0604020202020204" pitchFamily="34" charset="0"/>
              <a:buChar char="•"/>
            </a:pPr>
            <a:r>
              <a:rPr lang="en-US" sz="2000" b="0" dirty="0" smtClean="0"/>
              <a:t>in part to solidify and replace the somewhat spotty services of the outside consultants the CWIDB has been hiring up to that point</a:t>
            </a:r>
          </a:p>
          <a:p>
            <a:pPr marL="344488" indent="-344488">
              <a:buFont typeface="Arial" panose="020B0604020202020204" pitchFamily="34" charset="0"/>
              <a:buChar char="•"/>
            </a:pPr>
            <a:r>
              <a:rPr lang="en-US" sz="2400" b="0" dirty="0" smtClean="0"/>
              <a:t>About 5 years ago, the CWIDB initiated discussions with CSU to explore ways to improve the identification, execution and communication of the research.</a:t>
            </a:r>
          </a:p>
          <a:p>
            <a:pPr marL="344488" indent="-344488">
              <a:buFont typeface="Arial" panose="020B0604020202020204" pitchFamily="34" charset="0"/>
              <a:buChar char="•"/>
            </a:pPr>
            <a:r>
              <a:rPr lang="en-US" sz="2400" b="0" dirty="0" smtClean="0"/>
              <a:t>In the Fall of 2013 a new Associate Dean and Director of Ag Experiment Stations promoted the idea of bringing in outside industry experts to review the Viticulture and Enology program.</a:t>
            </a:r>
            <a:endParaRPr lang="en-US" sz="2400" b="0" dirty="0"/>
          </a:p>
        </p:txBody>
      </p:sp>
    </p:spTree>
    <p:extLst>
      <p:ext uri="{BB962C8B-B14F-4D97-AF65-F5344CB8AC3E}">
        <p14:creationId xmlns:p14="http://schemas.microsoft.com/office/powerpoint/2010/main" val="6593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228600" y="19334"/>
            <a:ext cx="7848600" cy="1447800"/>
          </a:xfrm>
        </p:spPr>
        <p:txBody>
          <a:bodyPr/>
          <a:lstStyle/>
          <a:p>
            <a:r>
              <a:rPr lang="en-US" sz="5400" b="1" dirty="0" smtClean="0"/>
              <a:t>The </a:t>
            </a:r>
            <a:r>
              <a:rPr lang="en-US" sz="5400" b="1" dirty="0" err="1" smtClean="0"/>
              <a:t>Plu</a:t>
            </a:r>
            <a:r>
              <a:rPr lang="en-US" sz="5400" b="1" dirty="0" smtClean="0"/>
              <a:t>-imperfect Past</a:t>
            </a:r>
            <a:endParaRPr lang="en-US" sz="5400" dirty="0"/>
          </a:p>
        </p:txBody>
      </p:sp>
      <p:sp>
        <p:nvSpPr>
          <p:cNvPr id="240643" name="Rectangle 3"/>
          <p:cNvSpPr>
            <a:spLocks noGrp="1" noChangeArrowheads="1"/>
          </p:cNvSpPr>
          <p:nvPr>
            <p:ph idx="1"/>
          </p:nvPr>
        </p:nvSpPr>
        <p:spPr>
          <a:xfrm>
            <a:off x="1030356" y="1093354"/>
            <a:ext cx="6400800" cy="523220"/>
          </a:xfrm>
        </p:spPr>
        <p:txBody>
          <a:bodyPr/>
          <a:lstStyle/>
          <a:p>
            <a:pPr marL="0" indent="0" algn="ctr">
              <a:buNone/>
            </a:pPr>
            <a:r>
              <a:rPr lang="en-US" sz="2800" b="1" dirty="0" smtClean="0"/>
              <a:t>CSU, the Wine Board and the Industry</a:t>
            </a:r>
            <a:endParaRPr lang="en-US" sz="2000" dirty="0" smtClean="0"/>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sp>
        <p:nvSpPr>
          <p:cNvPr id="2" name="TextBox 1"/>
          <p:cNvSpPr txBox="1"/>
          <p:nvPr/>
        </p:nvSpPr>
        <p:spPr>
          <a:xfrm>
            <a:off x="1030355" y="1676400"/>
            <a:ext cx="7656443" cy="4302716"/>
          </a:xfrm>
          <a:prstGeom prst="rect">
            <a:avLst/>
          </a:prstGeom>
          <a:noFill/>
        </p:spPr>
        <p:txBody>
          <a:bodyPr wrap="square" rtlCol="0">
            <a:spAutoFit/>
          </a:bodyPr>
          <a:lstStyle/>
          <a:p>
            <a:pPr marL="344488" indent="-344488">
              <a:buFont typeface="Arial" panose="020B0604020202020204" pitchFamily="34" charset="0"/>
              <a:buChar char="•"/>
            </a:pPr>
            <a:r>
              <a:rPr lang="en-US" sz="2400" b="0" dirty="0" smtClean="0"/>
              <a:t>The Program Review Committee consisted of:</a:t>
            </a:r>
          </a:p>
          <a:p>
            <a:pPr marL="801688" lvl="1" indent="-344488">
              <a:spcBef>
                <a:spcPts val="0"/>
              </a:spcBef>
              <a:buFont typeface="Arial" panose="020B0604020202020204" pitchFamily="34" charset="0"/>
              <a:buChar char="•"/>
            </a:pPr>
            <a:r>
              <a:rPr lang="en-US" sz="2400" b="0" dirty="0" smtClean="0"/>
              <a:t>Dr. Stan Howell, Professor Emeritus of Viticulture, Michigan State University</a:t>
            </a:r>
          </a:p>
          <a:p>
            <a:pPr marL="801688" lvl="1" indent="-344488">
              <a:spcBef>
                <a:spcPts val="0"/>
              </a:spcBef>
              <a:buFont typeface="Arial" panose="020B0604020202020204" pitchFamily="34" charset="0"/>
              <a:buChar char="•"/>
            </a:pPr>
            <a:r>
              <a:rPr lang="en-US" sz="2400" b="0" dirty="0" smtClean="0"/>
              <a:t>Dr. Sara </a:t>
            </a:r>
            <a:r>
              <a:rPr lang="en-US" sz="2400" b="0" dirty="0" err="1" smtClean="0"/>
              <a:t>Spayd</a:t>
            </a:r>
            <a:r>
              <a:rPr lang="en-US" sz="2400" b="0" dirty="0" smtClean="0"/>
              <a:t>, Extension Viticulturist and Professor, North Carolina State University</a:t>
            </a:r>
          </a:p>
          <a:p>
            <a:pPr marL="801688" lvl="1" indent="-344488">
              <a:spcBef>
                <a:spcPts val="0"/>
              </a:spcBef>
              <a:buFont typeface="Arial" panose="020B0604020202020204" pitchFamily="34" charset="0"/>
              <a:buChar char="•"/>
            </a:pPr>
            <a:r>
              <a:rPr lang="en-US" sz="2400" b="0" dirty="0" smtClean="0"/>
              <a:t>Mr. Mario </a:t>
            </a:r>
            <a:r>
              <a:rPr lang="en-US" sz="2400" b="0" dirty="0" err="1" smtClean="0"/>
              <a:t>Mazza</a:t>
            </a:r>
            <a:r>
              <a:rPr lang="en-US" sz="2400" b="0" dirty="0" smtClean="0"/>
              <a:t>, General Manager and </a:t>
            </a:r>
            <a:r>
              <a:rPr lang="en-US" sz="2400" b="0" dirty="0" err="1" smtClean="0"/>
              <a:t>Enoligst</a:t>
            </a:r>
            <a:r>
              <a:rPr lang="en-US" sz="2400" b="0" dirty="0" smtClean="0"/>
              <a:t> for Robert </a:t>
            </a:r>
            <a:r>
              <a:rPr lang="en-US" sz="2400" b="0" dirty="0" err="1" smtClean="0"/>
              <a:t>Mazza</a:t>
            </a:r>
            <a:r>
              <a:rPr lang="en-US" sz="2400" b="0" dirty="0" smtClean="0"/>
              <a:t>, Inc., PA and NY</a:t>
            </a:r>
          </a:p>
          <a:p>
            <a:pPr marL="344488" indent="-344488">
              <a:buFont typeface="Arial" panose="020B0604020202020204" pitchFamily="34" charset="0"/>
              <a:buChar char="•"/>
            </a:pPr>
            <a:r>
              <a:rPr lang="en-US" sz="2400" b="0" dirty="0" smtClean="0"/>
              <a:t>The report consists of the observations and recommendations of the three experts above</a:t>
            </a:r>
          </a:p>
          <a:p>
            <a:pPr marL="344488" indent="-344488">
              <a:buFont typeface="Arial" panose="020B0604020202020204" pitchFamily="34" charset="0"/>
              <a:buChar char="•"/>
            </a:pPr>
            <a:r>
              <a:rPr lang="en-US" sz="2400" b="0" dirty="0" smtClean="0"/>
              <a:t>And may lead to many changes in how CSU and the CWIDB approach research</a:t>
            </a:r>
            <a:endParaRPr lang="en-US" sz="2400" b="0" dirty="0"/>
          </a:p>
        </p:txBody>
      </p:sp>
    </p:spTree>
    <p:extLst>
      <p:ext uri="{BB962C8B-B14F-4D97-AF65-F5344CB8AC3E}">
        <p14:creationId xmlns:p14="http://schemas.microsoft.com/office/powerpoint/2010/main" val="115293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1066800" y="152400"/>
            <a:ext cx="6400800" cy="1200329"/>
          </a:xfrm>
        </p:spPr>
        <p:txBody>
          <a:bodyPr/>
          <a:lstStyle/>
          <a:p>
            <a:pPr marL="0" indent="0" algn="ctr">
              <a:buNone/>
            </a:pPr>
            <a:r>
              <a:rPr lang="en-US" sz="3600" b="1" dirty="0" smtClean="0"/>
              <a:t>Some answers to questions addressed to Courtney Perez</a:t>
            </a:r>
            <a:endParaRPr lang="en-US" sz="3600" dirty="0" smtClean="0"/>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sp>
        <p:nvSpPr>
          <p:cNvPr id="2" name="TextBox 1"/>
          <p:cNvSpPr txBox="1"/>
          <p:nvPr/>
        </p:nvSpPr>
        <p:spPr>
          <a:xfrm>
            <a:off x="1066800" y="1363414"/>
            <a:ext cx="7162800" cy="1692771"/>
          </a:xfrm>
          <a:prstGeom prst="rect">
            <a:avLst/>
          </a:prstGeom>
          <a:noFill/>
        </p:spPr>
        <p:txBody>
          <a:bodyPr wrap="square" rtlCol="0">
            <a:spAutoFit/>
          </a:bodyPr>
          <a:lstStyle/>
          <a:p>
            <a:pPr marL="344488" indent="-344488">
              <a:buFont typeface="Arial" panose="020B0604020202020204" pitchFamily="34" charset="0"/>
              <a:buChar char="•"/>
            </a:pPr>
            <a:r>
              <a:rPr lang="en-US" sz="2000" b="0" dirty="0" smtClean="0"/>
              <a:t>What’s TTB?  The government agency that regulates</a:t>
            </a:r>
            <a:br>
              <a:rPr lang="en-US" sz="2000" b="0" dirty="0" smtClean="0"/>
            </a:br>
            <a:r>
              <a:rPr lang="en-US" sz="2000" b="0" dirty="0" smtClean="0"/>
              <a:t>the alcohol industry on the federal level especially winery licensing and operation plus labeling</a:t>
            </a:r>
          </a:p>
          <a:p>
            <a:pPr marL="344488" indent="-344488">
              <a:buFont typeface="Arial" panose="020B0604020202020204" pitchFamily="34" charset="0"/>
              <a:buChar char="•"/>
            </a:pPr>
            <a:r>
              <a:rPr lang="en-US" sz="2000" b="0" dirty="0" smtClean="0"/>
              <a:t>When will visit be made to Delta Co. vineyards as part of the “extension” duties of CSU faculty?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56" y="3056185"/>
            <a:ext cx="4224438" cy="3168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781" y="2743201"/>
            <a:ext cx="3183537" cy="3958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3056185"/>
            <a:ext cx="1769099" cy="523220"/>
          </a:xfrm>
          <a:prstGeom prst="rect">
            <a:avLst/>
          </a:prstGeom>
          <a:noFill/>
        </p:spPr>
        <p:txBody>
          <a:bodyPr wrap="square" rtlCol="0">
            <a:spAutoFit/>
          </a:bodyPr>
          <a:lstStyle/>
          <a:p>
            <a:r>
              <a:rPr lang="en-US" sz="2800" u="sng" dirty="0" smtClean="0">
                <a:solidFill>
                  <a:schemeClr val="bg1"/>
                </a:solidFill>
                <a:effectLst>
                  <a:outerShdw blurRad="38100" dist="38100" dir="2700000" algn="tl">
                    <a:srgbClr val="000000">
                      <a:alpha val="43137"/>
                    </a:srgbClr>
                  </a:outerShdw>
                </a:effectLst>
              </a:rPr>
              <a:t>extension</a:t>
            </a:r>
            <a:endParaRPr lang="en-US" sz="2800" u="sng"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5327598" y="5747459"/>
            <a:ext cx="2931819" cy="954107"/>
          </a:xfrm>
          <a:prstGeom prst="rect">
            <a:avLst/>
          </a:prstGeom>
          <a:noFill/>
        </p:spPr>
        <p:txBody>
          <a:bodyPr wrap="square" rtlCol="0">
            <a:spAutoFit/>
          </a:bodyPr>
          <a:lstStyle/>
          <a:p>
            <a:r>
              <a:rPr lang="en-US" sz="2800" u="sng" dirty="0" smtClean="0">
                <a:solidFill>
                  <a:schemeClr val="bg1"/>
                </a:solidFill>
                <a:effectLst>
                  <a:outerShdw blurRad="38100" dist="38100" dir="2700000" algn="tl">
                    <a:srgbClr val="000000">
                      <a:alpha val="43137"/>
                    </a:srgbClr>
                  </a:outerShdw>
                </a:effectLst>
              </a:rPr>
              <a:t>Faculty researcher</a:t>
            </a:r>
            <a:endParaRPr lang="en-US" sz="2800"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549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down)">
                                      <p:cBhvr>
                                        <p:cTn id="19" dur="580">
                                          <p:stCondLst>
                                            <p:cond delay="0"/>
                                          </p:stCondLst>
                                        </p:cTn>
                                        <p:tgtEl>
                                          <p:spTgt spid="3074"/>
                                        </p:tgtEl>
                                      </p:cBhvr>
                                    </p:animEffect>
                                    <p:anim calcmode="lin" valueType="num">
                                      <p:cBhvr>
                                        <p:cTn id="2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5" dur="26">
                                          <p:stCondLst>
                                            <p:cond delay="650"/>
                                          </p:stCondLst>
                                        </p:cTn>
                                        <p:tgtEl>
                                          <p:spTgt spid="3074"/>
                                        </p:tgtEl>
                                      </p:cBhvr>
                                      <p:to x="100000" y="60000"/>
                                    </p:animScale>
                                    <p:animScale>
                                      <p:cBhvr>
                                        <p:cTn id="26" dur="166" decel="50000">
                                          <p:stCondLst>
                                            <p:cond delay="676"/>
                                          </p:stCondLst>
                                        </p:cTn>
                                        <p:tgtEl>
                                          <p:spTgt spid="3074"/>
                                        </p:tgtEl>
                                      </p:cBhvr>
                                      <p:to x="100000" y="100000"/>
                                    </p:animScale>
                                    <p:animScale>
                                      <p:cBhvr>
                                        <p:cTn id="27" dur="26">
                                          <p:stCondLst>
                                            <p:cond delay="1312"/>
                                          </p:stCondLst>
                                        </p:cTn>
                                        <p:tgtEl>
                                          <p:spTgt spid="3074"/>
                                        </p:tgtEl>
                                      </p:cBhvr>
                                      <p:to x="100000" y="80000"/>
                                    </p:animScale>
                                    <p:animScale>
                                      <p:cBhvr>
                                        <p:cTn id="28" dur="166" decel="50000">
                                          <p:stCondLst>
                                            <p:cond delay="1338"/>
                                          </p:stCondLst>
                                        </p:cTn>
                                        <p:tgtEl>
                                          <p:spTgt spid="3074"/>
                                        </p:tgtEl>
                                      </p:cBhvr>
                                      <p:to x="100000" y="100000"/>
                                    </p:animScale>
                                    <p:animScale>
                                      <p:cBhvr>
                                        <p:cTn id="29" dur="26">
                                          <p:stCondLst>
                                            <p:cond delay="1642"/>
                                          </p:stCondLst>
                                        </p:cTn>
                                        <p:tgtEl>
                                          <p:spTgt spid="3074"/>
                                        </p:tgtEl>
                                      </p:cBhvr>
                                      <p:to x="100000" y="90000"/>
                                    </p:animScale>
                                    <p:animScale>
                                      <p:cBhvr>
                                        <p:cTn id="30" dur="166" decel="50000">
                                          <p:stCondLst>
                                            <p:cond delay="1668"/>
                                          </p:stCondLst>
                                        </p:cTn>
                                        <p:tgtEl>
                                          <p:spTgt spid="3074"/>
                                        </p:tgtEl>
                                      </p:cBhvr>
                                      <p:to x="100000" y="100000"/>
                                    </p:animScale>
                                    <p:animScale>
                                      <p:cBhvr>
                                        <p:cTn id="31" dur="26">
                                          <p:stCondLst>
                                            <p:cond delay="1808"/>
                                          </p:stCondLst>
                                        </p:cTn>
                                        <p:tgtEl>
                                          <p:spTgt spid="3074"/>
                                        </p:tgtEl>
                                      </p:cBhvr>
                                      <p:to x="100000" y="95000"/>
                                    </p:animScale>
                                    <p:animScale>
                                      <p:cBhvr>
                                        <p:cTn id="32" dur="166" decel="50000">
                                          <p:stCondLst>
                                            <p:cond delay="1834"/>
                                          </p:stCondLst>
                                        </p:cTn>
                                        <p:tgtEl>
                                          <p:spTgt spid="3074"/>
                                        </p:tgtEl>
                                      </p:cBhvr>
                                      <p:to x="100000" y="100000"/>
                                    </p:animScale>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000" fill="hold"/>
                                        <p:tgtEl>
                                          <p:spTgt spid="4"/>
                                        </p:tgtEl>
                                        <p:attrNameLst>
                                          <p:attrName>ppt_x</p:attrName>
                                        </p:attrNameLst>
                                      </p:cBhvr>
                                      <p:tavLst>
                                        <p:tav tm="0">
                                          <p:val>
                                            <p:strVal val="#ppt_x"/>
                                          </p:val>
                                        </p:tav>
                                        <p:tav tm="100000">
                                          <p:val>
                                            <p:strVal val="#ppt_x"/>
                                          </p:val>
                                        </p:tav>
                                      </p:tavLst>
                                    </p:anim>
                                    <p:anim calcmode="lin" valueType="num">
                                      <p:cBhvr additive="base">
                                        <p:cTn id="3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075"/>
                                        </p:tgtEl>
                                        <p:attrNameLst>
                                          <p:attrName>style.visibility</p:attrName>
                                        </p:attrNameLst>
                                      </p:cBhvr>
                                      <p:to>
                                        <p:strVal val="visible"/>
                                      </p:to>
                                    </p:set>
                                    <p:anim calcmode="lin" valueType="num">
                                      <p:cBhvr>
                                        <p:cTn id="42" dur="1000" fill="hold"/>
                                        <p:tgtEl>
                                          <p:spTgt spid="3075"/>
                                        </p:tgtEl>
                                        <p:attrNameLst>
                                          <p:attrName>ppt_w</p:attrName>
                                        </p:attrNameLst>
                                      </p:cBhvr>
                                      <p:tavLst>
                                        <p:tav tm="0">
                                          <p:val>
                                            <p:fltVal val="0"/>
                                          </p:val>
                                        </p:tav>
                                        <p:tav tm="100000">
                                          <p:val>
                                            <p:strVal val="#ppt_w"/>
                                          </p:val>
                                        </p:tav>
                                      </p:tavLst>
                                    </p:anim>
                                    <p:anim calcmode="lin" valueType="num">
                                      <p:cBhvr>
                                        <p:cTn id="43" dur="1000" fill="hold"/>
                                        <p:tgtEl>
                                          <p:spTgt spid="3075"/>
                                        </p:tgtEl>
                                        <p:attrNameLst>
                                          <p:attrName>ppt_h</p:attrName>
                                        </p:attrNameLst>
                                      </p:cBhvr>
                                      <p:tavLst>
                                        <p:tav tm="0">
                                          <p:val>
                                            <p:fltVal val="0"/>
                                          </p:val>
                                        </p:tav>
                                        <p:tav tm="100000">
                                          <p:val>
                                            <p:strVal val="#ppt_h"/>
                                          </p:val>
                                        </p:tav>
                                      </p:tavLst>
                                    </p:anim>
                                    <p:anim calcmode="lin" valueType="num">
                                      <p:cBhvr>
                                        <p:cTn id="44" dur="1000" fill="hold"/>
                                        <p:tgtEl>
                                          <p:spTgt spid="3075"/>
                                        </p:tgtEl>
                                        <p:attrNameLst>
                                          <p:attrName>style.rotation</p:attrName>
                                        </p:attrNameLst>
                                      </p:cBhvr>
                                      <p:tavLst>
                                        <p:tav tm="0">
                                          <p:val>
                                            <p:fltVal val="90"/>
                                          </p:val>
                                        </p:tav>
                                        <p:tav tm="100000">
                                          <p:val>
                                            <p:fltVal val="0"/>
                                          </p:val>
                                        </p:tav>
                                      </p:tavLst>
                                    </p:anim>
                                    <p:animEffect transition="in" filter="fade">
                                      <p:cBhvr>
                                        <p:cTn id="45" dur="1000"/>
                                        <p:tgtEl>
                                          <p:spTgt spid="3075"/>
                                        </p:tgtEl>
                                      </p:cBhvr>
                                    </p:animEffect>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1000" fill="hold"/>
                                        <p:tgtEl>
                                          <p:spTgt spid="6"/>
                                        </p:tgtEl>
                                        <p:attrNameLst>
                                          <p:attrName>ppt_x</p:attrName>
                                        </p:attrNameLst>
                                      </p:cBhvr>
                                      <p:tavLst>
                                        <p:tav tm="0">
                                          <p:val>
                                            <p:strVal val="#ppt_x"/>
                                          </p:val>
                                        </p:tav>
                                        <p:tav tm="100000">
                                          <p:val>
                                            <p:strVal val="#ppt_x"/>
                                          </p:val>
                                        </p:tav>
                                      </p:tavLst>
                                    </p:anim>
                                    <p:anim calcmode="lin" valueType="num">
                                      <p:cBhvr additive="base">
                                        <p:cTn id="5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609600" y="152400"/>
            <a:ext cx="6858000" cy="1200329"/>
          </a:xfrm>
        </p:spPr>
        <p:txBody>
          <a:bodyPr/>
          <a:lstStyle/>
          <a:p>
            <a:pPr marL="0" indent="0" algn="ctr">
              <a:buNone/>
            </a:pPr>
            <a:r>
              <a:rPr lang="en-US" sz="3600" b="1" dirty="0" smtClean="0"/>
              <a:t>Some questions to questions addressed to Courtney Perez</a:t>
            </a:r>
            <a:endParaRPr lang="en-US" sz="3600" dirty="0" smtClean="0"/>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sp>
        <p:nvSpPr>
          <p:cNvPr id="2" name="TextBox 1"/>
          <p:cNvSpPr txBox="1"/>
          <p:nvPr/>
        </p:nvSpPr>
        <p:spPr>
          <a:xfrm>
            <a:off x="609600" y="1375106"/>
            <a:ext cx="7162800" cy="4462760"/>
          </a:xfrm>
          <a:prstGeom prst="rect">
            <a:avLst/>
          </a:prstGeom>
          <a:noFill/>
        </p:spPr>
        <p:txBody>
          <a:bodyPr wrap="square" rtlCol="0">
            <a:spAutoFit/>
          </a:bodyPr>
          <a:lstStyle/>
          <a:p>
            <a:pPr marL="344488" indent="-344488">
              <a:buFont typeface="Arial" panose="020B0604020202020204" pitchFamily="34" charset="0"/>
              <a:buChar char="•"/>
            </a:pPr>
            <a:r>
              <a:rPr lang="en-US" sz="2000" b="0" dirty="0"/>
              <a:t>Why is CSU focusing on obscure hybrids, rather than those that are have[sic] a successful history in cold climate regions.[</a:t>
            </a:r>
            <a:r>
              <a:rPr lang="en-US" sz="2000" b="0" dirty="0" smtClean="0"/>
              <a:t>sic]</a:t>
            </a:r>
          </a:p>
          <a:p>
            <a:pPr marL="801688" lvl="1" indent="-344488">
              <a:buFont typeface="Arial" panose="020B0604020202020204" pitchFamily="34" charset="0"/>
              <a:buChar char="•"/>
            </a:pPr>
            <a:r>
              <a:rPr lang="en-US" sz="2000" b="0" dirty="0" smtClean="0"/>
              <a:t>What other wine growing region has been getting to -10 or</a:t>
            </a:r>
            <a:br>
              <a:rPr lang="en-US" sz="2000" b="0" dirty="0" smtClean="0"/>
            </a:br>
            <a:r>
              <a:rPr lang="en-US" sz="2000" b="0" dirty="0" smtClean="0"/>
              <a:t>-20 in December or even November consistently?  </a:t>
            </a:r>
          </a:p>
          <a:p>
            <a:pPr marL="801688" lvl="1" indent="-344488">
              <a:buFont typeface="Arial" panose="020B0604020202020204" pitchFamily="34" charset="0"/>
              <a:buChar char="•"/>
            </a:pPr>
            <a:r>
              <a:rPr lang="en-US" sz="2000" b="0" dirty="0" smtClean="0"/>
              <a:t>What well-known, cold-hardy cultivars are you thinking of?</a:t>
            </a:r>
            <a:br>
              <a:rPr lang="en-US" sz="2000" b="0" dirty="0" smtClean="0"/>
            </a:br>
            <a:endParaRPr lang="en-US" sz="2000" b="0" dirty="0"/>
          </a:p>
          <a:p>
            <a:pPr marL="344488" indent="-344488">
              <a:buFont typeface="Arial" panose="020B0604020202020204" pitchFamily="34" charset="0"/>
              <a:buChar char="•"/>
            </a:pPr>
            <a:r>
              <a:rPr lang="en-US" sz="2000" b="0" dirty="0"/>
              <a:t>Why does CSU not investigate many of the vinifera that actually do produce in cold climates</a:t>
            </a:r>
            <a:r>
              <a:rPr lang="en-US" sz="2000" b="0" dirty="0" smtClean="0"/>
              <a:t>?</a:t>
            </a:r>
          </a:p>
          <a:p>
            <a:pPr marL="801688" lvl="1" indent="-344488">
              <a:buFont typeface="Arial" panose="020B0604020202020204" pitchFamily="34" charset="0"/>
              <a:buChar char="•"/>
            </a:pPr>
            <a:r>
              <a:rPr lang="en-US" sz="2000" b="0" dirty="0" smtClean="0"/>
              <a:t>Which cultivars are you thinking of?</a:t>
            </a:r>
          </a:p>
          <a:p>
            <a:pPr marL="801688" lvl="1" indent="-344488">
              <a:buFont typeface="Arial" panose="020B0604020202020204" pitchFamily="34" charset="0"/>
              <a:buChar char="•"/>
            </a:pPr>
            <a:r>
              <a:rPr lang="en-US" sz="2000" b="0" dirty="0" smtClean="0"/>
              <a:t>Have you followed CSU’s trials and blends of </a:t>
            </a:r>
            <a:r>
              <a:rPr lang="en-US" sz="2000" b="0" dirty="0" err="1" smtClean="0"/>
              <a:t>Rkatsiteli</a:t>
            </a:r>
            <a:r>
              <a:rPr lang="en-US" sz="2000" b="0" dirty="0" smtClean="0"/>
              <a:t> or </a:t>
            </a:r>
            <a:r>
              <a:rPr lang="en-US" sz="2000" b="0" dirty="0" err="1" smtClean="0"/>
              <a:t>Dornfelder</a:t>
            </a:r>
            <a:r>
              <a:rPr lang="en-US" sz="2000" b="0" dirty="0" smtClean="0"/>
              <a:t>?</a:t>
            </a:r>
          </a:p>
          <a:p>
            <a:pPr marL="801688" lvl="1" indent="-344488">
              <a:buFont typeface="Arial" panose="020B0604020202020204" pitchFamily="34" charset="0"/>
              <a:buChar char="•"/>
            </a:pPr>
            <a:r>
              <a:rPr lang="en-US" sz="2000" b="0" dirty="0" smtClean="0"/>
              <a:t>Shall we experiment with the Siberian varieties or hybrids that taste more like wines consumers are familiar with?</a:t>
            </a:r>
            <a:endParaRPr lang="en-US" sz="2000" b="0" dirty="0"/>
          </a:p>
        </p:txBody>
      </p:sp>
    </p:spTree>
    <p:extLst>
      <p:ext uri="{BB962C8B-B14F-4D97-AF65-F5344CB8AC3E}">
        <p14:creationId xmlns:p14="http://schemas.microsoft.com/office/powerpoint/2010/main" val="39212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612913" y="-19878"/>
            <a:ext cx="6858000" cy="1200329"/>
          </a:xfrm>
        </p:spPr>
        <p:txBody>
          <a:bodyPr/>
          <a:lstStyle/>
          <a:p>
            <a:pPr marL="0" indent="0" algn="ctr">
              <a:buNone/>
            </a:pPr>
            <a:r>
              <a:rPr lang="en-US" sz="3600" b="1" dirty="0" smtClean="0"/>
              <a:t>A possible answer to questions addressed to Courtney Perez</a:t>
            </a:r>
            <a:endParaRPr lang="en-US" sz="3600" dirty="0" smtClean="0"/>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sp>
        <p:nvSpPr>
          <p:cNvPr id="2" name="TextBox 1"/>
          <p:cNvSpPr txBox="1"/>
          <p:nvPr/>
        </p:nvSpPr>
        <p:spPr>
          <a:xfrm>
            <a:off x="632791" y="1676400"/>
            <a:ext cx="7772400" cy="4524315"/>
          </a:xfrm>
          <a:prstGeom prst="rect">
            <a:avLst/>
          </a:prstGeom>
          <a:noFill/>
        </p:spPr>
        <p:txBody>
          <a:bodyPr wrap="square" rtlCol="0">
            <a:spAutoFit/>
          </a:bodyPr>
          <a:lstStyle/>
          <a:p>
            <a:pPr marL="2916238"/>
            <a:r>
              <a:rPr lang="en-US" sz="2000" dirty="0" smtClean="0"/>
              <a:t>What is the predicted effect of shifting </a:t>
            </a:r>
            <a:r>
              <a:rPr lang="en-US" sz="2000" i="1" dirty="0" smtClean="0"/>
              <a:t>Vitis vinifera</a:t>
            </a:r>
            <a:r>
              <a:rPr lang="en-US" sz="2000" dirty="0" smtClean="0"/>
              <a:t> acreage to hybrid acreage on the Colorado wine industry?</a:t>
            </a:r>
          </a:p>
          <a:p>
            <a:pPr marL="2916238" lvl="1"/>
            <a:r>
              <a:rPr lang="en-US" sz="2000" b="0" dirty="0" smtClean="0"/>
              <a:t>How many of you had </a:t>
            </a:r>
            <a:r>
              <a:rPr lang="en-US" sz="2000" u="sng" dirty="0" smtClean="0"/>
              <a:t>absolutely no crop loss </a:t>
            </a:r>
            <a:r>
              <a:rPr lang="en-US" sz="2000" b="0" dirty="0" smtClean="0"/>
              <a:t>due to cold injury in the 2014 harvest?</a:t>
            </a:r>
          </a:p>
          <a:p>
            <a:pPr marL="2916238" lvl="1"/>
            <a:endParaRPr lang="en-US" sz="2000" b="0" dirty="0" smtClean="0"/>
          </a:p>
          <a:p>
            <a:pPr lvl="1"/>
            <a:r>
              <a:rPr lang="en-US" sz="2000" dirty="0" smtClean="0"/>
              <a:t>Fort Collins test vineyard plots went below -10° F in mid-Nov</a:t>
            </a:r>
          </a:p>
          <a:p>
            <a:pPr marL="801688" lvl="1" indent="-344488">
              <a:buFont typeface="Arial" panose="020B0604020202020204" pitchFamily="34" charset="0"/>
              <a:buChar char="•"/>
            </a:pPr>
            <a:r>
              <a:rPr lang="en-US" sz="2000" b="0" dirty="0" smtClean="0"/>
              <a:t>80% primary and virtually all secondary buds of </a:t>
            </a:r>
            <a:r>
              <a:rPr lang="en-US" sz="2000" b="0" dirty="0" err="1" smtClean="0"/>
              <a:t>Aromella</a:t>
            </a:r>
            <a:r>
              <a:rPr lang="en-US" sz="2000" b="0" dirty="0" smtClean="0"/>
              <a:t> survived and very similar results for Frontenac</a:t>
            </a:r>
          </a:p>
          <a:p>
            <a:pPr marL="801688" lvl="1" indent="-344488">
              <a:buFont typeface="Arial" panose="020B0604020202020204" pitchFamily="34" charset="0"/>
              <a:buChar char="•"/>
            </a:pPr>
            <a:r>
              <a:rPr lang="en-US" sz="2000" b="0" dirty="0" smtClean="0"/>
              <a:t>4 ton/acre statewide average for Frontenac and La Crescent is a reasonable expectation</a:t>
            </a:r>
          </a:p>
          <a:p>
            <a:pPr marL="801688" lvl="1" indent="-344488">
              <a:buFont typeface="Arial" panose="020B0604020202020204" pitchFamily="34" charset="0"/>
              <a:buChar char="•"/>
            </a:pPr>
            <a:r>
              <a:rPr lang="en-US" sz="2000" b="0" dirty="0" smtClean="0"/>
              <a:t>Colorado is </a:t>
            </a:r>
            <a:r>
              <a:rPr lang="en-US" sz="2000" b="0" dirty="0"/>
              <a:t>a</a:t>
            </a:r>
            <a:r>
              <a:rPr lang="en-US" sz="2000" b="0" dirty="0" smtClean="0"/>
              <a:t>lready at 10% hybrid acreage: </a:t>
            </a:r>
          </a:p>
          <a:p>
            <a:pPr marL="801688" lvl="1" indent="-344488">
              <a:buFont typeface="Arial" panose="020B0604020202020204" pitchFamily="34" charset="0"/>
              <a:buChar char="•"/>
            </a:pPr>
            <a:r>
              <a:rPr lang="en-US" sz="2000" b="0" dirty="0" smtClean="0"/>
              <a:t>3 acres of hybrids going in for every 1 acre of </a:t>
            </a:r>
            <a:r>
              <a:rPr lang="en-US" sz="2000" b="0" i="1" dirty="0" smtClean="0"/>
              <a:t>vinifera</a:t>
            </a:r>
            <a:r>
              <a:rPr lang="en-US" sz="2000" b="0" dirty="0" smtClean="0"/>
              <a:t> planted</a:t>
            </a:r>
            <a:endParaRPr lang="en-US" sz="2000" b="0" dirty="0"/>
          </a:p>
        </p:txBody>
      </p:sp>
      <p:pic>
        <p:nvPicPr>
          <p:cNvPr id="5122" name="Picture 2" descr="I:\Photo Storage\Photos, etc\CWIDB Photo Library\Frozen Norton cluster from Holy Cro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2" y="1075426"/>
            <a:ext cx="3518452" cy="263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New Look of CO Wine, or "Why Does the Wind Suck?"</a:t>
            </a:r>
            <a:endParaRPr lang="en-US" dirty="0"/>
          </a:p>
        </p:txBody>
      </p:sp>
      <p:pic>
        <p:nvPicPr>
          <p:cNvPr id="8" name="Picture 7" descr="Grand Valley Headgate 1883.jpg"/>
          <p:cNvPicPr>
            <a:picLocks noChangeAspect="1"/>
          </p:cNvPicPr>
          <p:nvPr/>
        </p:nvPicPr>
        <p:blipFill>
          <a:blip r:embed="rId2" cstate="print"/>
          <a:stretch>
            <a:fillRect/>
          </a:stretch>
        </p:blipFill>
        <p:spPr>
          <a:xfrm>
            <a:off x="-1" y="0"/>
            <a:ext cx="7723321" cy="5334000"/>
          </a:xfrm>
          <a:prstGeom prst="rect">
            <a:avLst/>
          </a:prstGeom>
        </p:spPr>
      </p:pic>
      <p:sp>
        <p:nvSpPr>
          <p:cNvPr id="2" name="Title 1"/>
          <p:cNvSpPr>
            <a:spLocks noGrp="1"/>
          </p:cNvSpPr>
          <p:nvPr>
            <p:ph type="title"/>
          </p:nvPr>
        </p:nvSpPr>
        <p:spPr>
          <a:xfrm>
            <a:off x="0" y="0"/>
            <a:ext cx="7086600" cy="795338"/>
          </a:xfrm>
        </p:spPr>
        <p:txBody>
          <a:bodyPr/>
          <a:lstStyle/>
          <a:p>
            <a:pPr algn="ctr"/>
            <a:r>
              <a:rPr lang="en-US" sz="4000" dirty="0" smtClean="0">
                <a:effectLst>
                  <a:outerShdw blurRad="63500" dist="38100" dir="2700000" algn="tl">
                    <a:schemeClr val="bg1">
                      <a:alpha val="88000"/>
                    </a:schemeClr>
                  </a:outerShdw>
                </a:effectLst>
              </a:rPr>
              <a:t>“Long Past?”</a:t>
            </a:r>
            <a:endParaRPr lang="en-US" sz="4000" dirty="0">
              <a:effectLst>
                <a:outerShdw blurRad="63500" dist="38100" dir="2700000" algn="tl">
                  <a:schemeClr val="bg1">
                    <a:alpha val="88000"/>
                  </a:schemeClr>
                </a:outerShdw>
              </a:effectLst>
            </a:endParaRPr>
          </a:p>
        </p:txBody>
      </p:sp>
      <p:sp>
        <p:nvSpPr>
          <p:cNvPr id="10" name="TextBox 9"/>
          <p:cNvSpPr txBox="1"/>
          <p:nvPr/>
        </p:nvSpPr>
        <p:spPr>
          <a:xfrm>
            <a:off x="0" y="5426839"/>
            <a:ext cx="6248400" cy="1015663"/>
          </a:xfrm>
          <a:prstGeom prst="rect">
            <a:avLst/>
          </a:prstGeom>
          <a:noFill/>
        </p:spPr>
        <p:txBody>
          <a:bodyPr wrap="square" rtlCol="0">
            <a:spAutoFit/>
          </a:bodyPr>
          <a:lstStyle/>
          <a:p>
            <a:pPr algn="ctr"/>
            <a:r>
              <a:rPr lang="en-US" sz="2000" dirty="0" smtClean="0">
                <a:effectLst>
                  <a:outerShdw blurRad="50800" dist="50800" dir="5400000" algn="ctr" rotWithShape="0">
                    <a:schemeClr val="bg1"/>
                  </a:outerShdw>
                </a:effectLst>
              </a:rPr>
              <a:t>1882: gravity irrigation diverts Grand River water </a:t>
            </a:r>
            <a:br>
              <a:rPr lang="en-US" sz="2000" dirty="0" smtClean="0">
                <a:effectLst>
                  <a:outerShdw blurRad="50800" dist="50800" dir="5400000" algn="ctr" rotWithShape="0">
                    <a:schemeClr val="bg1"/>
                  </a:outerShdw>
                </a:effectLst>
              </a:rPr>
            </a:br>
            <a:r>
              <a:rPr lang="en-US" sz="2000" dirty="0" smtClean="0">
                <a:effectLst>
                  <a:outerShdw blurRad="50800" dist="50800" dir="5400000" algn="ctr" rotWithShape="0">
                    <a:schemeClr val="bg1"/>
                  </a:outerShdw>
                </a:effectLst>
              </a:rPr>
              <a:t>at mouth of </a:t>
            </a:r>
            <a:r>
              <a:rPr lang="en-US" sz="2000" dirty="0" err="1" smtClean="0">
                <a:effectLst>
                  <a:outerShdw blurRad="50800" dist="50800" dir="5400000" algn="ctr" rotWithShape="0">
                    <a:schemeClr val="bg1"/>
                  </a:outerShdw>
                </a:effectLst>
              </a:rPr>
              <a:t>DeBeque</a:t>
            </a:r>
            <a:r>
              <a:rPr lang="en-US" sz="2000" dirty="0" smtClean="0">
                <a:effectLst>
                  <a:outerShdw blurRad="50800" dist="50800" dir="5400000" algn="ctr" rotWithShape="0">
                    <a:schemeClr val="bg1"/>
                  </a:outerShdw>
                </a:effectLst>
              </a:rPr>
              <a:t> Canyon</a:t>
            </a:r>
            <a:br>
              <a:rPr lang="en-US" sz="2000" dirty="0" smtClean="0">
                <a:effectLst>
                  <a:outerShdw blurRad="50800" dist="50800" dir="5400000" algn="ctr" rotWithShape="0">
                    <a:schemeClr val="bg1"/>
                  </a:outerShdw>
                </a:effectLst>
              </a:rPr>
            </a:br>
            <a:endParaRPr lang="en-US" sz="2000" dirty="0" smtClean="0">
              <a:effectLst>
                <a:outerShdw blurRad="50800" dist="50800" dir="5400000" algn="ctr" rotWithShape="0">
                  <a:schemeClr val="bg1"/>
                </a:outerShdw>
              </a:effectLs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963" y="3657600"/>
            <a:ext cx="27130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592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62000" y="1371600"/>
            <a:ext cx="7239000" cy="2438400"/>
          </a:xfrm>
        </p:spPr>
        <p:txBody>
          <a:bodyPr/>
          <a:lstStyle/>
          <a:p>
            <a:r>
              <a:rPr lang="en-US" sz="5400" b="1" dirty="0" smtClean="0"/>
              <a:t>The Past, the Present and the Future…</a:t>
            </a:r>
            <a:br>
              <a:rPr lang="en-US" sz="5400" b="1" dirty="0" smtClean="0"/>
            </a:br>
            <a:endParaRPr lang="en-US" dirty="0"/>
          </a:p>
        </p:txBody>
      </p:sp>
      <p:sp>
        <p:nvSpPr>
          <p:cNvPr id="5" name="Footer Placeholder 3"/>
          <p:cNvSpPr>
            <a:spLocks noGrp="1"/>
          </p:cNvSpPr>
          <p:nvPr>
            <p:ph type="ftr" sz="quarter" idx="10"/>
          </p:nvPr>
        </p:nvSpPr>
        <p:spPr>
          <a:xfrm>
            <a:off x="3962400" y="6248400"/>
            <a:ext cx="5029200" cy="381000"/>
          </a:xfrm>
        </p:spPr>
        <p:txBody>
          <a:bodyPr/>
          <a:lstStyle/>
          <a:p>
            <a:r>
              <a:rPr lang="en-US" smtClean="0"/>
              <a:t>New Look of CO Wine, or "Why Does the Wind Suck?"</a:t>
            </a:r>
            <a:endParaRPr lang="en-US" dirty="0"/>
          </a:p>
        </p:txBody>
      </p:sp>
      <p:sp>
        <p:nvSpPr>
          <p:cNvPr id="2" name="TextBox 1"/>
          <p:cNvSpPr txBox="1"/>
          <p:nvPr/>
        </p:nvSpPr>
        <p:spPr>
          <a:xfrm>
            <a:off x="777922" y="3276600"/>
            <a:ext cx="7239000" cy="2049792"/>
          </a:xfrm>
          <a:prstGeom prst="rect">
            <a:avLst/>
          </a:prstGeom>
          <a:noFill/>
        </p:spPr>
        <p:txBody>
          <a:bodyPr wrap="square" rtlCol="0">
            <a:spAutoFit/>
          </a:bodyPr>
          <a:lstStyle/>
          <a:p>
            <a:pPr algn="ctr"/>
            <a:r>
              <a:rPr lang="en-US" sz="4000" dirty="0"/>
              <a:t>walk into a bar</a:t>
            </a:r>
            <a:r>
              <a:rPr lang="en-US" sz="4000" dirty="0" smtClean="0"/>
              <a:t>.</a:t>
            </a:r>
          </a:p>
          <a:p>
            <a:pPr algn="ctr"/>
            <a:r>
              <a:rPr lang="en-US" dirty="0"/>
              <a:t/>
            </a:r>
            <a:br>
              <a:rPr lang="en-US" dirty="0"/>
            </a:br>
            <a:r>
              <a:rPr lang="en-US" sz="4400" dirty="0"/>
              <a:t>It was tense</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additive="base">
                                        <p:cTn id="7" dur="500" fill="hold"/>
                                        <p:tgtEl>
                                          <p:spTgt spid="240642"/>
                                        </p:tgtEl>
                                        <p:attrNameLst>
                                          <p:attrName>ppt_x</p:attrName>
                                        </p:attrNameLst>
                                      </p:cBhvr>
                                      <p:tavLst>
                                        <p:tav tm="0">
                                          <p:val>
                                            <p:strVal val="#ppt_x"/>
                                          </p:val>
                                        </p:tav>
                                        <p:tav tm="100000">
                                          <p:val>
                                            <p:strVal val="#ppt_x"/>
                                          </p:val>
                                        </p:tav>
                                      </p:tavLst>
                                    </p:anim>
                                    <p:anim calcmode="lin" valueType="num">
                                      <p:cBhvr additive="base">
                                        <p:cTn id="8" dur="500" fill="hold"/>
                                        <p:tgtEl>
                                          <p:spTgt spid="2406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New Look of CO Wine, or "Why Does the Wind Suck?"</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0"/>
            <a:ext cx="7686891" cy="5410201"/>
          </a:xfrm>
          <a:prstGeom prst="rect">
            <a:avLst/>
          </a:prstGeom>
          <a:noFill/>
          <a:ln w="9525">
            <a:noFill/>
            <a:miter lim="800000"/>
            <a:headEnd/>
            <a:tailEnd/>
          </a:ln>
        </p:spPr>
      </p:pic>
      <p:sp>
        <p:nvSpPr>
          <p:cNvPr id="2" name="Title 1"/>
          <p:cNvSpPr>
            <a:spLocks noGrp="1"/>
          </p:cNvSpPr>
          <p:nvPr>
            <p:ph type="title"/>
          </p:nvPr>
        </p:nvSpPr>
        <p:spPr>
          <a:xfrm>
            <a:off x="0" y="0"/>
            <a:ext cx="7696200" cy="795338"/>
          </a:xfrm>
          <a:solidFill>
            <a:schemeClr val="bg1">
              <a:alpha val="30000"/>
            </a:schemeClr>
          </a:solidFill>
        </p:spPr>
        <p:txBody>
          <a:bodyPr/>
          <a:lstStyle/>
          <a:p>
            <a:pPr algn="ctr"/>
            <a:r>
              <a:rPr lang="en-US" sz="4000" dirty="0" smtClean="0">
                <a:effectLst>
                  <a:outerShdw blurRad="63500" dist="38100" dir="2700000" algn="tl">
                    <a:schemeClr val="bg1">
                      <a:alpha val="88000"/>
                    </a:schemeClr>
                  </a:outerShdw>
                </a:effectLst>
              </a:rPr>
              <a:t>A bit of Grand Valley history</a:t>
            </a:r>
            <a:endParaRPr lang="en-US" sz="4000" dirty="0">
              <a:effectLst>
                <a:outerShdw blurRad="63500" dist="38100" dir="2700000" algn="tl">
                  <a:schemeClr val="bg1">
                    <a:alpha val="88000"/>
                  </a:schemeClr>
                </a:outerShdw>
              </a:effectLst>
            </a:endParaRPr>
          </a:p>
        </p:txBody>
      </p:sp>
      <p:sp>
        <p:nvSpPr>
          <p:cNvPr id="10" name="TextBox 9"/>
          <p:cNvSpPr txBox="1"/>
          <p:nvPr/>
        </p:nvSpPr>
        <p:spPr>
          <a:xfrm>
            <a:off x="304800" y="5486401"/>
            <a:ext cx="8458200" cy="1138773"/>
          </a:xfrm>
          <a:prstGeom prst="rect">
            <a:avLst/>
          </a:prstGeom>
          <a:solidFill>
            <a:schemeClr val="bg1"/>
          </a:solidFill>
        </p:spPr>
        <p:txBody>
          <a:bodyPr wrap="square" rtlCol="0">
            <a:spAutoFit/>
          </a:bodyPr>
          <a:lstStyle/>
          <a:p>
            <a:r>
              <a:rPr lang="en-US" sz="1800" dirty="0" smtClean="0"/>
              <a:t>“The finest varieties of European grapes, such as the Black Hamburg, Flame Tokay, Zinfandel, Sultana, Muscat and Malaga grow to perfection in the open, and this is the only valley in the State where it is possible to grow them at all</a:t>
            </a:r>
            <a:r>
              <a:rPr lang="en-US" sz="1600" dirty="0" smtClean="0"/>
              <a:t>.”</a:t>
            </a:r>
            <a:br>
              <a:rPr lang="en-US" sz="1600" dirty="0" smtClean="0"/>
            </a:br>
            <a:r>
              <a:rPr lang="en-US" sz="1400" dirty="0" smtClean="0"/>
              <a:t>—</a:t>
            </a:r>
            <a:r>
              <a:rPr lang="en-US" sz="1400" i="1" dirty="0" smtClean="0"/>
              <a:t>The Resources of Mesa County, Colorado and the Advantages and Opportunities it has to Offer, c. 1897</a:t>
            </a:r>
            <a:endParaRPr lang="en-US" sz="1800" i="1" dirty="0" smtClean="0"/>
          </a:p>
        </p:txBody>
      </p:sp>
      <p:sp>
        <p:nvSpPr>
          <p:cNvPr id="7" name="TextBox 6"/>
          <p:cNvSpPr txBox="1"/>
          <p:nvPr/>
        </p:nvSpPr>
        <p:spPr>
          <a:xfrm>
            <a:off x="7696200" y="1981200"/>
            <a:ext cx="1447800" cy="3397853"/>
          </a:xfrm>
          <a:prstGeom prst="rect">
            <a:avLst/>
          </a:prstGeom>
          <a:noFill/>
        </p:spPr>
        <p:txBody>
          <a:bodyPr wrap="square" rtlCol="0">
            <a:spAutoFit/>
          </a:bodyPr>
          <a:lstStyle/>
          <a:p>
            <a:pPr marL="165100" indent="-165100">
              <a:buFont typeface="Arial" pitchFamily="34" charset="0"/>
              <a:buChar char="•"/>
            </a:pPr>
            <a:r>
              <a:rPr lang="en-US" sz="2400" dirty="0" smtClean="0"/>
              <a:t>1883</a:t>
            </a:r>
            <a:r>
              <a:rPr lang="en-US" sz="1800" dirty="0" smtClean="0"/>
              <a:t>: grapes first planted</a:t>
            </a:r>
            <a:br>
              <a:rPr lang="en-US" sz="1800" dirty="0" smtClean="0"/>
            </a:br>
            <a:endParaRPr lang="en-US" sz="1800" dirty="0" smtClean="0"/>
          </a:p>
          <a:p>
            <a:pPr marL="165100" indent="-165100">
              <a:buFont typeface="Arial" pitchFamily="34" charset="0"/>
              <a:buChar char="•"/>
            </a:pPr>
            <a:r>
              <a:rPr lang="en-US" sz="2400" dirty="0" smtClean="0"/>
              <a:t>1890</a:t>
            </a:r>
            <a:r>
              <a:rPr lang="en-US" sz="1800" dirty="0" smtClean="0"/>
              <a:t>: Gov. Crawford plants 60 acres of grapes</a:t>
            </a:r>
            <a:endParaRPr lang="en-US" sz="1800" dirty="0"/>
          </a:p>
        </p:txBody>
      </p:sp>
    </p:spTree>
    <p:extLst>
      <p:ext uri="{BB962C8B-B14F-4D97-AF65-F5344CB8AC3E}">
        <p14:creationId xmlns:p14="http://schemas.microsoft.com/office/powerpoint/2010/main" val="1772126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523742" y="0"/>
            <a:ext cx="6867658" cy="1066800"/>
          </a:xfrm>
        </p:spPr>
        <p:txBody>
          <a:bodyPr/>
          <a:lstStyle/>
          <a:p>
            <a:r>
              <a:rPr lang="en-US" sz="4000" b="1" dirty="0" smtClean="0"/>
              <a:t>More Colorado wine history</a:t>
            </a:r>
            <a:endParaRPr lang="en-US" sz="4000" dirty="0"/>
          </a:p>
        </p:txBody>
      </p:sp>
      <p:sp>
        <p:nvSpPr>
          <p:cNvPr id="240643" name="Rectangle 3"/>
          <p:cNvSpPr>
            <a:spLocks noGrp="1" noChangeArrowheads="1"/>
          </p:cNvSpPr>
          <p:nvPr>
            <p:ph idx="1"/>
          </p:nvPr>
        </p:nvSpPr>
        <p:spPr>
          <a:xfrm>
            <a:off x="5079820" y="995149"/>
            <a:ext cx="3647940" cy="4294817"/>
          </a:xfrm>
        </p:spPr>
        <p:txBody>
          <a:bodyPr/>
          <a:lstStyle/>
          <a:p>
            <a:pPr marL="231775" indent="-231775">
              <a:tabLst>
                <a:tab pos="7997825" algn="r"/>
              </a:tabLst>
            </a:pPr>
            <a:r>
              <a:rPr lang="en-US" sz="2400" b="1" dirty="0" smtClean="0"/>
              <a:t>Warren</a:t>
            </a:r>
            <a:br>
              <a:rPr lang="en-US" sz="2400" b="1" dirty="0" smtClean="0"/>
            </a:br>
            <a:r>
              <a:rPr lang="en-US" sz="2400" b="1" dirty="0" err="1" smtClean="0"/>
              <a:t>Winiarski</a:t>
            </a:r>
            <a:r>
              <a:rPr lang="en-US" sz="2400" dirty="0" smtClean="0"/>
              <a:t>,</a:t>
            </a:r>
            <a:br>
              <a:rPr lang="en-US" sz="2400" dirty="0" smtClean="0"/>
            </a:br>
            <a:r>
              <a:rPr lang="en-US" sz="2400" dirty="0" smtClean="0"/>
              <a:t>the UC Davis grad</a:t>
            </a:r>
            <a:br>
              <a:rPr lang="en-US" sz="2400" dirty="0" smtClean="0"/>
            </a:br>
            <a:r>
              <a:rPr lang="en-US" sz="2400" dirty="0" smtClean="0"/>
              <a:t>who served as the winemaker for Denver’s Ivancie Winery in the 1960s, </a:t>
            </a:r>
            <a:r>
              <a:rPr lang="en-US" sz="2400" dirty="0"/>
              <a:t>shown in 1970 </a:t>
            </a:r>
            <a:r>
              <a:rPr lang="en-US" sz="2400" dirty="0" smtClean="0"/>
              <a:t>planting Stag's </a:t>
            </a:r>
            <a:r>
              <a:rPr lang="en-US" sz="2400" dirty="0"/>
              <a:t>Leap </a:t>
            </a:r>
            <a:r>
              <a:rPr lang="en-US" sz="2400" dirty="0" smtClean="0"/>
              <a:t>Vineyard in Napa Valley </a:t>
            </a:r>
            <a:br>
              <a:rPr lang="en-US" sz="2400" dirty="0" smtClean="0"/>
            </a:br>
            <a:r>
              <a:rPr lang="en-US" sz="1400" i="1" dirty="0" smtClean="0"/>
              <a:t>Photo </a:t>
            </a:r>
            <a:r>
              <a:rPr lang="en-US" sz="1400" i="1" dirty="0"/>
              <a:t>courtesy Stag's Leap Wine </a:t>
            </a:r>
            <a:r>
              <a:rPr lang="en-US" sz="1400" i="1" dirty="0" smtClean="0"/>
              <a:t>Cellars</a:t>
            </a:r>
            <a:endParaRPr lang="en-US" sz="1400" i="1" dirty="0"/>
          </a:p>
        </p:txBody>
      </p:sp>
      <p:sp>
        <p:nvSpPr>
          <p:cNvPr id="5" name="Footer Placeholder 3"/>
          <p:cNvSpPr>
            <a:spLocks noGrp="1"/>
          </p:cNvSpPr>
          <p:nvPr>
            <p:ph type="ftr" sz="quarter" idx="10"/>
          </p:nvPr>
        </p:nvSpPr>
        <p:spPr>
          <a:xfrm>
            <a:off x="4419600" y="6248400"/>
            <a:ext cx="4572000" cy="381000"/>
          </a:xfrm>
        </p:spPr>
        <p:txBody>
          <a:bodyPr/>
          <a:lstStyle/>
          <a:p>
            <a:r>
              <a:rPr lang="en-US" smtClean="0"/>
              <a:t>New Look of CO Wine, or "Why Does the Wind Suck?"</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12209"/>
            <a:ext cx="4368980" cy="354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1232" y="4701538"/>
            <a:ext cx="8229599" cy="164352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Joseph Phelps </a:t>
            </a:r>
            <a:r>
              <a:rPr lang="en-US" sz="2400" b="0" dirty="0"/>
              <a:t>planted grapes in Greeley and </a:t>
            </a:r>
            <a:r>
              <a:rPr lang="en-US" sz="2400" b="0" dirty="0" smtClean="0"/>
              <a:t>made wine in his basement</a:t>
            </a:r>
          </a:p>
          <a:p>
            <a:pPr marL="342900" indent="-342900">
              <a:buFont typeface="Arial" panose="020B0604020202020204" pitchFamily="34" charset="0"/>
              <a:buChar char="•"/>
            </a:pPr>
            <a:r>
              <a:rPr lang="en-US" sz="2400" dirty="0" smtClean="0"/>
              <a:t>Ray Duncan’s </a:t>
            </a:r>
            <a:r>
              <a:rPr lang="en-US" sz="2400" b="0" dirty="0" smtClean="0"/>
              <a:t>family (Silver Oak) had a wine blending sales room in the Larimer Square area</a:t>
            </a:r>
            <a:endParaRPr lang="en-US" sz="2400" b="0" dirty="0"/>
          </a:p>
        </p:txBody>
      </p:sp>
    </p:spTree>
    <p:extLst>
      <p:ext uri="{BB962C8B-B14F-4D97-AF65-F5344CB8AC3E}">
        <p14:creationId xmlns:p14="http://schemas.microsoft.com/office/powerpoint/2010/main" val="26859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fade">
                                      <p:cBhvr>
                                        <p:cTn id="7" dur="2000"/>
                                        <p:tgtEl>
                                          <p:spTgt spid="2406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523742" y="0"/>
            <a:ext cx="6867658" cy="1066800"/>
          </a:xfrm>
        </p:spPr>
        <p:txBody>
          <a:bodyPr/>
          <a:lstStyle/>
          <a:p>
            <a:r>
              <a:rPr lang="en-US" sz="2800" b="1" dirty="0" smtClean="0"/>
              <a:t>Are these guys old enough to make wine?</a:t>
            </a:r>
            <a:endParaRPr lang="en-US" sz="2800" dirty="0"/>
          </a:p>
        </p:txBody>
      </p:sp>
      <p:sp>
        <p:nvSpPr>
          <p:cNvPr id="5" name="Footer Placeholder 3"/>
          <p:cNvSpPr>
            <a:spLocks noGrp="1"/>
          </p:cNvSpPr>
          <p:nvPr>
            <p:ph type="ftr" sz="quarter" idx="10"/>
          </p:nvPr>
        </p:nvSpPr>
        <p:spPr>
          <a:xfrm>
            <a:off x="3810000" y="6248400"/>
            <a:ext cx="5181600" cy="381000"/>
          </a:xfrm>
        </p:spPr>
        <p:txBody>
          <a:bodyPr/>
          <a:lstStyle/>
          <a:p>
            <a:r>
              <a:rPr lang="en-US" dirty="0" smtClean="0"/>
              <a:t>New Look of CO Wine, or "Why Does the Wind Suck?"</a:t>
            </a:r>
            <a:endParaRPr lang="en-US"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141304" y="1143000"/>
            <a:ext cx="4368980" cy="302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838200"/>
            <a:ext cx="3124200" cy="4886992"/>
          </a:xfrm>
        </p:spPr>
      </p:pic>
      <p:pic>
        <p:nvPicPr>
          <p:cNvPr id="4098" name="Picture 2" descr="I:\Photo Storage\Photos, etc\CWIDB Photo Library\Trail Ridge winery tstg r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792033"/>
            <a:ext cx="4308475" cy="2834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58340"/>
            <a:ext cx="3429000" cy="4726164"/>
          </a:xfrm>
          <a:prstGeom prst="rect">
            <a:avLst/>
          </a:prstGeom>
        </p:spPr>
      </p:pic>
    </p:spTree>
    <p:extLst>
      <p:ext uri="{BB962C8B-B14F-4D97-AF65-F5344CB8AC3E}">
        <p14:creationId xmlns:p14="http://schemas.microsoft.com/office/powerpoint/2010/main" val="406371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New Look of CO Wine, or "Why Does the Wind Suck?"</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59" y="0"/>
            <a:ext cx="7112000" cy="5334000"/>
          </a:xfrm>
          <a:prstGeom prst="rect">
            <a:avLst/>
          </a:prstGeom>
        </p:spPr>
      </p:pic>
      <p:sp>
        <p:nvSpPr>
          <p:cNvPr id="2" name="Title 1"/>
          <p:cNvSpPr>
            <a:spLocks noGrp="1"/>
          </p:cNvSpPr>
          <p:nvPr>
            <p:ph type="title"/>
          </p:nvPr>
        </p:nvSpPr>
        <p:spPr>
          <a:xfrm>
            <a:off x="0" y="0"/>
            <a:ext cx="7086600" cy="795338"/>
          </a:xfrm>
        </p:spPr>
        <p:txBody>
          <a:bodyPr/>
          <a:lstStyle/>
          <a:p>
            <a:pPr algn="ctr"/>
            <a:r>
              <a:rPr lang="en-US" sz="4000" dirty="0" smtClean="0">
                <a:effectLst>
                  <a:outerShdw blurRad="63500" dist="38100" dir="2700000" algn="tl">
                    <a:schemeClr val="bg1">
                      <a:alpha val="88000"/>
                    </a:schemeClr>
                  </a:outerShdw>
                </a:effectLst>
              </a:rPr>
              <a:t>“No.  Your Past</a:t>
            </a:r>
            <a:r>
              <a:rPr lang="en-US" sz="4000" dirty="0">
                <a:effectLst>
                  <a:outerShdw blurRad="63500" dist="38100" dir="2700000" algn="tl">
                    <a:schemeClr val="bg1">
                      <a:alpha val="88000"/>
                    </a:schemeClr>
                  </a:outerShdw>
                </a:effectLst>
              </a:rPr>
              <a:t>.</a:t>
            </a:r>
            <a:r>
              <a:rPr lang="en-US" sz="4000" dirty="0" smtClean="0">
                <a:effectLst>
                  <a:outerShdw blurRad="63500" dist="38100" dir="2700000" algn="tl">
                    <a:schemeClr val="bg1">
                      <a:alpha val="88000"/>
                    </a:schemeClr>
                  </a:outerShdw>
                </a:effectLst>
              </a:rPr>
              <a:t>”</a:t>
            </a:r>
            <a:endParaRPr lang="en-US" sz="4000" dirty="0">
              <a:effectLst>
                <a:outerShdw blurRad="63500" dist="38100" dir="2700000" algn="tl">
                  <a:schemeClr val="bg1">
                    <a:alpha val="88000"/>
                  </a:schemeClr>
                </a:outerShdw>
              </a:effectLst>
            </a:endParaRPr>
          </a:p>
        </p:txBody>
      </p:sp>
      <p:sp>
        <p:nvSpPr>
          <p:cNvPr id="10" name="TextBox 9"/>
          <p:cNvSpPr txBox="1"/>
          <p:nvPr/>
        </p:nvSpPr>
        <p:spPr>
          <a:xfrm>
            <a:off x="305659" y="4699149"/>
            <a:ext cx="4953000" cy="707886"/>
          </a:xfrm>
          <a:prstGeom prst="rect">
            <a:avLst/>
          </a:prstGeom>
          <a:noFill/>
        </p:spPr>
        <p:txBody>
          <a:bodyPr wrap="square" rtlCol="0">
            <a:spAutoFit/>
          </a:bodyPr>
          <a:lstStyle/>
          <a:p>
            <a:pPr algn="ctr"/>
            <a:r>
              <a:rPr lang="en-US" sz="2000" dirty="0" smtClean="0">
                <a:solidFill>
                  <a:schemeClr val="bg1"/>
                </a:solidFill>
              </a:rPr>
              <a:t>The former Governor’s Cup August 2010</a:t>
            </a:r>
            <a:r>
              <a:rPr lang="en-US" sz="2000" dirty="0" smtClean="0">
                <a:effectLst>
                  <a:outerShdw blurRad="50800" dist="50800" dir="5400000" algn="ctr" rotWithShape="0">
                    <a:schemeClr val="bg1"/>
                  </a:outerShdw>
                </a:effectLst>
              </a:rPr>
              <a:t/>
            </a:r>
            <a:br>
              <a:rPr lang="en-US" sz="2000" dirty="0" smtClean="0">
                <a:effectLst>
                  <a:outerShdw blurRad="50800" dist="50800" dir="5400000" algn="ctr" rotWithShape="0">
                    <a:schemeClr val="bg1"/>
                  </a:outerShdw>
                </a:effectLst>
              </a:rPr>
            </a:br>
            <a:endParaRPr lang="en-US" sz="2000" dirty="0" smtClean="0">
              <a:effectLst>
                <a:outerShdw blurRad="50800" dist="50800" dir="5400000" algn="ctr" rotWithShape="0">
                  <a:schemeClr val="bg1"/>
                </a:outerShdw>
              </a:effectLst>
            </a:endParaRPr>
          </a:p>
        </p:txBody>
      </p:sp>
      <p:pic>
        <p:nvPicPr>
          <p:cNvPr id="6147" name="Picture 3" descr="V:\Wine Board\Pictures\Cougar Run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147" y="2408583"/>
            <a:ext cx="3275023"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74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7265258" cy="55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0"/>
          </p:nvPr>
        </p:nvSpPr>
        <p:spPr/>
        <p:txBody>
          <a:bodyPr/>
          <a:lstStyle/>
          <a:p>
            <a:pPr>
              <a:defRPr/>
            </a:pPr>
            <a:r>
              <a:rPr lang="en-US" smtClean="0"/>
              <a:t>New Look of CO Wine, or "Why Does the Wind Suck?"</a:t>
            </a:r>
            <a:endParaRPr lang="en-US" dirty="0"/>
          </a:p>
        </p:txBody>
      </p:sp>
      <p:sp>
        <p:nvSpPr>
          <p:cNvPr id="2" name="Title 1"/>
          <p:cNvSpPr>
            <a:spLocks noGrp="1"/>
          </p:cNvSpPr>
          <p:nvPr>
            <p:ph type="title"/>
          </p:nvPr>
        </p:nvSpPr>
        <p:spPr>
          <a:xfrm>
            <a:off x="168965" y="42862"/>
            <a:ext cx="7086600" cy="795338"/>
          </a:xfrm>
        </p:spPr>
        <p:txBody>
          <a:bodyPr/>
          <a:lstStyle/>
          <a:p>
            <a:pPr algn="ctr"/>
            <a:r>
              <a:rPr lang="en-US" sz="4000" dirty="0" smtClean="0">
                <a:effectLst>
                  <a:outerShdw blurRad="63500" dist="38100" dir="2700000" algn="tl">
                    <a:schemeClr val="bg1">
                      <a:alpha val="88000"/>
                    </a:schemeClr>
                  </a:outerShdw>
                </a:effectLst>
              </a:rPr>
              <a:t>Fifteen years ago…</a:t>
            </a:r>
            <a:endParaRPr lang="en-US" sz="4000" dirty="0">
              <a:effectLst>
                <a:outerShdw blurRad="63500" dist="38100" dir="2700000" algn="tl">
                  <a:schemeClr val="bg1">
                    <a:alpha val="88000"/>
                  </a:schemeClr>
                </a:outerShdw>
              </a:effectLst>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71013" y="2057400"/>
            <a:ext cx="3434932" cy="473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05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New Look of CO Wine, or "Why Does the Wind Suck?"</a:t>
            </a:r>
            <a:endParaRPr lang="en-US" dirty="0"/>
          </a:p>
        </p:txBody>
      </p:sp>
      <p:sp>
        <p:nvSpPr>
          <p:cNvPr id="2" name="Title 1"/>
          <p:cNvSpPr>
            <a:spLocks noGrp="1"/>
          </p:cNvSpPr>
          <p:nvPr>
            <p:ph type="title"/>
          </p:nvPr>
        </p:nvSpPr>
        <p:spPr>
          <a:xfrm>
            <a:off x="168965" y="42862"/>
            <a:ext cx="7086600" cy="795338"/>
          </a:xfrm>
        </p:spPr>
        <p:txBody>
          <a:bodyPr/>
          <a:lstStyle/>
          <a:p>
            <a:pPr algn="ctr"/>
            <a:r>
              <a:rPr lang="en-US" sz="4000" dirty="0" smtClean="0">
                <a:effectLst>
                  <a:outerShdw blurRad="63500" dist="38100" dir="2700000" algn="tl">
                    <a:schemeClr val="bg1">
                      <a:alpha val="88000"/>
                    </a:schemeClr>
                  </a:outerShdw>
                </a:effectLst>
              </a:rPr>
              <a:t>Fifteen years ago…</a:t>
            </a:r>
            <a:endParaRPr lang="en-US" sz="4000" dirty="0">
              <a:effectLst>
                <a:outerShdw blurRad="63500" dist="38100" dir="2700000" algn="tl">
                  <a:schemeClr val="bg1">
                    <a:alpha val="88000"/>
                  </a:schemeClr>
                </a:outerShdw>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957"/>
            <a:ext cx="7543800" cy="495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618564"/>
            <a:ext cx="4038600" cy="306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482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xfrm>
            <a:off x="4042011" y="6324600"/>
            <a:ext cx="4873389" cy="381000"/>
          </a:xfrm>
          <a:noFill/>
        </p:spPr>
        <p:txBody>
          <a:bodyPr/>
          <a:lstStyle/>
          <a:p>
            <a:r>
              <a:rPr lang="en-US" dirty="0" smtClean="0"/>
              <a:t>New Look of CO Wine, or "Why Does the Wind Suck?"</a:t>
            </a:r>
          </a:p>
        </p:txBody>
      </p:sp>
      <p:sp>
        <p:nvSpPr>
          <p:cNvPr id="110594" name="Rectangle 2"/>
          <p:cNvSpPr>
            <a:spLocks noGrp="1" noChangeArrowheads="1"/>
          </p:cNvSpPr>
          <p:nvPr>
            <p:ph type="title"/>
          </p:nvPr>
        </p:nvSpPr>
        <p:spPr>
          <a:xfrm>
            <a:off x="533400" y="152400"/>
            <a:ext cx="7162800" cy="762000"/>
          </a:xfrm>
        </p:spPr>
        <p:txBody>
          <a:bodyPr/>
          <a:lstStyle/>
          <a:p>
            <a:pPr>
              <a:defRPr/>
            </a:pPr>
            <a:r>
              <a:rPr lang="en-US" b="1" dirty="0" smtClean="0">
                <a:effectLst>
                  <a:outerShdw blurRad="38100" dist="38100" dir="2700000" algn="tl">
                    <a:srgbClr val="FFFFFF"/>
                  </a:outerShdw>
                </a:effectLst>
              </a:rPr>
              <a:t>Why does the wind suck?</a:t>
            </a:r>
            <a:endParaRPr lang="en-US" sz="3600" b="1" dirty="0" smtClean="0">
              <a:effectLst>
                <a:outerShdw blurRad="38100" dist="38100" dir="2700000" algn="tl">
                  <a:srgbClr val="FFFFFF"/>
                </a:outerShdw>
              </a:effectLst>
            </a:endParaRPr>
          </a:p>
        </p:txBody>
      </p:sp>
      <p:pic>
        <p:nvPicPr>
          <p:cNvPr id="8" name="Picture 7" descr="Highline Project 1918.jpg"/>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140000"/>
                    </a14:imgEffect>
                  </a14:imgLayer>
                </a14:imgProps>
              </a:ext>
            </a:extLst>
          </a:blip>
          <a:stretch>
            <a:fillRect/>
          </a:stretch>
        </p:blipFill>
        <p:spPr>
          <a:xfrm>
            <a:off x="457197" y="1104331"/>
            <a:ext cx="8534404" cy="4800600"/>
          </a:xfrm>
          <a:prstGeom prst="rect">
            <a:avLst/>
          </a:prstGeom>
          <a:ln w="95250" cmpd="thickThin">
            <a:solidFill>
              <a:srgbClr val="480000"/>
            </a:solidFill>
          </a:ln>
        </p:spPr>
      </p:pic>
      <p:pic>
        <p:nvPicPr>
          <p:cNvPr id="25603" name="Picture 4" descr="GARFIELD"/>
          <p:cNvPicPr>
            <a:picLocks noChangeAspect="1" noChangeArrowheads="1"/>
          </p:cNvPicPr>
          <p:nvPr/>
        </p:nvPicPr>
        <p:blipFill>
          <a:blip r:embed="rId4" cstate="print"/>
          <a:srcRect/>
          <a:stretch>
            <a:fillRect/>
          </a:stretch>
        </p:blipFill>
        <p:spPr bwMode="auto">
          <a:xfrm>
            <a:off x="1" y="4800600"/>
            <a:ext cx="3585172" cy="2057400"/>
          </a:xfrm>
          <a:prstGeom prst="rect">
            <a:avLst/>
          </a:prstGeom>
          <a:noFill/>
          <a:ln w="95250" cmpd="thickThin">
            <a:solidFill>
              <a:srgbClr val="480000"/>
            </a:solidFill>
            <a:miter lim="800000"/>
            <a:headEnd/>
            <a:tailEnd/>
          </a:ln>
        </p:spPr>
      </p:pic>
      <p:cxnSp>
        <p:nvCxnSpPr>
          <p:cNvPr id="18" name="Straight Arrow Connector 17"/>
          <p:cNvCxnSpPr/>
          <p:nvPr/>
        </p:nvCxnSpPr>
        <p:spPr bwMode="auto">
          <a:xfrm rot="5400000" flipH="1" flipV="1">
            <a:off x="190500" y="5524500"/>
            <a:ext cx="685800" cy="457200"/>
          </a:xfrm>
          <a:prstGeom prst="straightConnector1">
            <a:avLst/>
          </a:prstGeom>
          <a:noFill/>
          <a:ln w="63500" cap="flat" cmpd="sng" algn="ctr">
            <a:solidFill>
              <a:srgbClr val="480000"/>
            </a:solidFill>
            <a:prstDash val="solid"/>
            <a:round/>
            <a:headEnd type="none" w="med" len="med"/>
            <a:tailEnd type="stealth" w="lg" len="lg"/>
          </a:ln>
          <a:effectLst/>
        </p:spPr>
      </p:cxnSp>
      <p:cxnSp>
        <p:nvCxnSpPr>
          <p:cNvPr id="19" name="Straight Arrow Connector 18"/>
          <p:cNvCxnSpPr>
            <a:stCxn id="66" idx="1"/>
          </p:cNvCxnSpPr>
          <p:nvPr/>
        </p:nvCxnSpPr>
        <p:spPr bwMode="auto">
          <a:xfrm rot="10800000">
            <a:off x="647700" y="1217711"/>
            <a:ext cx="762000" cy="153889"/>
          </a:xfrm>
          <a:prstGeom prst="straightConnector1">
            <a:avLst/>
          </a:prstGeom>
          <a:noFill/>
          <a:ln w="63500" cap="flat" cmpd="sng" algn="ctr">
            <a:solidFill>
              <a:srgbClr val="480000"/>
            </a:solidFill>
            <a:prstDash val="solid"/>
            <a:round/>
            <a:headEnd type="none" w="med" len="med"/>
            <a:tailEnd type="stealth" w="lg" len="lg"/>
          </a:ln>
          <a:effectLst/>
        </p:spPr>
      </p:cxnSp>
      <p:sp useBgFill="1">
        <p:nvSpPr>
          <p:cNvPr id="23" name="TextBox 22"/>
          <p:cNvSpPr txBox="1"/>
          <p:nvPr/>
        </p:nvSpPr>
        <p:spPr>
          <a:xfrm>
            <a:off x="7448549" y="2069069"/>
            <a:ext cx="914400" cy="738664"/>
          </a:xfrm>
          <a:prstGeom prst="rect">
            <a:avLst/>
          </a:prstGeom>
          <a:ln w="19050" cmpd="sng">
            <a:solidFill>
              <a:srgbClr val="0033CC"/>
            </a:solidFill>
          </a:ln>
        </p:spPr>
        <p:txBody>
          <a:bodyPr wrap="square" rtlCol="0">
            <a:spAutoFit/>
          </a:bodyPr>
          <a:lstStyle/>
          <a:p>
            <a:pPr algn="ctr"/>
            <a:r>
              <a:rPr lang="en-US" sz="1400" dirty="0" smtClean="0"/>
              <a:t>Mouth of </a:t>
            </a:r>
            <a:br>
              <a:rPr lang="en-US" sz="1400" dirty="0" smtClean="0"/>
            </a:br>
            <a:r>
              <a:rPr lang="en-US" sz="1400" dirty="0" err="1" smtClean="0"/>
              <a:t>DeBeque</a:t>
            </a:r>
            <a:r>
              <a:rPr lang="en-US" sz="1400" dirty="0" smtClean="0"/>
              <a:t> Canyon</a:t>
            </a:r>
            <a:endParaRPr lang="en-US" sz="1400" dirty="0"/>
          </a:p>
        </p:txBody>
      </p:sp>
      <p:cxnSp>
        <p:nvCxnSpPr>
          <p:cNvPr id="24" name="Straight Arrow Connector 23"/>
          <p:cNvCxnSpPr>
            <a:stCxn id="23" idx="2"/>
          </p:cNvCxnSpPr>
          <p:nvPr/>
        </p:nvCxnSpPr>
        <p:spPr bwMode="auto">
          <a:xfrm rot="5400000">
            <a:off x="7246381" y="2857501"/>
            <a:ext cx="709136" cy="609600"/>
          </a:xfrm>
          <a:prstGeom prst="straightConnector1">
            <a:avLst/>
          </a:prstGeom>
          <a:noFill/>
          <a:ln w="63500" cap="flat" cmpd="sng" algn="ctr">
            <a:solidFill>
              <a:srgbClr val="0033CC"/>
            </a:solidFill>
            <a:prstDash val="solid"/>
            <a:round/>
            <a:headEnd type="none" w="med" len="med"/>
            <a:tailEnd type="stealth" w="lg" len="lg"/>
          </a:ln>
          <a:effectLst/>
        </p:spPr>
      </p:cxnSp>
      <p:sp useBgFill="1">
        <p:nvSpPr>
          <p:cNvPr id="33" name="TextBox 32"/>
          <p:cNvSpPr txBox="1"/>
          <p:nvPr/>
        </p:nvSpPr>
        <p:spPr>
          <a:xfrm>
            <a:off x="1981200" y="4724400"/>
            <a:ext cx="914400" cy="762000"/>
          </a:xfrm>
          <a:prstGeom prst="rect">
            <a:avLst/>
          </a:prstGeom>
          <a:ln w="19050" cmpd="sng">
            <a:solidFill>
              <a:srgbClr val="0033CC"/>
            </a:solidFill>
          </a:ln>
        </p:spPr>
        <p:txBody>
          <a:bodyPr wrap="square" rtlCol="0">
            <a:spAutoFit/>
          </a:bodyPr>
          <a:lstStyle/>
          <a:p>
            <a:pPr algn="ctr"/>
            <a:r>
              <a:rPr lang="en-US" sz="1400" dirty="0" smtClean="0"/>
              <a:t>Mouth of </a:t>
            </a:r>
            <a:br>
              <a:rPr lang="en-US" sz="1400" dirty="0" smtClean="0"/>
            </a:br>
            <a:r>
              <a:rPr lang="en-US" sz="1400" dirty="0" err="1" smtClean="0"/>
              <a:t>DeBeque</a:t>
            </a:r>
            <a:r>
              <a:rPr lang="en-US" sz="1400" dirty="0" smtClean="0"/>
              <a:t> Canyon</a:t>
            </a:r>
            <a:endParaRPr lang="en-US" sz="1400" dirty="0"/>
          </a:p>
        </p:txBody>
      </p:sp>
      <p:cxnSp>
        <p:nvCxnSpPr>
          <p:cNvPr id="34" name="Straight Arrow Connector 33"/>
          <p:cNvCxnSpPr>
            <a:stCxn id="33" idx="2"/>
          </p:cNvCxnSpPr>
          <p:nvPr/>
        </p:nvCxnSpPr>
        <p:spPr bwMode="auto">
          <a:xfrm rot="16200000" flipH="1">
            <a:off x="2667000" y="5257800"/>
            <a:ext cx="152400" cy="609600"/>
          </a:xfrm>
          <a:prstGeom prst="straightConnector1">
            <a:avLst/>
          </a:prstGeom>
          <a:noFill/>
          <a:ln w="63500" cap="flat" cmpd="sng" algn="ctr">
            <a:solidFill>
              <a:srgbClr val="0033CC"/>
            </a:solidFill>
            <a:prstDash val="solid"/>
            <a:round/>
            <a:headEnd type="none" w="med" len="med"/>
            <a:tailEnd type="stealth" w="lg" len="lg"/>
          </a:ln>
          <a:effectLst/>
        </p:spPr>
      </p:cxnSp>
      <p:cxnSp>
        <p:nvCxnSpPr>
          <p:cNvPr id="38" name="Curved Connector 37"/>
          <p:cNvCxnSpPr/>
          <p:nvPr/>
        </p:nvCxnSpPr>
        <p:spPr bwMode="auto">
          <a:xfrm rot="10800000" flipV="1">
            <a:off x="5676900" y="3581400"/>
            <a:ext cx="2400300" cy="457200"/>
          </a:xfrm>
          <a:prstGeom prst="curvedConnector3">
            <a:avLst>
              <a:gd name="adj1" fmla="val 39765"/>
            </a:avLst>
          </a:prstGeom>
          <a:noFill/>
          <a:ln w="44450" cap="flat" cmpd="sng" algn="ctr">
            <a:solidFill>
              <a:schemeClr val="accent1">
                <a:lumMod val="50000"/>
              </a:schemeClr>
            </a:solidFill>
            <a:prstDash val="sysDash"/>
            <a:round/>
            <a:headEnd type="none" w="med" len="med"/>
            <a:tailEnd type="stealth" w="lg" len="lg"/>
          </a:ln>
          <a:effectLst/>
        </p:spPr>
      </p:cxnSp>
      <p:sp useBgFill="1">
        <p:nvSpPr>
          <p:cNvPr id="61" name="TextBox 60"/>
          <p:cNvSpPr txBox="1"/>
          <p:nvPr/>
        </p:nvSpPr>
        <p:spPr>
          <a:xfrm>
            <a:off x="152400" y="6096000"/>
            <a:ext cx="1143000" cy="307777"/>
          </a:xfrm>
          <a:prstGeom prst="rect">
            <a:avLst/>
          </a:prstGeom>
          <a:ln w="19050">
            <a:solidFill>
              <a:srgbClr val="480000"/>
            </a:solidFill>
          </a:ln>
        </p:spPr>
        <p:txBody>
          <a:bodyPr wrap="square" rtlCol="0">
            <a:spAutoFit/>
          </a:bodyPr>
          <a:lstStyle/>
          <a:p>
            <a:r>
              <a:rPr lang="en-US" sz="1400" dirty="0" smtClean="0"/>
              <a:t>Mt. Garfield</a:t>
            </a:r>
            <a:endParaRPr lang="en-US" sz="1400" dirty="0"/>
          </a:p>
        </p:txBody>
      </p:sp>
      <p:sp useBgFill="1">
        <p:nvSpPr>
          <p:cNvPr id="66" name="TextBox 65"/>
          <p:cNvSpPr txBox="1"/>
          <p:nvPr/>
        </p:nvSpPr>
        <p:spPr>
          <a:xfrm>
            <a:off x="1409700" y="1217710"/>
            <a:ext cx="1143000" cy="307777"/>
          </a:xfrm>
          <a:prstGeom prst="rect">
            <a:avLst/>
          </a:prstGeom>
          <a:ln w="19050">
            <a:solidFill>
              <a:srgbClr val="480000"/>
            </a:solidFill>
          </a:ln>
        </p:spPr>
        <p:txBody>
          <a:bodyPr wrap="square" rtlCol="0">
            <a:spAutoFit/>
          </a:bodyPr>
          <a:lstStyle/>
          <a:p>
            <a:r>
              <a:rPr lang="en-US" sz="1400" dirty="0" smtClean="0"/>
              <a:t>Mt. Garfield</a:t>
            </a:r>
            <a:endParaRPr lang="en-US" sz="1400" dirty="0"/>
          </a:p>
        </p:txBody>
      </p:sp>
      <p:sp useBgFill="1">
        <p:nvSpPr>
          <p:cNvPr id="71" name="TextBox 70"/>
          <p:cNvSpPr txBox="1"/>
          <p:nvPr/>
        </p:nvSpPr>
        <p:spPr>
          <a:xfrm>
            <a:off x="6305549" y="4215825"/>
            <a:ext cx="1143000" cy="584775"/>
          </a:xfrm>
          <a:prstGeom prst="rect">
            <a:avLst/>
          </a:prstGeom>
          <a:ln w="19050">
            <a:solidFill>
              <a:schemeClr val="accent1">
                <a:lumMod val="50000"/>
              </a:schemeClr>
            </a:solidFill>
          </a:ln>
        </p:spPr>
        <p:txBody>
          <a:bodyPr wrap="square" rtlCol="0">
            <a:spAutoFit/>
          </a:bodyPr>
          <a:lstStyle/>
          <a:p>
            <a:pPr algn="ctr"/>
            <a:r>
              <a:rPr lang="en-US" sz="1600" dirty="0" smtClean="0"/>
              <a:t>Airflow down river</a:t>
            </a:r>
            <a:endParaRPr lang="en-US" sz="1600" dirty="0"/>
          </a:p>
        </p:txBody>
      </p:sp>
      <p:sp useBgFill="1">
        <p:nvSpPr>
          <p:cNvPr id="72" name="TextBox 71"/>
          <p:cNvSpPr txBox="1"/>
          <p:nvPr/>
        </p:nvSpPr>
        <p:spPr>
          <a:xfrm>
            <a:off x="3986284" y="1371598"/>
            <a:ext cx="1905000" cy="838200"/>
          </a:xfrm>
          <a:prstGeom prst="rect">
            <a:avLst/>
          </a:prstGeom>
          <a:ln w="19050">
            <a:solidFill>
              <a:srgbClr val="FFFF00"/>
            </a:solidFill>
          </a:ln>
        </p:spPr>
        <p:txBody>
          <a:bodyPr wrap="square" rtlCol="0">
            <a:spAutoFit/>
          </a:bodyPr>
          <a:lstStyle/>
          <a:p>
            <a:pPr algn="ctr"/>
            <a:r>
              <a:rPr lang="en-US" sz="1600" dirty="0" err="1" smtClean="0"/>
              <a:t>Bookcliffs</a:t>
            </a:r>
            <a:r>
              <a:rPr lang="en-US" sz="1600" dirty="0" smtClean="0"/>
              <a:t> facing due south for max solar radiation</a:t>
            </a:r>
            <a:endParaRPr lang="en-US" sz="1600" dirty="0"/>
          </a:p>
        </p:txBody>
      </p:sp>
      <p:cxnSp>
        <p:nvCxnSpPr>
          <p:cNvPr id="74" name="Straight Arrow Connector 73"/>
          <p:cNvCxnSpPr/>
          <p:nvPr/>
        </p:nvCxnSpPr>
        <p:spPr bwMode="auto">
          <a:xfrm rot="10800000" flipV="1">
            <a:off x="3737211" y="2274332"/>
            <a:ext cx="609600" cy="533400"/>
          </a:xfrm>
          <a:prstGeom prst="straightConnector1">
            <a:avLst/>
          </a:prstGeom>
          <a:noFill/>
          <a:ln w="38100" cap="flat" cmpd="sng" algn="ctr">
            <a:solidFill>
              <a:srgbClr val="FFFF00"/>
            </a:solidFill>
            <a:prstDash val="solid"/>
            <a:round/>
            <a:headEnd type="none" w="med" len="med"/>
            <a:tailEnd type="stealth" w="lg" len="lg"/>
          </a:ln>
          <a:effectLst/>
        </p:spPr>
      </p:cxnSp>
      <p:cxnSp>
        <p:nvCxnSpPr>
          <p:cNvPr id="76" name="Straight Arrow Connector 75"/>
          <p:cNvCxnSpPr/>
          <p:nvPr/>
        </p:nvCxnSpPr>
        <p:spPr bwMode="auto">
          <a:xfrm rot="10800000" flipV="1">
            <a:off x="3127611" y="2274332"/>
            <a:ext cx="381000" cy="304800"/>
          </a:xfrm>
          <a:prstGeom prst="straightConnector1">
            <a:avLst/>
          </a:prstGeom>
          <a:noFill/>
          <a:ln w="38100" cap="flat" cmpd="sng" algn="ctr">
            <a:solidFill>
              <a:srgbClr val="FFFF00"/>
            </a:solidFill>
            <a:prstDash val="solid"/>
            <a:round/>
            <a:headEnd type="none" w="med" len="med"/>
            <a:tailEnd type="stealth" w="lg" len="lg"/>
          </a:ln>
          <a:effectLst/>
        </p:spPr>
      </p:cxnSp>
      <p:cxnSp>
        <p:nvCxnSpPr>
          <p:cNvPr id="77" name="Straight Arrow Connector 76"/>
          <p:cNvCxnSpPr/>
          <p:nvPr/>
        </p:nvCxnSpPr>
        <p:spPr bwMode="auto">
          <a:xfrm rot="10800000" flipV="1">
            <a:off x="2822811" y="2045732"/>
            <a:ext cx="381000" cy="304800"/>
          </a:xfrm>
          <a:prstGeom prst="straightConnector1">
            <a:avLst/>
          </a:prstGeom>
          <a:noFill/>
          <a:ln w="38100" cap="flat" cmpd="sng" algn="ctr">
            <a:solidFill>
              <a:srgbClr val="FFFF00"/>
            </a:solidFill>
            <a:prstDash val="solid"/>
            <a:round/>
            <a:headEnd type="none" w="med" len="med"/>
            <a:tailEnd type="stealth" w="lg" len="lg"/>
          </a:ln>
          <a:effectLst/>
        </p:spPr>
      </p:cxnSp>
      <p:cxnSp>
        <p:nvCxnSpPr>
          <p:cNvPr id="78" name="Straight Arrow Connector 77"/>
          <p:cNvCxnSpPr/>
          <p:nvPr/>
        </p:nvCxnSpPr>
        <p:spPr bwMode="auto">
          <a:xfrm rot="5400000">
            <a:off x="0" y="5638800"/>
            <a:ext cx="457200" cy="1588"/>
          </a:xfrm>
          <a:prstGeom prst="straightConnector1">
            <a:avLst/>
          </a:prstGeom>
          <a:noFill/>
          <a:ln w="38100" cap="flat" cmpd="sng" algn="ctr">
            <a:solidFill>
              <a:srgbClr val="FFFF00"/>
            </a:solidFill>
            <a:prstDash val="solid"/>
            <a:round/>
            <a:headEnd type="none" w="med" len="med"/>
            <a:tailEnd type="stealth" w="lg" len="lg"/>
          </a:ln>
          <a:effectLst/>
        </p:spPr>
      </p:cxnSp>
      <p:cxnSp>
        <p:nvCxnSpPr>
          <p:cNvPr id="79" name="Straight Arrow Connector 78"/>
          <p:cNvCxnSpPr/>
          <p:nvPr/>
        </p:nvCxnSpPr>
        <p:spPr bwMode="auto">
          <a:xfrm rot="16200000" flipH="1">
            <a:off x="1028700" y="5600700"/>
            <a:ext cx="457200" cy="76200"/>
          </a:xfrm>
          <a:prstGeom prst="straightConnector1">
            <a:avLst/>
          </a:prstGeom>
          <a:noFill/>
          <a:ln w="38100" cap="flat" cmpd="sng" algn="ctr">
            <a:solidFill>
              <a:srgbClr val="FFFF00"/>
            </a:solidFill>
            <a:prstDash val="solid"/>
            <a:round/>
            <a:headEnd type="none" w="med" len="med"/>
            <a:tailEnd type="stealth" w="lg" len="lg"/>
          </a:ln>
          <a:effectLst/>
        </p:spPr>
      </p:cxnSp>
      <p:cxnSp>
        <p:nvCxnSpPr>
          <p:cNvPr id="80" name="Straight Arrow Connector 79"/>
          <p:cNvCxnSpPr/>
          <p:nvPr/>
        </p:nvCxnSpPr>
        <p:spPr bwMode="auto">
          <a:xfrm rot="10800000" flipV="1">
            <a:off x="3356211" y="2426732"/>
            <a:ext cx="381000" cy="304800"/>
          </a:xfrm>
          <a:prstGeom prst="straightConnector1">
            <a:avLst/>
          </a:prstGeom>
          <a:noFill/>
          <a:ln w="38100" cap="flat" cmpd="sng" algn="ctr">
            <a:solidFill>
              <a:srgbClr val="FFFF00"/>
            </a:solidFill>
            <a:prstDash val="solid"/>
            <a:round/>
            <a:headEnd type="none" w="med" len="med"/>
            <a:tailEnd type="stealth" w="lg" len="lg"/>
          </a:ln>
          <a:effectLst/>
        </p:spPr>
      </p:cxnSp>
      <p:cxnSp>
        <p:nvCxnSpPr>
          <p:cNvPr id="86" name="Straight Arrow Connector 85"/>
          <p:cNvCxnSpPr/>
          <p:nvPr/>
        </p:nvCxnSpPr>
        <p:spPr bwMode="auto">
          <a:xfrm rot="16200000" flipH="1">
            <a:off x="1676400" y="5638800"/>
            <a:ext cx="304800" cy="152400"/>
          </a:xfrm>
          <a:prstGeom prst="straightConnector1">
            <a:avLst/>
          </a:prstGeom>
          <a:noFill/>
          <a:ln w="38100" cap="flat" cmpd="sng" algn="ctr">
            <a:solidFill>
              <a:srgbClr val="FFFF00"/>
            </a:solidFill>
            <a:prstDash val="solid"/>
            <a:round/>
            <a:headEnd type="none" w="med" len="med"/>
            <a:tailEnd type="stealth" w="lg" len="lg"/>
          </a:ln>
          <a:effectLst/>
        </p:spPr>
      </p:cxnSp>
      <p:cxnSp>
        <p:nvCxnSpPr>
          <p:cNvPr id="89" name="Straight Arrow Connector 88"/>
          <p:cNvCxnSpPr/>
          <p:nvPr/>
        </p:nvCxnSpPr>
        <p:spPr bwMode="auto">
          <a:xfrm rot="16200000" flipH="1">
            <a:off x="2324100" y="5676900"/>
            <a:ext cx="152400" cy="76200"/>
          </a:xfrm>
          <a:prstGeom prst="straightConnector1">
            <a:avLst/>
          </a:prstGeom>
          <a:noFill/>
          <a:ln w="38100" cap="flat" cmpd="sng" algn="ctr">
            <a:solidFill>
              <a:srgbClr val="FFFF00"/>
            </a:solidFill>
            <a:prstDash val="solid"/>
            <a:round/>
            <a:headEnd type="none" w="med" len="med"/>
            <a:tailEnd type="stealth" w="lg" len="lg"/>
          </a:ln>
          <a:effectLst/>
        </p:spPr>
      </p:cxnSp>
      <p:sp>
        <p:nvSpPr>
          <p:cNvPr id="35" name="TextBox 34"/>
          <p:cNvSpPr txBox="1"/>
          <p:nvPr/>
        </p:nvSpPr>
        <p:spPr>
          <a:xfrm>
            <a:off x="4038600" y="4352330"/>
            <a:ext cx="1066800" cy="584775"/>
          </a:xfrm>
          <a:prstGeom prst="rect">
            <a:avLst/>
          </a:prstGeom>
          <a:solidFill>
            <a:schemeClr val="bg1"/>
          </a:solidFill>
          <a:ln w="22225" cmpd="thickThin">
            <a:solidFill>
              <a:srgbClr val="0033CC"/>
            </a:solidFill>
          </a:ln>
        </p:spPr>
        <p:txBody>
          <a:bodyPr wrap="square" rtlCol="0">
            <a:spAutoFit/>
          </a:bodyPr>
          <a:lstStyle>
            <a:defPPr>
              <a:defRPr lang="en-US"/>
            </a:defPPr>
            <a:lvl1pPr>
              <a:defRPr sz="1800" u="sng"/>
            </a:lvl1pPr>
          </a:lstStyle>
          <a:p>
            <a:pPr algn="ctr"/>
            <a:r>
              <a:rPr lang="en-US" sz="1600" u="none" dirty="0" smtClean="0"/>
              <a:t>Colorado River</a:t>
            </a:r>
            <a:endParaRPr lang="en-US" u="none" dirty="0"/>
          </a:p>
        </p:txBody>
      </p:sp>
      <p:cxnSp>
        <p:nvCxnSpPr>
          <p:cNvPr id="36" name="Straight Arrow Connector 35"/>
          <p:cNvCxnSpPr>
            <a:stCxn id="35" idx="0"/>
          </p:cNvCxnSpPr>
          <p:nvPr/>
        </p:nvCxnSpPr>
        <p:spPr bwMode="auto">
          <a:xfrm flipV="1">
            <a:off x="4572000" y="3809999"/>
            <a:ext cx="152399" cy="542331"/>
          </a:xfrm>
          <a:prstGeom prst="straightConnector1">
            <a:avLst/>
          </a:prstGeom>
          <a:noFill/>
          <a:ln w="31750" cap="flat" cmpd="sng" algn="ctr">
            <a:solidFill>
              <a:srgbClr val="0033CC"/>
            </a:solidFill>
            <a:prstDash val="solid"/>
            <a:round/>
            <a:headEnd type="none" w="med" len="med"/>
            <a:tailEnd type="triangle"/>
          </a:ln>
          <a:effectLst/>
        </p:spPr>
      </p:cxnSp>
      <p:sp>
        <p:nvSpPr>
          <p:cNvPr id="6" name="TextBox 5"/>
          <p:cNvSpPr txBox="1"/>
          <p:nvPr/>
        </p:nvSpPr>
        <p:spPr>
          <a:xfrm>
            <a:off x="304800" y="4059942"/>
            <a:ext cx="1485901" cy="584775"/>
          </a:xfrm>
          <a:prstGeom prst="rect">
            <a:avLst/>
          </a:prstGeom>
          <a:solidFill>
            <a:schemeClr val="bg1"/>
          </a:solidFill>
          <a:ln w="19050">
            <a:solidFill>
              <a:schemeClr val="accent1">
                <a:lumMod val="50000"/>
              </a:schemeClr>
            </a:solidFill>
          </a:ln>
        </p:spPr>
        <p:txBody>
          <a:bodyPr wrap="square" rtlCol="0">
            <a:spAutoFit/>
          </a:bodyPr>
          <a:lstStyle>
            <a:defPPr>
              <a:defRPr lang="en-US"/>
            </a:defPPr>
            <a:lvl1pPr>
              <a:defRPr sz="1600"/>
            </a:lvl1pPr>
          </a:lstStyle>
          <a:p>
            <a:pPr algn="ctr"/>
            <a:r>
              <a:rPr lang="en-US" dirty="0"/>
              <a:t>East Orchard </a:t>
            </a:r>
            <a:r>
              <a:rPr lang="en-US" dirty="0" smtClean="0"/>
              <a:t>Mesa</a:t>
            </a:r>
            <a:endParaRPr lang="en-US" dirty="0"/>
          </a:p>
        </p:txBody>
      </p:sp>
      <p:sp>
        <p:nvSpPr>
          <p:cNvPr id="2" name="TextBox 1"/>
          <p:cNvSpPr txBox="1"/>
          <p:nvPr/>
        </p:nvSpPr>
        <p:spPr>
          <a:xfrm>
            <a:off x="4572000" y="5344924"/>
            <a:ext cx="4267201" cy="892552"/>
          </a:xfrm>
          <a:prstGeom prst="rect">
            <a:avLst/>
          </a:prstGeom>
          <a:solidFill>
            <a:srgbClr val="650311"/>
          </a:solidFill>
          <a:ln w="41275" cmpd="thickThin">
            <a:solidFill>
              <a:schemeClr val="tx1">
                <a:lumMod val="75000"/>
                <a:lumOff val="25000"/>
              </a:schemeClr>
            </a:solidFill>
          </a:ln>
        </p:spPr>
        <p:txBody>
          <a:bodyPr wrap="square" rtlCol="0">
            <a:spAutoFit/>
          </a:bodyPr>
          <a:lstStyle/>
          <a:p>
            <a:pPr algn="r"/>
            <a:r>
              <a:rPr lang="en-US" sz="2400" dirty="0" err="1">
                <a:solidFill>
                  <a:schemeClr val="bg1"/>
                </a:solidFill>
              </a:rPr>
              <a:t>Terroir</a:t>
            </a:r>
            <a:r>
              <a:rPr lang="en-US" sz="2400" dirty="0">
                <a:solidFill>
                  <a:schemeClr val="bg1"/>
                </a:solidFill>
              </a:rPr>
              <a:t> from 20,000 </a:t>
            </a:r>
            <a:r>
              <a:rPr lang="en-US" sz="2400" dirty="0" err="1">
                <a:solidFill>
                  <a:schemeClr val="bg1"/>
                </a:solidFill>
              </a:rPr>
              <a:t>ft</a:t>
            </a:r>
            <a:r>
              <a:rPr lang="en-US" sz="2400" dirty="0">
                <a:solidFill>
                  <a:schemeClr val="bg1"/>
                </a:solidFill>
              </a:rPr>
              <a:t>:</a:t>
            </a:r>
            <a:r>
              <a:rPr lang="en-US" sz="2800" dirty="0">
                <a:solidFill>
                  <a:schemeClr val="bg1"/>
                </a:solidFill>
              </a:rPr>
              <a:t/>
            </a:r>
            <a:br>
              <a:rPr lang="en-US" sz="2800" dirty="0">
                <a:solidFill>
                  <a:schemeClr val="bg1"/>
                </a:solidFill>
              </a:rPr>
            </a:br>
            <a:r>
              <a:rPr lang="en-US" sz="2800" dirty="0">
                <a:solidFill>
                  <a:schemeClr val="bg1"/>
                </a:solidFill>
              </a:rPr>
              <a:t> </a:t>
            </a:r>
            <a:r>
              <a:rPr lang="en-US" sz="2400" dirty="0">
                <a:solidFill>
                  <a:schemeClr val="bg1"/>
                </a:solidFill>
              </a:rPr>
              <a:t>Grand Valley’s Canyon Wind</a:t>
            </a:r>
          </a:p>
        </p:txBody>
      </p:sp>
    </p:spTree>
    <p:extLst>
      <p:ext uri="{BB962C8B-B14F-4D97-AF65-F5344CB8AC3E}">
        <p14:creationId xmlns:p14="http://schemas.microsoft.com/office/powerpoint/2010/main" val="26336900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UNSETCO"/>
          <p:cNvPicPr>
            <a:picLocks noChangeAspect="1" noChangeArrowheads="1"/>
          </p:cNvPicPr>
          <p:nvPr/>
        </p:nvPicPr>
        <p:blipFill>
          <a:blip r:embed="rId2" cstate="print"/>
          <a:srcRect/>
          <a:stretch>
            <a:fillRect/>
          </a:stretch>
        </p:blipFill>
        <p:spPr bwMode="auto">
          <a:xfrm>
            <a:off x="1524000" y="152400"/>
            <a:ext cx="5029200" cy="4866664"/>
          </a:xfrm>
          <a:prstGeom prst="rect">
            <a:avLst/>
          </a:prstGeom>
          <a:noFill/>
        </p:spPr>
      </p:pic>
      <p:sp>
        <p:nvSpPr>
          <p:cNvPr id="120834" name="Rectangle 2"/>
          <p:cNvSpPr>
            <a:spLocks noGrp="1" noChangeArrowheads="1"/>
          </p:cNvSpPr>
          <p:nvPr>
            <p:ph type="title"/>
          </p:nvPr>
        </p:nvSpPr>
        <p:spPr>
          <a:xfrm>
            <a:off x="1524000" y="254015"/>
            <a:ext cx="5029200" cy="1346185"/>
          </a:xfrm>
          <a:noFill/>
        </p:spPr>
        <p:txBody>
          <a:bodyPr anchor="t" anchorCtr="0"/>
          <a:lstStyle/>
          <a:p>
            <a:pPr>
              <a:spcBef>
                <a:spcPts val="1800"/>
              </a:spcBef>
              <a:spcAft>
                <a:spcPts val="0"/>
              </a:spcAft>
            </a:pPr>
            <a:r>
              <a:rPr lang="en-US" sz="7200" dirty="0" smtClean="0">
                <a:solidFill>
                  <a:schemeClr val="accent6">
                    <a:lumMod val="50000"/>
                  </a:schemeClr>
                </a:solidFill>
                <a:effectLst>
                  <a:outerShdw blurRad="38100" dist="38100" dir="2700000" algn="tl">
                    <a:srgbClr val="FFFFFF"/>
                  </a:outerShdw>
                </a:effectLst>
              </a:rPr>
              <a:t>Thank you</a:t>
            </a:r>
            <a:br>
              <a:rPr lang="en-US" sz="7200" dirty="0" smtClean="0">
                <a:solidFill>
                  <a:schemeClr val="accent6">
                    <a:lumMod val="50000"/>
                  </a:schemeClr>
                </a:solidFill>
                <a:effectLst>
                  <a:outerShdw blurRad="38100" dist="38100" dir="2700000" algn="tl">
                    <a:srgbClr val="FFFFFF"/>
                  </a:outerShdw>
                </a:effectLst>
              </a:rPr>
            </a:br>
            <a:endParaRPr lang="en-US" sz="7200" b="1" dirty="0" smtClean="0">
              <a:solidFill>
                <a:schemeClr val="tx1"/>
              </a:solidFill>
              <a:effectLst>
                <a:outerShdw blurRad="38100" dist="38100" dir="2700000" algn="tl">
                  <a:srgbClr val="FFFFFF"/>
                </a:outerShdw>
              </a:effectLst>
            </a:endParaRPr>
          </a:p>
        </p:txBody>
      </p:sp>
      <p:sp>
        <p:nvSpPr>
          <p:cNvPr id="5" name="Footer Placeholder 3"/>
          <p:cNvSpPr>
            <a:spLocks noGrp="1"/>
          </p:cNvSpPr>
          <p:nvPr>
            <p:ph type="ftr" sz="quarter" idx="10"/>
          </p:nvPr>
        </p:nvSpPr>
        <p:spPr>
          <a:xfrm>
            <a:off x="4038600" y="6324600"/>
            <a:ext cx="4876800" cy="381000"/>
          </a:xfrm>
        </p:spPr>
        <p:txBody>
          <a:bodyPr/>
          <a:lstStyle/>
          <a:p>
            <a:pPr algn="r"/>
            <a:r>
              <a:rPr lang="en-US" smtClean="0"/>
              <a:t>New Look of CO Wine, or "Why Does the Wind Suck?"</a:t>
            </a:r>
            <a:endParaRPr lang="en-US" dirty="0"/>
          </a:p>
        </p:txBody>
      </p:sp>
      <p:sp>
        <p:nvSpPr>
          <p:cNvPr id="2" name="TextBox 1"/>
          <p:cNvSpPr txBox="1"/>
          <p:nvPr/>
        </p:nvSpPr>
        <p:spPr>
          <a:xfrm>
            <a:off x="1219200" y="5118662"/>
            <a:ext cx="7739516" cy="1397306"/>
          </a:xfrm>
          <a:prstGeom prst="rect">
            <a:avLst/>
          </a:prstGeom>
          <a:noFill/>
        </p:spPr>
        <p:txBody>
          <a:bodyPr wrap="square" rtlCol="0">
            <a:spAutoFit/>
          </a:bodyPr>
          <a:lstStyle/>
          <a:p>
            <a:r>
              <a:rPr lang="en-US" sz="3200" dirty="0">
                <a:effectLst>
                  <a:outerShdw blurRad="38100" dist="38100" dir="2700000" algn="tl">
                    <a:srgbClr val="FFFFFF"/>
                  </a:outerShdw>
                </a:effectLst>
              </a:rPr>
              <a:t>Doug </a:t>
            </a:r>
            <a:r>
              <a:rPr lang="en-US" sz="3200" dirty="0" smtClean="0">
                <a:effectLst>
                  <a:outerShdw blurRad="38100" dist="38100" dir="2700000" algn="tl">
                    <a:srgbClr val="FFFFFF"/>
                  </a:outerShdw>
                </a:effectLst>
              </a:rPr>
              <a:t>Caskey</a:t>
            </a:r>
            <a:r>
              <a:rPr lang="en-US" sz="2400" dirty="0" smtClean="0">
                <a:effectLst>
                  <a:outerShdw blurRad="38100" dist="38100" dir="2700000" algn="tl">
                    <a:srgbClr val="FFFFFF"/>
                  </a:outerShdw>
                </a:effectLst>
              </a:rPr>
              <a:t>, Colorado Dept</a:t>
            </a:r>
            <a:r>
              <a:rPr lang="en-US" sz="2400" dirty="0">
                <a:effectLst>
                  <a:outerShdw blurRad="38100" dist="38100" dir="2700000" algn="tl">
                    <a:srgbClr val="FFFFFF"/>
                  </a:outerShdw>
                </a:effectLst>
              </a:rPr>
              <a:t>. of </a:t>
            </a:r>
            <a:r>
              <a:rPr lang="en-US" sz="2400" dirty="0" smtClean="0">
                <a:effectLst>
                  <a:outerShdw blurRad="38100" dist="38100" dir="2700000" algn="tl">
                    <a:srgbClr val="FFFFFF"/>
                  </a:outerShdw>
                </a:effectLst>
              </a:rPr>
              <a:t>Agriculture</a:t>
            </a:r>
            <a:endParaRPr lang="en-US" sz="2400" dirty="0">
              <a:effectLst>
                <a:outerShdw blurRad="38100" dist="38100" dir="2700000" algn="tl">
                  <a:srgbClr val="FFFFFF"/>
                </a:outerShdw>
              </a:effectLst>
            </a:endParaRPr>
          </a:p>
          <a:p>
            <a:pPr marL="342900" indent="-342900">
              <a:buFont typeface="Arial" pitchFamily="34" charset="0"/>
              <a:buChar char="•"/>
            </a:pPr>
            <a:r>
              <a:rPr lang="en-US" sz="2400" dirty="0" smtClean="0">
                <a:effectLst>
                  <a:outerShdw blurRad="38100" dist="38100" dir="2700000" algn="tl">
                    <a:srgbClr val="FFFFFF"/>
                  </a:outerShdw>
                </a:effectLst>
              </a:rPr>
              <a:t>dcaskey@coloradowine.com</a:t>
            </a:r>
            <a:endParaRPr lang="en-US" sz="2400" dirty="0">
              <a:effectLst>
                <a:outerShdw blurRad="38100" dist="38100" dir="2700000" algn="tl">
                  <a:srgbClr val="FFFFFF"/>
                </a:outerShdw>
              </a:effectLst>
            </a:endParaRPr>
          </a:p>
          <a:p>
            <a:pPr marL="341313" lvl="5" indent="-341313">
              <a:buFont typeface="Arial" pitchFamily="34" charset="0"/>
              <a:buChar char="•"/>
            </a:pPr>
            <a:r>
              <a:rPr lang="en-US" sz="2400" dirty="0" smtClean="0">
                <a:effectLst>
                  <a:outerShdw blurRad="38100" dist="38100" dir="2700000" algn="tl">
                    <a:srgbClr val="FFFFFF"/>
                  </a:outerShdw>
                </a:effectLst>
              </a:rPr>
              <a:t>303.869.9177</a:t>
            </a:r>
            <a:endParaRPr lang="en-US" sz="2400" dirty="0"/>
          </a:p>
        </p:txBody>
      </p:sp>
    </p:spTree>
    <p:extLst>
      <p:ext uri="{BB962C8B-B14F-4D97-AF65-F5344CB8AC3E}">
        <p14:creationId xmlns:p14="http://schemas.microsoft.com/office/powerpoint/2010/main" val="213698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77922" y="457200"/>
            <a:ext cx="7239000" cy="5334000"/>
          </a:xfrm>
          <a:noFill/>
        </p:spPr>
        <p:txBody>
          <a:bodyPr/>
          <a:lstStyle/>
          <a:p>
            <a:r>
              <a:rPr lang="en-US" sz="5400" b="1" dirty="0" smtClean="0"/>
              <a:t>Who or What is the Colorado Wine Industry Development Board?</a:t>
            </a:r>
            <a:br>
              <a:rPr lang="en-US" sz="5400" b="1" dirty="0" smtClean="0"/>
            </a:br>
            <a:r>
              <a:rPr lang="en-US" sz="4800" b="1" dirty="0" smtClean="0"/>
              <a:t>Is it different than </a:t>
            </a:r>
            <a:r>
              <a:rPr lang="en-US" sz="4800" b="1" dirty="0"/>
              <a:t>CAVE?</a:t>
            </a:r>
            <a:br>
              <a:rPr lang="en-US" sz="4800" b="1" dirty="0"/>
            </a:br>
            <a:r>
              <a:rPr lang="en-US" sz="3200" b="1" dirty="0" smtClean="0">
                <a:solidFill>
                  <a:schemeClr val="tx1"/>
                </a:solidFill>
                <a:effectLst>
                  <a:outerShdw blurRad="38100" dist="38100" dir="2700000" algn="tl">
                    <a:srgbClr val="000000">
                      <a:alpha val="43137"/>
                    </a:srgbClr>
                  </a:outerShdw>
                </a:effectLst>
                <a:hlinkClick r:id="rId2"/>
              </a:rPr>
              <a:t>Government Marketing Agency vs. Private Trade Association</a:t>
            </a:r>
            <a:endParaRPr lang="en-US" sz="2400" b="1" dirty="0">
              <a:solidFill>
                <a:schemeClr val="tx1"/>
              </a:solidFill>
              <a:effectLst>
                <a:outerShdw blurRad="38100" dist="38100" dir="2700000" algn="tl">
                  <a:srgbClr val="000000">
                    <a:alpha val="43137"/>
                  </a:srgbClr>
                </a:outerShdw>
              </a:effectLst>
            </a:endParaRPr>
          </a:p>
        </p:txBody>
      </p:sp>
      <p:sp>
        <p:nvSpPr>
          <p:cNvPr id="5" name="Footer Placeholder 3"/>
          <p:cNvSpPr>
            <a:spLocks noGrp="1"/>
          </p:cNvSpPr>
          <p:nvPr>
            <p:ph type="ftr" sz="quarter" idx="10"/>
          </p:nvPr>
        </p:nvSpPr>
        <p:spPr>
          <a:xfrm>
            <a:off x="3962400" y="6248400"/>
            <a:ext cx="5029200" cy="381000"/>
          </a:xfrm>
        </p:spPr>
        <p:txBody>
          <a:bodyPr/>
          <a:lstStyle/>
          <a:p>
            <a:r>
              <a:rPr lang="en-US" dirty="0" smtClean="0"/>
              <a:t>New Look of CO Wine, or "Why Does the Wind Suck?"</a:t>
            </a:r>
            <a:endParaRPr lang="en-US" dirty="0"/>
          </a:p>
        </p:txBody>
      </p:sp>
    </p:spTree>
    <p:extLst>
      <p:ext uri="{BB962C8B-B14F-4D97-AF65-F5344CB8AC3E}">
        <p14:creationId xmlns:p14="http://schemas.microsoft.com/office/powerpoint/2010/main" val="30128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additive="base">
                                        <p:cTn id="7" dur="500" fill="hold"/>
                                        <p:tgtEl>
                                          <p:spTgt spid="240642"/>
                                        </p:tgtEl>
                                        <p:attrNameLst>
                                          <p:attrName>ppt_x</p:attrName>
                                        </p:attrNameLst>
                                      </p:cBhvr>
                                      <p:tavLst>
                                        <p:tav tm="0">
                                          <p:val>
                                            <p:strVal val="#ppt_x"/>
                                          </p:val>
                                        </p:tav>
                                        <p:tav tm="100000">
                                          <p:val>
                                            <p:strVal val="#ppt_x"/>
                                          </p:val>
                                        </p:tav>
                                      </p:tavLst>
                                    </p:anim>
                                    <p:anim calcmode="lin" valueType="num">
                                      <p:cBhvr additive="base">
                                        <p:cTn id="8" dur="500" fill="hold"/>
                                        <p:tgtEl>
                                          <p:spTgt spid="240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62000" y="19334"/>
            <a:ext cx="7010400" cy="1447800"/>
          </a:xfrm>
        </p:spPr>
        <p:txBody>
          <a:bodyPr/>
          <a:lstStyle/>
          <a:p>
            <a:r>
              <a:rPr lang="en-US" sz="5400" b="1" dirty="0" smtClean="0"/>
              <a:t>The Future</a:t>
            </a:r>
            <a:endParaRPr lang="en-US" sz="5400" dirty="0"/>
          </a:p>
        </p:txBody>
      </p:sp>
      <p:sp>
        <p:nvSpPr>
          <p:cNvPr id="240643" name="Rectangle 3"/>
          <p:cNvSpPr>
            <a:spLocks noGrp="1" noChangeArrowheads="1"/>
          </p:cNvSpPr>
          <p:nvPr>
            <p:ph idx="1"/>
          </p:nvPr>
        </p:nvSpPr>
        <p:spPr>
          <a:xfrm>
            <a:off x="533400" y="1371600"/>
            <a:ext cx="7467600" cy="1865126"/>
          </a:xfrm>
        </p:spPr>
        <p:txBody>
          <a:bodyPr/>
          <a:lstStyle/>
          <a:p>
            <a:pPr marL="0" indent="0" algn="ctr">
              <a:buNone/>
            </a:pPr>
            <a:r>
              <a:rPr lang="en-US" sz="3600" b="1" dirty="0" smtClean="0"/>
              <a:t>Cultivator Advertising &amp; Design:</a:t>
            </a:r>
          </a:p>
          <a:p>
            <a:pPr marL="0" indent="0" algn="ctr">
              <a:buNone/>
            </a:pPr>
            <a:r>
              <a:rPr lang="en-US" sz="3600" dirty="0" smtClean="0"/>
              <a:t>Matt </a:t>
            </a:r>
            <a:r>
              <a:rPr lang="en-US" sz="3600" dirty="0" err="1" smtClean="0"/>
              <a:t>Neren</a:t>
            </a:r>
            <a:r>
              <a:rPr lang="en-US" sz="3600" dirty="0" smtClean="0"/>
              <a:t>, Tim </a:t>
            </a:r>
            <a:r>
              <a:rPr lang="en-US" sz="3600" dirty="0" err="1" smtClean="0"/>
              <a:t>Abare</a:t>
            </a:r>
            <a:r>
              <a:rPr lang="en-US" sz="3600" dirty="0"/>
              <a:t/>
            </a:r>
            <a:br>
              <a:rPr lang="en-US" sz="3600" dirty="0"/>
            </a:br>
            <a:r>
              <a:rPr lang="en-US" sz="3600" dirty="0" smtClean="0"/>
              <a:t>and Katie Maguire</a:t>
            </a:r>
            <a:endParaRPr lang="en-US" sz="3200" dirty="0"/>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graphicFrame>
        <p:nvGraphicFramePr>
          <p:cNvPr id="2" name="Object 1">
            <a:hlinkClick r:id="rId3" action="ppaction://hlinkfile"/>
          </p:cNvPr>
          <p:cNvGraphicFramePr>
            <a:graphicFrameLocks noChangeAspect="1"/>
          </p:cNvGraphicFramePr>
          <p:nvPr>
            <p:extLst>
              <p:ext uri="{D42A27DB-BD31-4B8C-83A1-F6EECF244321}">
                <p14:modId xmlns:p14="http://schemas.microsoft.com/office/powerpoint/2010/main" val="3707458926"/>
              </p:ext>
            </p:extLst>
          </p:nvPr>
        </p:nvGraphicFramePr>
        <p:xfrm>
          <a:off x="151599" y="3124200"/>
          <a:ext cx="8992401" cy="2938462"/>
        </p:xfrm>
        <a:graphic>
          <a:graphicData uri="http://schemas.openxmlformats.org/presentationml/2006/ole">
            <mc:AlternateContent xmlns:mc="http://schemas.openxmlformats.org/markup-compatibility/2006">
              <mc:Choice xmlns:v="urn:schemas-microsoft-com:vml" Requires="v">
                <p:oleObj spid="_x0000_s1052" name="Acrobat Document" r:id="rId4" imgW="7258016" imgH="2371657" progId="AcroExch.Document.7">
                  <p:embed/>
                </p:oleObj>
              </mc:Choice>
              <mc:Fallback>
                <p:oleObj name="Acrobat Document" r:id="rId4" imgW="7258016" imgH="2371657" progId="AcroExch.Document.7">
                  <p:embed/>
                  <p:pic>
                    <p:nvPicPr>
                      <p:cNvPr id="0" name=""/>
                      <p:cNvPicPr/>
                      <p:nvPr/>
                    </p:nvPicPr>
                    <p:blipFill>
                      <a:blip r:embed="rId5"/>
                      <a:stretch>
                        <a:fillRect/>
                      </a:stretch>
                    </p:blipFill>
                    <p:spPr>
                      <a:xfrm>
                        <a:off x="151599" y="3124200"/>
                        <a:ext cx="8992401" cy="2938462"/>
                      </a:xfrm>
                      <a:prstGeom prst="rect">
                        <a:avLst/>
                      </a:prstGeom>
                    </p:spPr>
                  </p:pic>
                </p:oleObj>
              </mc:Fallback>
            </mc:AlternateContent>
          </a:graphicData>
        </a:graphic>
      </p:graphicFrame>
    </p:spTree>
    <p:extLst>
      <p:ext uri="{BB962C8B-B14F-4D97-AF65-F5344CB8AC3E}">
        <p14:creationId xmlns:p14="http://schemas.microsoft.com/office/powerpoint/2010/main" val="16769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fade">
                                      <p:cBhvr>
                                        <p:cTn id="7" dur="2000"/>
                                        <p:tgtEl>
                                          <p:spTgt spid="240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fade">
                                      <p:cBhvr>
                                        <p:cTn id="12" dur="2000"/>
                                        <p:tgtEl>
                                          <p:spTgt spid="2406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066800" y="0"/>
            <a:ext cx="6553200" cy="1905000"/>
          </a:xfrm>
        </p:spPr>
        <p:txBody>
          <a:bodyPr/>
          <a:lstStyle/>
          <a:p>
            <a:r>
              <a:rPr lang="en-US" sz="5400" b="1" dirty="0" smtClean="0"/>
              <a:t>The Near Future</a:t>
            </a:r>
            <a:endParaRPr lang="en-US" sz="5400" dirty="0"/>
          </a:p>
        </p:txBody>
      </p:sp>
      <p:sp>
        <p:nvSpPr>
          <p:cNvPr id="240643" name="Rectangle 3"/>
          <p:cNvSpPr>
            <a:spLocks noGrp="1" noChangeArrowheads="1"/>
          </p:cNvSpPr>
          <p:nvPr>
            <p:ph idx="1"/>
          </p:nvPr>
        </p:nvSpPr>
        <p:spPr>
          <a:xfrm>
            <a:off x="1066800" y="1752600"/>
            <a:ext cx="6705600" cy="2308324"/>
          </a:xfrm>
        </p:spPr>
        <p:txBody>
          <a:bodyPr/>
          <a:lstStyle/>
          <a:p>
            <a:pPr marL="0" indent="0" algn="ctr">
              <a:buNone/>
              <a:tabLst>
                <a:tab pos="7997825" algn="r"/>
              </a:tabLst>
            </a:pPr>
            <a:r>
              <a:rPr lang="en-US" sz="3600" b="1" dirty="0" smtClean="0"/>
              <a:t>The Phillips-Rhodes Memorial Grant for Continuing Education and Research</a:t>
            </a:r>
            <a:br>
              <a:rPr lang="en-US" sz="3600" b="1" dirty="0" smtClean="0"/>
            </a:br>
            <a:r>
              <a:rPr lang="en-US" sz="3600" b="1" dirty="0" smtClean="0"/>
              <a:t>in the Colorado Wine Industry</a:t>
            </a:r>
            <a:endParaRPr lang="en-US" sz="3600" b="1" dirty="0"/>
          </a:p>
        </p:txBody>
      </p:sp>
      <p:sp>
        <p:nvSpPr>
          <p:cNvPr id="5" name="Footer Placeholder 3"/>
          <p:cNvSpPr>
            <a:spLocks noGrp="1"/>
          </p:cNvSpPr>
          <p:nvPr>
            <p:ph type="ftr" sz="quarter" idx="10"/>
          </p:nvPr>
        </p:nvSpPr>
        <p:spPr>
          <a:xfrm>
            <a:off x="3886200" y="6248400"/>
            <a:ext cx="5105400" cy="381000"/>
          </a:xfrm>
        </p:spPr>
        <p:txBody>
          <a:bodyPr/>
          <a:lstStyle/>
          <a:p>
            <a:r>
              <a:rPr lang="en-US" smtClean="0"/>
              <a:t>New Look of CO Wine, or "Why Does the Wind Suck?"</a:t>
            </a:r>
            <a:endParaRPr lang="en-US" dirty="0"/>
          </a:p>
        </p:txBody>
      </p:sp>
      <p:sp>
        <p:nvSpPr>
          <p:cNvPr id="2" name="TextBox 1"/>
          <p:cNvSpPr txBox="1"/>
          <p:nvPr/>
        </p:nvSpPr>
        <p:spPr>
          <a:xfrm>
            <a:off x="1066800" y="4191000"/>
            <a:ext cx="6934200" cy="2062103"/>
          </a:xfrm>
          <a:prstGeom prst="rect">
            <a:avLst/>
          </a:prstGeom>
          <a:noFill/>
        </p:spPr>
        <p:txBody>
          <a:bodyPr wrap="square" rtlCol="0">
            <a:spAutoFit/>
          </a:bodyPr>
          <a:lstStyle/>
          <a:p>
            <a:r>
              <a:rPr lang="en-US" sz="3200" b="0" dirty="0" smtClean="0"/>
              <a:t>$20,000 annually to encourage “training, educational opportunities or research projects that would advance the Colorado wine and grape industries.” </a:t>
            </a:r>
            <a:endParaRPr lang="en-US" sz="3200" b="0" dirty="0"/>
          </a:p>
        </p:txBody>
      </p:sp>
    </p:spTree>
    <p:extLst>
      <p:ext uri="{BB962C8B-B14F-4D97-AF65-F5344CB8AC3E}">
        <p14:creationId xmlns:p14="http://schemas.microsoft.com/office/powerpoint/2010/main" val="197461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fade">
                                      <p:cBhvr>
                                        <p:cTn id="7" dur="2000"/>
                                        <p:tgtEl>
                                          <p:spTgt spid="240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1061113" y="228600"/>
            <a:ext cx="6705600" cy="1384995"/>
          </a:xfrm>
        </p:spPr>
        <p:txBody>
          <a:bodyPr/>
          <a:lstStyle/>
          <a:p>
            <a:pPr marL="0" indent="0" algn="ctr">
              <a:buNone/>
              <a:tabLst>
                <a:tab pos="7997825" algn="r"/>
              </a:tabLst>
            </a:pPr>
            <a:r>
              <a:rPr lang="en-US" sz="2800" b="1" dirty="0" smtClean="0"/>
              <a:t>The Phillips-Rhodes Memorial Grant for Continuing Education and Research</a:t>
            </a:r>
            <a:br>
              <a:rPr lang="en-US" sz="2800" b="1" dirty="0" smtClean="0"/>
            </a:br>
            <a:r>
              <a:rPr lang="en-US" sz="2800" b="1" dirty="0" smtClean="0"/>
              <a:t>in the Colorado Wine Industry</a:t>
            </a:r>
            <a:endParaRPr lang="en-US" sz="2800" b="1" dirty="0"/>
          </a:p>
        </p:txBody>
      </p:sp>
      <p:sp>
        <p:nvSpPr>
          <p:cNvPr id="5" name="Footer Placeholder 3"/>
          <p:cNvSpPr>
            <a:spLocks noGrp="1"/>
          </p:cNvSpPr>
          <p:nvPr>
            <p:ph type="ftr" sz="quarter" idx="10"/>
          </p:nvPr>
        </p:nvSpPr>
        <p:spPr>
          <a:xfrm>
            <a:off x="3886200" y="6248400"/>
            <a:ext cx="5105400" cy="381000"/>
          </a:xfrm>
        </p:spPr>
        <p:txBody>
          <a:bodyPr/>
          <a:lstStyle/>
          <a:p>
            <a:r>
              <a:rPr lang="en-US" smtClean="0"/>
              <a:t>New Look of CO Wine, or "Why Does the Wind Suck?"</a:t>
            </a:r>
            <a:endParaRPr lang="en-US" dirty="0"/>
          </a:p>
        </p:txBody>
      </p:sp>
      <p:sp>
        <p:nvSpPr>
          <p:cNvPr id="2" name="TextBox 1"/>
          <p:cNvSpPr txBox="1"/>
          <p:nvPr/>
        </p:nvSpPr>
        <p:spPr>
          <a:xfrm>
            <a:off x="1066800" y="1524000"/>
            <a:ext cx="6934200" cy="4721292"/>
          </a:xfrm>
          <a:prstGeom prst="rect">
            <a:avLst/>
          </a:prstGeom>
          <a:noFill/>
        </p:spPr>
        <p:txBody>
          <a:bodyPr wrap="square" rtlCol="0">
            <a:spAutoFit/>
          </a:bodyPr>
          <a:lstStyle/>
          <a:p>
            <a:r>
              <a:rPr lang="en-US" sz="3200" b="0" u="sng" dirty="0" smtClean="0"/>
              <a:t>Available to:</a:t>
            </a:r>
          </a:p>
          <a:p>
            <a:pPr marL="457200" indent="-457200">
              <a:buFont typeface="Arial" panose="020B0604020202020204" pitchFamily="34" charset="0"/>
              <a:buChar char="•"/>
            </a:pPr>
            <a:r>
              <a:rPr lang="en-US" sz="2800" b="0" dirty="0" smtClean="0"/>
              <a:t>Those who have been employed in the CO wine or grape-growing industry for at least two years (incl. owners and volunteers)</a:t>
            </a:r>
          </a:p>
          <a:p>
            <a:pPr marL="457200" indent="-457200">
              <a:buFont typeface="Arial" panose="020B0604020202020204" pitchFamily="34" charset="0"/>
              <a:buChar char="•"/>
            </a:pPr>
            <a:r>
              <a:rPr lang="en-US" sz="2800" b="0" dirty="0" smtClean="0"/>
              <a:t>Those currently </a:t>
            </a:r>
            <a:r>
              <a:rPr lang="en-US" sz="2800" b="0" dirty="0"/>
              <a:t>enrolled in a certified degree or certificate program at an accredited institution of higher </a:t>
            </a:r>
            <a:r>
              <a:rPr lang="en-US" sz="2800" b="0" dirty="0" smtClean="0"/>
              <a:t>education</a:t>
            </a:r>
          </a:p>
          <a:p>
            <a:pPr marL="457200" indent="-457200">
              <a:buFont typeface="Arial" panose="020B0604020202020204" pitchFamily="34" charset="0"/>
              <a:buChar char="•"/>
            </a:pPr>
            <a:r>
              <a:rPr lang="en-US" sz="2800" b="0" dirty="0"/>
              <a:t>A</a:t>
            </a:r>
            <a:r>
              <a:rPr lang="en-US" sz="2800" b="0" dirty="0" smtClean="0"/>
              <a:t> </a:t>
            </a:r>
            <a:r>
              <a:rPr lang="en-US" sz="2800" b="0" dirty="0"/>
              <a:t>business or institution that supports or is closely involved with the Colorado wine industry</a:t>
            </a:r>
          </a:p>
        </p:txBody>
      </p:sp>
    </p:spTree>
    <p:extLst>
      <p:ext uri="{BB962C8B-B14F-4D97-AF65-F5344CB8AC3E}">
        <p14:creationId xmlns:p14="http://schemas.microsoft.com/office/powerpoint/2010/main" val="3782522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1061113" y="228600"/>
            <a:ext cx="6705600" cy="1384995"/>
          </a:xfrm>
        </p:spPr>
        <p:txBody>
          <a:bodyPr/>
          <a:lstStyle/>
          <a:p>
            <a:pPr marL="0" indent="0" algn="ctr">
              <a:buNone/>
              <a:tabLst>
                <a:tab pos="7997825" algn="r"/>
              </a:tabLst>
            </a:pPr>
            <a:r>
              <a:rPr lang="en-US" sz="2800" b="1" dirty="0" smtClean="0"/>
              <a:t>The Phillips-Rhodes Memorial Grant for Continuing Education and Research</a:t>
            </a:r>
            <a:br>
              <a:rPr lang="en-US" sz="2800" b="1" dirty="0" smtClean="0"/>
            </a:br>
            <a:r>
              <a:rPr lang="en-US" sz="2800" b="1" dirty="0" smtClean="0"/>
              <a:t>in the Colorado Wine Industry</a:t>
            </a:r>
            <a:endParaRPr lang="en-US" sz="2800" b="1" dirty="0"/>
          </a:p>
        </p:txBody>
      </p:sp>
      <p:sp>
        <p:nvSpPr>
          <p:cNvPr id="5" name="Footer Placeholder 3"/>
          <p:cNvSpPr>
            <a:spLocks noGrp="1"/>
          </p:cNvSpPr>
          <p:nvPr>
            <p:ph type="ftr" sz="quarter" idx="10"/>
          </p:nvPr>
        </p:nvSpPr>
        <p:spPr>
          <a:xfrm>
            <a:off x="3886200" y="6248400"/>
            <a:ext cx="5105400" cy="381000"/>
          </a:xfrm>
        </p:spPr>
        <p:txBody>
          <a:bodyPr/>
          <a:lstStyle/>
          <a:p>
            <a:r>
              <a:rPr lang="en-US" smtClean="0"/>
              <a:t>New Look of CO Wine, or "Why Does the Wind Suck?"</a:t>
            </a:r>
            <a:endParaRPr lang="en-US" dirty="0"/>
          </a:p>
        </p:txBody>
      </p:sp>
      <p:sp>
        <p:nvSpPr>
          <p:cNvPr id="2" name="TextBox 1"/>
          <p:cNvSpPr txBox="1"/>
          <p:nvPr/>
        </p:nvSpPr>
        <p:spPr>
          <a:xfrm>
            <a:off x="1066800" y="1600200"/>
            <a:ext cx="6934200" cy="4659737"/>
          </a:xfrm>
          <a:prstGeom prst="rect">
            <a:avLst/>
          </a:prstGeom>
          <a:noFill/>
        </p:spPr>
        <p:txBody>
          <a:bodyPr wrap="square" rtlCol="0">
            <a:spAutoFit/>
          </a:bodyPr>
          <a:lstStyle/>
          <a:p>
            <a:pPr marL="457200" indent="-457200">
              <a:buFont typeface="Arial" panose="020B0604020202020204" pitchFamily="34" charset="0"/>
              <a:buChar char="•"/>
            </a:pPr>
            <a:r>
              <a:rPr lang="en-US" sz="2800" b="0" dirty="0" smtClean="0"/>
              <a:t>Not available to CWIDB or CWIDB committee members, or employees of the State of Colorado</a:t>
            </a:r>
          </a:p>
          <a:p>
            <a:pPr marL="457200" indent="-457200">
              <a:buFont typeface="Arial" panose="020B0604020202020204" pitchFamily="34" charset="0"/>
              <a:buChar char="•"/>
            </a:pPr>
            <a:r>
              <a:rPr lang="en-US" sz="2800" b="0" dirty="0" smtClean="0"/>
              <a:t>Funds </a:t>
            </a:r>
            <a:r>
              <a:rPr lang="en-US" sz="2800" b="0" dirty="0"/>
              <a:t>can only be applied to educational opportunities or research projects that will provide benefit to the Colorado wine </a:t>
            </a:r>
            <a:r>
              <a:rPr lang="en-US" sz="2800" b="0" dirty="0" smtClean="0"/>
              <a:t>industry</a:t>
            </a:r>
            <a:endParaRPr lang="en-US" sz="2800" b="0" dirty="0"/>
          </a:p>
          <a:p>
            <a:pPr marL="457200" indent="-457200">
              <a:buFont typeface="Arial" panose="020B0604020202020204" pitchFamily="34" charset="0"/>
              <a:buChar char="•"/>
            </a:pPr>
            <a:r>
              <a:rPr lang="en-US" sz="2800" b="0" dirty="0" smtClean="0"/>
              <a:t>25% match required in cash or in-kind</a:t>
            </a:r>
          </a:p>
          <a:p>
            <a:pPr marL="457200" indent="-457200">
              <a:buFont typeface="Arial" panose="020B0604020202020204" pitchFamily="34" charset="0"/>
              <a:buChar char="•"/>
            </a:pPr>
            <a:r>
              <a:rPr lang="en-US" sz="2800" b="0" dirty="0" smtClean="0"/>
              <a:t>Preference given to proposals using CO produce</a:t>
            </a:r>
          </a:p>
        </p:txBody>
      </p:sp>
    </p:spTree>
    <p:extLst>
      <p:ext uri="{BB962C8B-B14F-4D97-AF65-F5344CB8AC3E}">
        <p14:creationId xmlns:p14="http://schemas.microsoft.com/office/powerpoint/2010/main" val="2905426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1061113" y="228600"/>
            <a:ext cx="6705600" cy="1384995"/>
          </a:xfrm>
        </p:spPr>
        <p:txBody>
          <a:bodyPr/>
          <a:lstStyle/>
          <a:p>
            <a:pPr marL="0" indent="0" algn="ctr">
              <a:buNone/>
              <a:tabLst>
                <a:tab pos="7997825" algn="r"/>
              </a:tabLst>
            </a:pPr>
            <a:r>
              <a:rPr lang="en-US" sz="2800" b="1" dirty="0" smtClean="0"/>
              <a:t>The Phillips-Rhodes Memorial Grant for Continuing Education and Research</a:t>
            </a:r>
            <a:br>
              <a:rPr lang="en-US" sz="2800" b="1" dirty="0" smtClean="0"/>
            </a:br>
            <a:r>
              <a:rPr lang="en-US" sz="2800" b="1" dirty="0" smtClean="0"/>
              <a:t>in the Colorado Wine Industry</a:t>
            </a:r>
            <a:endParaRPr lang="en-US" sz="2800" b="1" dirty="0"/>
          </a:p>
        </p:txBody>
      </p:sp>
      <p:sp>
        <p:nvSpPr>
          <p:cNvPr id="5" name="Footer Placeholder 3"/>
          <p:cNvSpPr>
            <a:spLocks noGrp="1"/>
          </p:cNvSpPr>
          <p:nvPr>
            <p:ph type="ftr" sz="quarter" idx="10"/>
          </p:nvPr>
        </p:nvSpPr>
        <p:spPr>
          <a:xfrm>
            <a:off x="3886200" y="6248400"/>
            <a:ext cx="5105400" cy="381000"/>
          </a:xfrm>
        </p:spPr>
        <p:txBody>
          <a:bodyPr/>
          <a:lstStyle/>
          <a:p>
            <a:r>
              <a:rPr lang="en-US" smtClean="0"/>
              <a:t>New Look of CO Wine, or "Why Does the Wind Suck?"</a:t>
            </a:r>
            <a:endParaRPr lang="en-US" dirty="0"/>
          </a:p>
        </p:txBody>
      </p:sp>
      <p:sp>
        <p:nvSpPr>
          <p:cNvPr id="2" name="TextBox 1"/>
          <p:cNvSpPr txBox="1"/>
          <p:nvPr/>
        </p:nvSpPr>
        <p:spPr>
          <a:xfrm>
            <a:off x="1066800" y="2133600"/>
            <a:ext cx="6934200" cy="3797963"/>
          </a:xfrm>
          <a:prstGeom prst="rect">
            <a:avLst/>
          </a:prstGeom>
          <a:noFill/>
        </p:spPr>
        <p:txBody>
          <a:bodyPr wrap="square" rtlCol="0">
            <a:spAutoFit/>
          </a:bodyPr>
          <a:lstStyle/>
          <a:p>
            <a:pPr marL="457200" indent="-457200">
              <a:buFont typeface="Arial" panose="020B0604020202020204" pitchFamily="34" charset="0"/>
              <a:buChar char="•"/>
            </a:pPr>
            <a:r>
              <a:rPr lang="en-US" sz="2800" b="0" dirty="0" smtClean="0"/>
              <a:t>Look for application to be posted on </a:t>
            </a:r>
            <a:r>
              <a:rPr lang="en-US" sz="2800" b="0" u="sng" dirty="0" smtClean="0">
                <a:solidFill>
                  <a:srgbClr val="970D1A"/>
                </a:solidFill>
              </a:rPr>
              <a:t>www.coloradowine.com</a:t>
            </a:r>
            <a:r>
              <a:rPr lang="en-US" sz="2800" b="0" dirty="0" smtClean="0"/>
              <a:t> toward the end of January or early February </a:t>
            </a:r>
          </a:p>
          <a:p>
            <a:pPr marL="457200" indent="-457200">
              <a:buFont typeface="Arial" panose="020B0604020202020204" pitchFamily="34" charset="0"/>
              <a:buChar char="•"/>
            </a:pPr>
            <a:r>
              <a:rPr lang="en-US" sz="2800" b="0" dirty="0" smtClean="0"/>
              <a:t>Applications due May 29, 2015</a:t>
            </a:r>
          </a:p>
          <a:p>
            <a:pPr marL="457200" indent="-457200">
              <a:buFont typeface="Arial" panose="020B0604020202020204" pitchFamily="34" charset="0"/>
              <a:buChar char="•"/>
            </a:pPr>
            <a:r>
              <a:rPr lang="en-US" sz="2800" b="0" dirty="0" smtClean="0"/>
              <a:t>Awards announced July 10, 2015</a:t>
            </a:r>
          </a:p>
          <a:p>
            <a:pPr marL="457200" indent="-457200">
              <a:buFont typeface="Arial" panose="020B0604020202020204" pitchFamily="34" charset="0"/>
              <a:buChar char="•"/>
            </a:pPr>
            <a:r>
              <a:rPr lang="en-US" sz="2800" b="0" dirty="0" smtClean="0"/>
              <a:t>Completed by June 30, 2016 unless proposed </a:t>
            </a:r>
            <a:r>
              <a:rPr lang="en-US" sz="2800" b="0" dirty="0"/>
              <a:t>and </a:t>
            </a:r>
            <a:r>
              <a:rPr lang="en-US" sz="2800" b="0" dirty="0" smtClean="0"/>
              <a:t>approved as a multi-year project.</a:t>
            </a:r>
          </a:p>
        </p:txBody>
      </p:sp>
    </p:spTree>
    <p:extLst>
      <p:ext uri="{BB962C8B-B14F-4D97-AF65-F5344CB8AC3E}">
        <p14:creationId xmlns:p14="http://schemas.microsoft.com/office/powerpoint/2010/main" val="4284420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990600" y="19334"/>
            <a:ext cx="7086600" cy="1447800"/>
          </a:xfrm>
        </p:spPr>
        <p:txBody>
          <a:bodyPr/>
          <a:lstStyle/>
          <a:p>
            <a:r>
              <a:rPr lang="en-US" sz="5400" b="1" dirty="0" smtClean="0"/>
              <a:t>The Present</a:t>
            </a:r>
            <a:endParaRPr lang="en-US" sz="5400" dirty="0"/>
          </a:p>
        </p:txBody>
      </p:sp>
      <p:sp>
        <p:nvSpPr>
          <p:cNvPr id="240643" name="Rectangle 3"/>
          <p:cNvSpPr>
            <a:spLocks noGrp="1" noChangeArrowheads="1"/>
          </p:cNvSpPr>
          <p:nvPr>
            <p:ph idx="1"/>
          </p:nvPr>
        </p:nvSpPr>
        <p:spPr>
          <a:xfrm>
            <a:off x="1066800" y="1371600"/>
            <a:ext cx="6934200" cy="1311128"/>
          </a:xfrm>
        </p:spPr>
        <p:txBody>
          <a:bodyPr/>
          <a:lstStyle/>
          <a:p>
            <a:pPr marL="0" indent="0" algn="ctr">
              <a:buNone/>
            </a:pPr>
            <a:r>
              <a:rPr lang="en-US" sz="3600" b="1" dirty="0" smtClean="0"/>
              <a:t>VOCA Public Relations:</a:t>
            </a:r>
          </a:p>
          <a:p>
            <a:pPr marL="0" indent="0" algn="ctr">
              <a:buNone/>
            </a:pPr>
            <a:r>
              <a:rPr lang="en-US" sz="3600" dirty="0" smtClean="0"/>
              <a:t>Alana Watkins, Courtney Lis</a:t>
            </a:r>
            <a:endParaRPr lang="en-US" sz="3200" dirty="0"/>
          </a:p>
        </p:txBody>
      </p:sp>
      <p:sp>
        <p:nvSpPr>
          <p:cNvPr id="5" name="Footer Placeholder 3"/>
          <p:cNvSpPr>
            <a:spLocks noGrp="1"/>
          </p:cNvSpPr>
          <p:nvPr>
            <p:ph type="ftr" sz="quarter" idx="10"/>
          </p:nvPr>
        </p:nvSpPr>
        <p:spPr>
          <a:xfrm>
            <a:off x="3810000" y="6248400"/>
            <a:ext cx="5181600" cy="381000"/>
          </a:xfrm>
        </p:spPr>
        <p:txBody>
          <a:bodyPr/>
          <a:lstStyle/>
          <a:p>
            <a:r>
              <a:rPr lang="en-US" smtClean="0"/>
              <a:t>New Look of CO Wine, or "Why Does the Wind Suck?"</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086600" cy="345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168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CWIDB">
  <a:themeElements>
    <a:clrScheme name="CWID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WIDB">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0" fontAlgn="base" latinLnBrk="0" hangingPunct="0">
          <a:lnSpc>
            <a:spcPct val="100000"/>
          </a:lnSpc>
          <a:spcBef>
            <a:spcPct val="20000"/>
          </a:spcBef>
          <a:spcAft>
            <a:spcPct val="0"/>
          </a:spcAft>
          <a:buClrTx/>
          <a:buSzTx/>
          <a:buFontTx/>
          <a:buNone/>
          <a:tabLst/>
          <a:defRPr kumimoji="0" lang="en-US" sz="3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0" fontAlgn="base" latinLnBrk="0" hangingPunct="0">
          <a:lnSpc>
            <a:spcPct val="100000"/>
          </a:lnSpc>
          <a:spcBef>
            <a:spcPct val="20000"/>
          </a:spcBef>
          <a:spcAft>
            <a:spcPct val="0"/>
          </a:spcAft>
          <a:buClrTx/>
          <a:buSzTx/>
          <a:buFontTx/>
          <a:buNone/>
          <a:tabLst/>
          <a:defRPr kumimoji="0" lang="en-US" sz="3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WID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WID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WID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WID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WID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WID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WID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13909</TotalTime>
  <Words>1428</Words>
  <Application>Microsoft Office PowerPoint</Application>
  <PresentationFormat>On-screen Show (4:3)</PresentationFormat>
  <Paragraphs>140</Paragraphs>
  <Slides>27</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CWIDB</vt:lpstr>
      <vt:lpstr>Acrobat Document</vt:lpstr>
      <vt:lpstr>The New Look of Colorado Wine,  or “Why does the Wind Suck?”</vt:lpstr>
      <vt:lpstr>The Past, the Present and the Future… </vt:lpstr>
      <vt:lpstr>Who or What is the Colorado Wine Industry Development Board? Is it different than CAVE? Government Marketing Agency vs. Private Trade Association</vt:lpstr>
      <vt:lpstr>The Future</vt:lpstr>
      <vt:lpstr>The Near Future</vt:lpstr>
      <vt:lpstr>PowerPoint Presentation</vt:lpstr>
      <vt:lpstr>PowerPoint Presentation</vt:lpstr>
      <vt:lpstr>PowerPoint Presentation</vt:lpstr>
      <vt:lpstr>The Present</vt:lpstr>
      <vt:lpstr>PowerPoint Presentation</vt:lpstr>
      <vt:lpstr>Marketing and Branding Consultation: John Recca, Brandwerks cell: 720.300.9955 “We thank you for your support.” One hour for $50 to John.</vt:lpstr>
      <vt:lpstr>The Plu-imperfect Past</vt:lpstr>
      <vt:lpstr>The Plu-imperfect Past</vt:lpstr>
      <vt:lpstr>The Plu-imperfect Past</vt:lpstr>
      <vt:lpstr>The Plu-imperfect Past</vt:lpstr>
      <vt:lpstr>PowerPoint Presentation</vt:lpstr>
      <vt:lpstr>PowerPoint Presentation</vt:lpstr>
      <vt:lpstr>PowerPoint Presentation</vt:lpstr>
      <vt:lpstr>“Long Past?”</vt:lpstr>
      <vt:lpstr>A bit of Grand Valley history</vt:lpstr>
      <vt:lpstr>More Colorado wine history</vt:lpstr>
      <vt:lpstr>Are these guys old enough to make wine?</vt:lpstr>
      <vt:lpstr>“No.  Your Past.”</vt:lpstr>
      <vt:lpstr>Fifteen years ago…</vt:lpstr>
      <vt:lpstr>Fifteen years ago…</vt:lpstr>
      <vt:lpstr>Why does the wind suck?</vt:lpstr>
      <vt:lpstr>Thank you </vt:lpstr>
    </vt:vector>
  </TitlesOfParts>
  <Company>Colorado Department of Agriculture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CDA</dc:creator>
  <cp:lastModifiedBy>Assistant</cp:lastModifiedBy>
  <cp:revision>340</cp:revision>
  <dcterms:created xsi:type="dcterms:W3CDTF">2002-11-28T03:27:54Z</dcterms:created>
  <dcterms:modified xsi:type="dcterms:W3CDTF">2015-01-21T17:02:47Z</dcterms:modified>
</cp:coreProperties>
</file>