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34"/>
  </p:notesMasterIdLst>
  <p:handoutMasterIdLst>
    <p:handoutMasterId r:id="rId35"/>
  </p:handoutMasterIdLst>
  <p:sldIdLst>
    <p:sldId id="364" r:id="rId2"/>
    <p:sldId id="365" r:id="rId3"/>
    <p:sldId id="275" r:id="rId4"/>
    <p:sldId id="341" r:id="rId5"/>
    <p:sldId id="343" r:id="rId6"/>
    <p:sldId id="360" r:id="rId7"/>
    <p:sldId id="361" r:id="rId8"/>
    <p:sldId id="362" r:id="rId9"/>
    <p:sldId id="363" r:id="rId10"/>
    <p:sldId id="334" r:id="rId11"/>
    <p:sldId id="342" r:id="rId12"/>
    <p:sldId id="335" r:id="rId13"/>
    <p:sldId id="344" r:id="rId14"/>
    <p:sldId id="336" r:id="rId15"/>
    <p:sldId id="358" r:id="rId16"/>
    <p:sldId id="359" r:id="rId17"/>
    <p:sldId id="345" r:id="rId18"/>
    <p:sldId id="337" r:id="rId19"/>
    <p:sldId id="338" r:id="rId20"/>
    <p:sldId id="351" r:id="rId21"/>
    <p:sldId id="352" r:id="rId22"/>
    <p:sldId id="346" r:id="rId23"/>
    <p:sldId id="347" r:id="rId24"/>
    <p:sldId id="348" r:id="rId25"/>
    <p:sldId id="349" r:id="rId26"/>
    <p:sldId id="350" r:id="rId27"/>
    <p:sldId id="339" r:id="rId28"/>
    <p:sldId id="353" r:id="rId29"/>
    <p:sldId id="354" r:id="rId30"/>
    <p:sldId id="355" r:id="rId31"/>
    <p:sldId id="356" r:id="rId32"/>
    <p:sldId id="357" r:id="rId3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D03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69367" autoAdjust="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20"/>
    </p:cViewPr>
  </p:sorterViewPr>
  <p:notesViewPr>
    <p:cSldViewPr>
      <p:cViewPr varScale="1">
        <p:scale>
          <a:sx n="62" d="100"/>
          <a:sy n="62" d="100"/>
        </p:scale>
        <p:origin x="-2442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59E01E0-9432-4112-9F6D-AE50540B5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204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80420C0-D9AA-4B64-B138-C5B59E9F0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211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0537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3447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552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52707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576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50513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8242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D587E6-A9E5-41CC-BF57-5521A1CE6D12}" type="slidenum">
              <a:rPr lang="en-US"/>
              <a:pPr/>
              <a:t>4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13254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6130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4107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876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0AD4-5195-4D64-9A53-16F58CF5558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6106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A8BE-887E-4319-A487-E3A5EF7D4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AD4CD-8CB4-4F6B-96E6-106E5E1BC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85895-E2A3-4B5B-975C-45730EF7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8174E-F301-4370-AFF5-9C38FE51E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C04D2-FC02-4559-B3B3-D244C707F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70CF-3C95-4908-8408-6ABAD0F0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BF19E-D605-416D-B3E1-DED2FA13A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30527-4FCA-4B9D-8186-6D0918CB1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31000-2102-47F5-8436-D8409E3E1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C8745-D895-4790-9EF1-5DCE9380C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33008-A31D-476F-B0E1-6DE9A54ED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A3E5F31-B83B-4577-AE7D-91C08E31A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menke@colostat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Welcome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dirty="0" smtClean="0"/>
              <a:t>Please take this time prior to the seminar start to calibrate your nose.</a:t>
            </a:r>
          </a:p>
          <a:p>
            <a:r>
              <a:rPr lang="en-US" dirty="0" smtClean="0"/>
              <a:t>We have 18 single aroma vials on front table.</a:t>
            </a:r>
          </a:p>
          <a:p>
            <a:r>
              <a:rPr lang="en-US" dirty="0" smtClean="0"/>
              <a:t>Approach table quietly, and avoid talking to other participants while doing exercise.</a:t>
            </a:r>
          </a:p>
          <a:p>
            <a:r>
              <a:rPr lang="en-US" dirty="0" smtClean="0"/>
              <a:t>Write the individual aroma you think corresponds to each letter.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9631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Fault Definition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Upon presentation, a visual</a:t>
            </a:r>
            <a:r>
              <a:rPr lang="en-US" dirty="0">
                <a:solidFill>
                  <a:schemeClr val="tx2"/>
                </a:solidFill>
              </a:rPr>
              <a:t>, aroma, taste </a:t>
            </a:r>
            <a:r>
              <a:rPr lang="en-US" dirty="0" smtClean="0">
                <a:solidFill>
                  <a:schemeClr val="tx2"/>
                </a:solidFill>
              </a:rPr>
              <a:t>or physical characteristic that causes a rejection of consumption or purchase of a wine</a:t>
            </a:r>
          </a:p>
          <a:p>
            <a:r>
              <a:rPr lang="en-US" dirty="0" smtClean="0">
                <a:solidFill>
                  <a:schemeClr val="tx2"/>
                </a:solidFill>
                <a:sym typeface="Symbol"/>
              </a:rPr>
              <a:t>Wine is </a:t>
            </a:r>
            <a:r>
              <a:rPr lang="en-US" dirty="0" smtClean="0">
                <a:solidFill>
                  <a:srgbClr val="FF9900"/>
                </a:solidFill>
                <a:sym typeface="Symbol"/>
              </a:rPr>
              <a:t>severely compromised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and not consumed or purchased by the recipient</a:t>
            </a:r>
            <a:endParaRPr lang="en-US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  <a:sym typeface="Symbol"/>
            </a:endParaRPr>
          </a:p>
          <a:p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6245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Flaw Definition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Upon presentation, a visual</a:t>
            </a:r>
            <a:r>
              <a:rPr lang="en-US" sz="4000" dirty="0">
                <a:solidFill>
                  <a:schemeClr val="tx2"/>
                </a:solidFill>
              </a:rPr>
              <a:t>, aroma, taste </a:t>
            </a:r>
            <a:r>
              <a:rPr lang="en-US" sz="4000" dirty="0" smtClean="0">
                <a:solidFill>
                  <a:schemeClr val="tx2"/>
                </a:solidFill>
              </a:rPr>
              <a:t>or physical characteristic that causes a questioning of whether or not to consume or purchase a wine</a:t>
            </a:r>
            <a:endParaRPr lang="en-US" sz="4000" dirty="0">
              <a:solidFill>
                <a:schemeClr val="tx2"/>
              </a:solidFill>
              <a:sym typeface="Symbol"/>
            </a:endParaRPr>
          </a:p>
          <a:p>
            <a:endParaRPr lang="en-US" sz="3300" dirty="0" smtClean="0">
              <a:solidFill>
                <a:schemeClr val="tx2"/>
              </a:solidFill>
              <a:sym typeface="Symbol"/>
            </a:endParaRPr>
          </a:p>
          <a:p>
            <a:r>
              <a:rPr lang="en-US" sz="4000" dirty="0">
                <a:solidFill>
                  <a:schemeClr val="tx2"/>
                </a:solidFill>
                <a:sym typeface="Symbol"/>
              </a:rPr>
              <a:t>Wine is </a:t>
            </a:r>
            <a:r>
              <a:rPr lang="en-US" sz="4000" dirty="0" smtClean="0">
                <a:solidFill>
                  <a:srgbClr val="FF9900"/>
                </a:solidFill>
                <a:sym typeface="Symbol"/>
              </a:rPr>
              <a:t>somewhat </a:t>
            </a:r>
            <a:r>
              <a:rPr lang="en-US" sz="4000" dirty="0">
                <a:solidFill>
                  <a:srgbClr val="FF9900"/>
                </a:solidFill>
                <a:sym typeface="Symbol"/>
              </a:rPr>
              <a:t>compromised </a:t>
            </a:r>
            <a:r>
              <a:rPr lang="en-US" sz="4000" dirty="0" smtClean="0">
                <a:solidFill>
                  <a:schemeClr val="tx2"/>
                </a:solidFill>
                <a:sym typeface="Symbol"/>
              </a:rPr>
              <a:t>but may or may not cause lack of purchase by the recipient</a:t>
            </a:r>
          </a:p>
          <a:p>
            <a:pPr lvl="1"/>
            <a:r>
              <a:rPr lang="en-US" sz="3100" dirty="0" smtClean="0">
                <a:solidFill>
                  <a:srgbClr val="FF9900"/>
                </a:solidFill>
                <a:sym typeface="Symbol"/>
              </a:rPr>
              <a:t>Decision based on relative importance of flaws vs. attributes</a:t>
            </a:r>
          </a:p>
          <a:p>
            <a:pPr lvl="1"/>
            <a:r>
              <a:rPr lang="en-US" sz="3100" dirty="0" smtClean="0">
                <a:solidFill>
                  <a:srgbClr val="FF9900"/>
                </a:solidFill>
                <a:sym typeface="Symbol"/>
              </a:rPr>
              <a:t>Flaws and Attributes interact and equilibrate</a:t>
            </a:r>
            <a:endParaRPr lang="en-US" sz="3100" dirty="0">
              <a:solidFill>
                <a:srgbClr val="FF9900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69453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SINGLE FLAW &amp; ATTRIBUTE EXAMPLES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tx2"/>
                </a:solidFill>
              </a:rPr>
              <a:t>EXERCISE 1</a:t>
            </a:r>
          </a:p>
          <a:p>
            <a:endParaRPr lang="en-US" sz="2600" dirty="0" smtClean="0">
              <a:solidFill>
                <a:schemeClr val="tx2"/>
              </a:solidFill>
            </a:endParaRPr>
          </a:p>
          <a:p>
            <a:r>
              <a:rPr lang="en-US" sz="2600" dirty="0" smtClean="0">
                <a:solidFill>
                  <a:schemeClr val="tx2"/>
                </a:solidFill>
              </a:rPr>
              <a:t>Five Flaw solutions at table</a:t>
            </a:r>
          </a:p>
          <a:p>
            <a:pPr marL="742950" lvl="2" indent="-342900"/>
            <a:r>
              <a:rPr lang="en-US" sz="2100" dirty="0">
                <a:solidFill>
                  <a:schemeClr val="tx2"/>
                </a:solidFill>
                <a:sym typeface="Symbol"/>
              </a:rPr>
              <a:t>A, B, C, D, E</a:t>
            </a:r>
          </a:p>
          <a:p>
            <a:endParaRPr lang="en-US" sz="2600" dirty="0" smtClean="0">
              <a:solidFill>
                <a:schemeClr val="tx2"/>
              </a:solidFill>
            </a:endParaRPr>
          </a:p>
          <a:p>
            <a:r>
              <a:rPr lang="en-US" sz="2600" dirty="0" smtClean="0">
                <a:solidFill>
                  <a:schemeClr val="tx2"/>
                </a:solidFill>
              </a:rPr>
              <a:t>Smell each solution in alphabetic order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Put nostril about ½ inch above mouth of flask and inhale quickly and deeply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See if you can detect and/or identify an aroma other than ethyl alcohol</a:t>
            </a:r>
          </a:p>
          <a:p>
            <a:pPr lvl="1"/>
            <a:endParaRPr lang="en-US" sz="2200" dirty="0" smtClean="0">
              <a:solidFill>
                <a:schemeClr val="tx2"/>
              </a:solidFill>
            </a:endParaRPr>
          </a:p>
          <a:p>
            <a:endParaRPr lang="en-US" sz="2600" dirty="0" smtClean="0">
              <a:solidFill>
                <a:schemeClr val="tx2"/>
              </a:solidFill>
            </a:endParaRPr>
          </a:p>
          <a:p>
            <a:endParaRPr lang="en-US" sz="2600" dirty="0">
              <a:solidFill>
                <a:schemeClr val="tx2"/>
              </a:solidFill>
            </a:endParaRPr>
          </a:p>
          <a:p>
            <a:endParaRPr lang="en-US" sz="2600" dirty="0" smtClean="0">
              <a:solidFill>
                <a:schemeClr val="tx2"/>
              </a:solidFill>
            </a:endParaRPr>
          </a:p>
          <a:p>
            <a:pPr lvl="1"/>
            <a:endParaRPr lang="en-US" sz="2500" dirty="0">
              <a:solidFill>
                <a:schemeClr val="tx2"/>
              </a:solidFill>
              <a:sym typeface="Symbol"/>
            </a:endParaRPr>
          </a:p>
          <a:p>
            <a:pPr lvl="1"/>
            <a:endParaRPr lang="en-US" sz="2500" dirty="0" smtClean="0">
              <a:solidFill>
                <a:schemeClr val="tx2"/>
              </a:solidFill>
              <a:sym typeface="Symbol"/>
            </a:endParaRPr>
          </a:p>
          <a:p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423329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SINGLE FLAW &amp; ATTRIBUTE EXAMPLES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EXERCISE </a:t>
            </a:r>
            <a:r>
              <a:rPr lang="en-US" sz="2600" dirty="0" smtClean="0">
                <a:solidFill>
                  <a:schemeClr val="tx2"/>
                </a:solidFill>
              </a:rPr>
              <a:t>2</a:t>
            </a:r>
          </a:p>
          <a:p>
            <a:endParaRPr lang="en-US" sz="2600" dirty="0">
              <a:solidFill>
                <a:schemeClr val="tx2"/>
              </a:solidFill>
            </a:endParaRPr>
          </a:p>
          <a:p>
            <a:r>
              <a:rPr lang="en-US" sz="2600" dirty="0">
                <a:solidFill>
                  <a:schemeClr val="tx2"/>
                </a:solidFill>
              </a:rPr>
              <a:t>Five Attribute solutions at table</a:t>
            </a:r>
          </a:p>
          <a:p>
            <a:pPr marL="742950" lvl="2" indent="-342900"/>
            <a:r>
              <a:rPr lang="en-US" sz="2100" dirty="0">
                <a:solidFill>
                  <a:schemeClr val="tx2"/>
                </a:solidFill>
                <a:sym typeface="Symbol"/>
              </a:rPr>
              <a:t>F, G, H, I, J</a:t>
            </a:r>
          </a:p>
          <a:p>
            <a:endParaRPr lang="en-US" sz="2600" dirty="0" smtClean="0">
              <a:solidFill>
                <a:schemeClr val="tx2"/>
              </a:solidFill>
            </a:endParaRPr>
          </a:p>
          <a:p>
            <a:r>
              <a:rPr lang="en-US" sz="2600" dirty="0" smtClean="0">
                <a:solidFill>
                  <a:schemeClr val="tx2"/>
                </a:solidFill>
              </a:rPr>
              <a:t>Smell each solution in alphabetic order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Put nostril about ½ inch above mouth of flask and inhale quickly and deeply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See if you can detect and/or identify an aroma other than ethyl alcohol</a:t>
            </a:r>
          </a:p>
          <a:p>
            <a:pPr lvl="1"/>
            <a:endParaRPr lang="en-US" sz="2200" dirty="0" smtClean="0">
              <a:solidFill>
                <a:schemeClr val="tx2"/>
              </a:solidFill>
            </a:endParaRPr>
          </a:p>
          <a:p>
            <a:endParaRPr lang="en-US" sz="2600" dirty="0" smtClean="0">
              <a:solidFill>
                <a:schemeClr val="tx2"/>
              </a:solidFill>
            </a:endParaRPr>
          </a:p>
          <a:p>
            <a:endParaRPr lang="en-US" sz="2600" dirty="0">
              <a:solidFill>
                <a:schemeClr val="tx2"/>
              </a:solidFill>
            </a:endParaRPr>
          </a:p>
          <a:p>
            <a:endParaRPr lang="en-US" sz="2600" dirty="0" smtClean="0">
              <a:solidFill>
                <a:schemeClr val="tx2"/>
              </a:solidFill>
            </a:endParaRPr>
          </a:p>
          <a:p>
            <a:pPr lvl="1"/>
            <a:endParaRPr lang="en-US" sz="2500" dirty="0">
              <a:solidFill>
                <a:schemeClr val="tx2"/>
              </a:solidFill>
              <a:sym typeface="Symbol"/>
            </a:endParaRPr>
          </a:p>
          <a:p>
            <a:pPr lvl="1"/>
            <a:endParaRPr lang="en-US" sz="2500" dirty="0" smtClean="0">
              <a:solidFill>
                <a:schemeClr val="tx2"/>
              </a:solidFill>
              <a:sym typeface="Symbol"/>
            </a:endParaRPr>
          </a:p>
          <a:p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4580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FFFF00"/>
                </a:solidFill>
                <a:sym typeface="Symbol"/>
              </a:rPr>
              <a:t>Each taster has:</a:t>
            </a:r>
          </a:p>
          <a:p>
            <a:pPr lvl="1"/>
            <a:r>
              <a:rPr lang="en-US" sz="2400" dirty="0" smtClean="0">
                <a:solidFill>
                  <a:srgbClr val="FF9900"/>
                </a:solidFill>
                <a:sym typeface="Symbol"/>
              </a:rPr>
              <a:t>unique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set of aroma-detecting </a:t>
            </a:r>
            <a:r>
              <a:rPr lang="en-US" sz="2400" dirty="0" smtClean="0">
                <a:solidFill>
                  <a:srgbClr val="FF9900"/>
                </a:solidFill>
                <a:sym typeface="Symbol"/>
              </a:rPr>
              <a:t>genetics</a:t>
            </a:r>
          </a:p>
          <a:p>
            <a:pPr lvl="2"/>
            <a:r>
              <a:rPr lang="en-US" sz="1900" dirty="0">
                <a:solidFill>
                  <a:schemeClr val="tx2"/>
                </a:solidFill>
                <a:sym typeface="Symbol"/>
              </a:rPr>
              <a:t>d</a:t>
            </a:r>
            <a:r>
              <a:rPr lang="en-US" sz="1900" dirty="0" smtClean="0">
                <a:solidFill>
                  <a:schemeClr val="tx2"/>
                </a:solidFill>
                <a:sym typeface="Symbol"/>
              </a:rPr>
              <a:t>etect presence by receptors</a:t>
            </a:r>
          </a:p>
          <a:p>
            <a:pPr lvl="2"/>
            <a:r>
              <a:rPr lang="en-US" sz="1900" dirty="0">
                <a:solidFill>
                  <a:schemeClr val="tx2"/>
                </a:solidFill>
                <a:sym typeface="Symbol"/>
              </a:rPr>
              <a:t>d</a:t>
            </a:r>
            <a:r>
              <a:rPr lang="en-US" sz="1900" dirty="0" smtClean="0">
                <a:solidFill>
                  <a:schemeClr val="tx2"/>
                </a:solidFill>
                <a:sym typeface="Symbol"/>
              </a:rPr>
              <a:t>etect </a:t>
            </a:r>
            <a:r>
              <a:rPr lang="en-US" sz="1900" dirty="0">
                <a:solidFill>
                  <a:schemeClr val="tx2"/>
                </a:solidFill>
                <a:sym typeface="Symbol"/>
              </a:rPr>
              <a:t>concentration </a:t>
            </a:r>
            <a:r>
              <a:rPr lang="en-US" sz="1900" dirty="0" smtClean="0">
                <a:solidFill>
                  <a:schemeClr val="tx2"/>
                </a:solidFill>
                <a:sym typeface="Symbol"/>
              </a:rPr>
              <a:t>range by molecules of chemical and # of receptors</a:t>
            </a:r>
          </a:p>
          <a:p>
            <a:pPr lvl="1"/>
            <a:r>
              <a:rPr lang="en-US" sz="2400" dirty="0" smtClean="0">
                <a:solidFill>
                  <a:srgbClr val="FF9900"/>
                </a:solidFill>
                <a:sym typeface="Symbol"/>
              </a:rPr>
              <a:t>unique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set of wine sensory </a:t>
            </a:r>
            <a:r>
              <a:rPr lang="en-US" sz="2400" dirty="0" smtClean="0">
                <a:solidFill>
                  <a:srgbClr val="FF9900"/>
                </a:solidFill>
                <a:sym typeface="Symbol"/>
              </a:rPr>
              <a:t>experiences</a:t>
            </a:r>
          </a:p>
          <a:p>
            <a:pPr lvl="2"/>
            <a:r>
              <a:rPr lang="en-US" sz="2000" dirty="0" smtClean="0">
                <a:solidFill>
                  <a:schemeClr val="tx2"/>
                </a:solidFill>
                <a:sym typeface="Symbol"/>
              </a:rPr>
              <a:t>Sensory descriptions tied to emotion and memory</a:t>
            </a:r>
          </a:p>
          <a:p>
            <a:pPr lvl="1"/>
            <a:r>
              <a:rPr lang="en-US" sz="2400" dirty="0">
                <a:solidFill>
                  <a:schemeClr val="tx2"/>
                </a:solidFill>
                <a:sym typeface="Symbol"/>
              </a:rPr>
              <a:t>u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nique set of educational bias</a:t>
            </a:r>
            <a:r>
              <a:rPr lang="en-US" sz="2500" dirty="0" smtClean="0">
                <a:solidFill>
                  <a:schemeClr val="tx2"/>
                </a:solidFill>
                <a:sym typeface="Symbol"/>
              </a:rPr>
              <a:t>es</a:t>
            </a:r>
          </a:p>
          <a:p>
            <a:r>
              <a:rPr lang="en-US" sz="2900" dirty="0" smtClean="0">
                <a:solidFill>
                  <a:srgbClr val="FFFF00"/>
                </a:solidFill>
                <a:ea typeface="Symbol" charset="2"/>
                <a:cs typeface="Symbol" charset="2"/>
                <a:sym typeface="Symbol"/>
              </a:rPr>
              <a:t>Thus:</a:t>
            </a:r>
          </a:p>
          <a:p>
            <a:pPr lvl="1"/>
            <a:r>
              <a:rPr lang="en-US" sz="2400" dirty="0" smtClean="0">
                <a:solidFill>
                  <a:srgbClr val="FF9900"/>
                </a:solidFill>
                <a:ea typeface="Symbol" charset="2"/>
                <a:cs typeface="Symbol" charset="2"/>
                <a:sym typeface="Symbol"/>
              </a:rPr>
              <a:t>Personal standards </a:t>
            </a:r>
            <a:r>
              <a:rPr lang="en-US" sz="2400" dirty="0" smtClean="0">
                <a:solidFill>
                  <a:schemeClr val="tx2"/>
                </a:solidFill>
                <a:ea typeface="Symbol" charset="2"/>
                <a:cs typeface="Symbol" charset="2"/>
                <a:sym typeface="Symbol"/>
              </a:rPr>
              <a:t>for fault, flaw and attribute will likely vary from any given set of </a:t>
            </a:r>
            <a:r>
              <a:rPr lang="en-US" sz="2400" dirty="0" smtClean="0">
                <a:solidFill>
                  <a:srgbClr val="FF9900"/>
                </a:solidFill>
                <a:ea typeface="Symbol" charset="2"/>
                <a:cs typeface="Symbol" charset="2"/>
                <a:sym typeface="Symbol"/>
              </a:rPr>
              <a:t>standard definitions</a:t>
            </a:r>
            <a:r>
              <a:rPr lang="en-US" sz="2400" dirty="0">
                <a:solidFill>
                  <a:srgbClr val="FF9900"/>
                </a:solidFill>
                <a:ea typeface="Symbol" charset="2"/>
                <a:cs typeface="Symbol" charset="2"/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a typeface="Symbol" charset="2"/>
                <a:cs typeface="Symbol" charset="2"/>
                <a:sym typeface="Symbol"/>
              </a:rPr>
              <a:t>given by wine experts and educators</a:t>
            </a:r>
            <a:endParaRPr lang="en-US" sz="2400" dirty="0">
              <a:solidFill>
                <a:schemeClr val="tx2"/>
              </a:solidFill>
              <a:ea typeface="Symbol" charset="2"/>
              <a:cs typeface="Symbol" charset="2"/>
              <a:sym typeface="Symbol"/>
            </a:endParaRPr>
          </a:p>
          <a:p>
            <a:r>
              <a:rPr lang="en-US" sz="2900" dirty="0" smtClean="0">
                <a:solidFill>
                  <a:srgbClr val="FFFF00"/>
                </a:solidFill>
                <a:ea typeface="Symbol" charset="2"/>
                <a:cs typeface="Symbol" charset="2"/>
                <a:sym typeface="Symbol"/>
              </a:rPr>
              <a:t>How choose standards?</a:t>
            </a:r>
            <a:endParaRPr lang="en-US" sz="2900" dirty="0">
              <a:solidFill>
                <a:srgbClr val="FFFF00"/>
              </a:solidFill>
              <a:ea typeface="Symbol" charset="2"/>
              <a:cs typeface="Symbol" charset="2"/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Fault, Flaw, Attribute Perception</a:t>
            </a:r>
            <a:b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Roles of Ability, Experience and Education</a:t>
            </a:r>
            <a:endParaRPr lang="en-US" sz="4000" dirty="0"/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0270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2895600"/>
          </a:xfrm>
        </p:spPr>
        <p:txBody>
          <a:bodyPr>
            <a:normAutofit lnSpcReduction="10000"/>
          </a:bodyPr>
          <a:lstStyle/>
          <a:p>
            <a:r>
              <a:rPr lang="en-US" sz="2900" dirty="0" smtClean="0">
                <a:solidFill>
                  <a:schemeClr val="tx2"/>
                </a:solidFill>
              </a:rPr>
              <a:t>A standard is an </a:t>
            </a:r>
            <a:r>
              <a:rPr lang="en-US" sz="2900" dirty="0" smtClean="0">
                <a:solidFill>
                  <a:srgbClr val="FFC000"/>
                </a:solidFill>
              </a:rPr>
              <a:t>accepted</a:t>
            </a:r>
            <a:r>
              <a:rPr lang="en-US" sz="2900" dirty="0" smtClean="0">
                <a:solidFill>
                  <a:schemeClr val="tx2"/>
                </a:solidFill>
              </a:rPr>
              <a:t> </a:t>
            </a:r>
            <a:r>
              <a:rPr lang="en-US" sz="2900" dirty="0" smtClean="0">
                <a:solidFill>
                  <a:srgbClr val="FFC000"/>
                </a:solidFill>
              </a:rPr>
              <a:t>comparative</a:t>
            </a:r>
            <a:r>
              <a:rPr lang="en-US" sz="2900" dirty="0" smtClean="0">
                <a:solidFill>
                  <a:srgbClr val="FF9900"/>
                </a:solidFill>
              </a:rPr>
              <a:t> </a:t>
            </a:r>
            <a:r>
              <a:rPr lang="en-US" sz="2900" dirty="0" smtClean="0">
                <a:solidFill>
                  <a:schemeClr val="tx2"/>
                </a:solidFill>
              </a:rPr>
              <a:t>measure, norm, or model</a:t>
            </a:r>
          </a:p>
          <a:p>
            <a:r>
              <a:rPr lang="en-US" sz="2900" dirty="0" smtClean="0">
                <a:solidFill>
                  <a:schemeClr val="tx2"/>
                </a:solidFill>
              </a:rPr>
              <a:t>Standards are based on </a:t>
            </a:r>
            <a:r>
              <a:rPr lang="en-US" sz="2900" dirty="0" smtClean="0">
                <a:solidFill>
                  <a:srgbClr val="FFC000"/>
                </a:solidFill>
              </a:rPr>
              <a:t>adherence to</a:t>
            </a:r>
            <a:r>
              <a:rPr lang="en-US" sz="2900" dirty="0" smtClean="0">
                <a:solidFill>
                  <a:schemeClr val="tx2"/>
                </a:solidFill>
              </a:rPr>
              <a:t> </a:t>
            </a:r>
            <a:r>
              <a:rPr lang="en-US" sz="2900" dirty="0" smtClean="0">
                <a:solidFill>
                  <a:srgbClr val="FFC000"/>
                </a:solidFill>
              </a:rPr>
              <a:t>values</a:t>
            </a:r>
          </a:p>
          <a:p>
            <a:pPr lvl="1"/>
            <a:r>
              <a:rPr lang="en-US" sz="2500" dirty="0" smtClean="0">
                <a:solidFill>
                  <a:schemeClr val="tx2"/>
                </a:solidFill>
              </a:rPr>
              <a:t>Values can be </a:t>
            </a:r>
            <a:r>
              <a:rPr lang="en-US" sz="2500" dirty="0" smtClean="0">
                <a:solidFill>
                  <a:srgbClr val="FFC000"/>
                </a:solidFill>
              </a:rPr>
              <a:t>absolute</a:t>
            </a:r>
            <a:r>
              <a:rPr lang="en-US" sz="2500" dirty="0" smtClean="0">
                <a:solidFill>
                  <a:schemeClr val="tx2"/>
                </a:solidFill>
              </a:rPr>
              <a:t> or </a:t>
            </a:r>
            <a:r>
              <a:rPr lang="en-US" sz="2500" dirty="0" smtClean="0">
                <a:solidFill>
                  <a:srgbClr val="FFC000"/>
                </a:solidFill>
              </a:rPr>
              <a:t>relative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Standards can </a:t>
            </a:r>
            <a:r>
              <a:rPr lang="en-US" sz="2800" dirty="0">
                <a:solidFill>
                  <a:schemeClr val="tx2"/>
                </a:solidFill>
              </a:rPr>
              <a:t>be used to implement </a:t>
            </a:r>
            <a:r>
              <a:rPr lang="en-US" sz="2800" dirty="0">
                <a:solidFill>
                  <a:srgbClr val="FFC000"/>
                </a:solidFill>
              </a:rPr>
              <a:t>quality assurance</a:t>
            </a: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78149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STANDARD?</a:t>
            </a:r>
            <a:endParaRPr lang="en-US" sz="4000" dirty="0"/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95373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94838"/>
            <a:ext cx="8229600" cy="45249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Production</a:t>
            </a:r>
            <a:r>
              <a:rPr lang="en-US" sz="2800" dirty="0" smtClean="0">
                <a:solidFill>
                  <a:schemeClr val="tx2"/>
                </a:solidFill>
              </a:rPr>
              <a:t> standards</a:t>
            </a:r>
          </a:p>
          <a:p>
            <a:pPr lvl="1"/>
            <a:r>
              <a:rPr lang="en-US" sz="2400" dirty="0" smtClean="0">
                <a:solidFill>
                  <a:srgbClr val="FFC000"/>
                </a:solidFill>
              </a:rPr>
              <a:t>Variability</a:t>
            </a:r>
            <a:r>
              <a:rPr lang="en-US" sz="2400" dirty="0" smtClean="0">
                <a:solidFill>
                  <a:schemeClr val="tx2"/>
                </a:solidFill>
              </a:rPr>
              <a:t> of wines by year and style makes standards difficult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Market</a:t>
            </a:r>
            <a:r>
              <a:rPr lang="en-US" sz="2800" dirty="0" smtClean="0">
                <a:solidFill>
                  <a:schemeClr val="tx2"/>
                </a:solidFill>
              </a:rPr>
              <a:t> standards</a:t>
            </a:r>
          </a:p>
          <a:p>
            <a:pPr lvl="1"/>
            <a:r>
              <a:rPr lang="en-US" sz="2400" dirty="0" smtClean="0">
                <a:solidFill>
                  <a:srgbClr val="FFC000"/>
                </a:solidFill>
              </a:rPr>
              <a:t>Variability</a:t>
            </a:r>
            <a:r>
              <a:rPr lang="en-US" sz="2400" dirty="0" smtClean="0">
                <a:solidFill>
                  <a:schemeClr val="tx2"/>
                </a:solidFill>
              </a:rPr>
              <a:t> of wines makes standards difficult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Highly influenced by three-tier system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Consumer</a:t>
            </a:r>
            <a:r>
              <a:rPr lang="en-US" sz="2800" dirty="0" smtClean="0">
                <a:solidFill>
                  <a:schemeClr val="tx2"/>
                </a:solidFill>
              </a:rPr>
              <a:t> standards</a:t>
            </a:r>
          </a:p>
          <a:p>
            <a:pPr lvl="1"/>
            <a:r>
              <a:rPr lang="en-US" sz="2400" dirty="0" smtClean="0">
                <a:solidFill>
                  <a:srgbClr val="FFC000"/>
                </a:solidFill>
              </a:rPr>
              <a:t>Extreme variability </a:t>
            </a:r>
            <a:r>
              <a:rPr lang="en-US" sz="2400" dirty="0" smtClean="0">
                <a:solidFill>
                  <a:schemeClr val="tx2"/>
                </a:solidFill>
              </a:rPr>
              <a:t>of perceptions makes standards difficult </a:t>
            </a: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1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WINE SENSORY STANDARDS</a:t>
            </a:r>
            <a:endParaRPr lang="en-US" sz="4000" dirty="0"/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9081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4343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9900"/>
                </a:solidFill>
                <a:ea typeface="Symbol" charset="2"/>
                <a:cs typeface="Symbol" charset="2"/>
                <a:sym typeface="Symbol"/>
              </a:rPr>
              <a:t>Three-tier buyers</a:t>
            </a:r>
            <a:r>
              <a:rPr lang="en-US" sz="2800" dirty="0" smtClean="0">
                <a:solidFill>
                  <a:schemeClr val="tx2"/>
                </a:solidFill>
                <a:ea typeface="Symbol" charset="2"/>
                <a:cs typeface="Symbol" charset="2"/>
                <a:sym typeface="Symbol"/>
              </a:rPr>
              <a:t> and industry experts try to use ‘correct’ or ‘price to quality’ standards</a:t>
            </a:r>
          </a:p>
          <a:p>
            <a:r>
              <a:rPr lang="en-US" sz="2800" dirty="0" smtClean="0">
                <a:solidFill>
                  <a:srgbClr val="FF9900"/>
                </a:solidFill>
                <a:ea typeface="Symbol" charset="2"/>
                <a:cs typeface="Symbol" charset="2"/>
                <a:sym typeface="Symbol"/>
              </a:rPr>
              <a:t>Consumers</a:t>
            </a:r>
            <a:r>
              <a:rPr lang="en-US" sz="2800" dirty="0" smtClean="0">
                <a:solidFill>
                  <a:schemeClr val="tx2"/>
                </a:solidFill>
                <a:ea typeface="Symbol" charset="2"/>
                <a:cs typeface="Symbol" charset="2"/>
                <a:sym typeface="Symbol"/>
              </a:rPr>
              <a:t> pay attention to both personal and </a:t>
            </a:r>
            <a:r>
              <a:rPr lang="en-US" sz="2800" dirty="0">
                <a:solidFill>
                  <a:schemeClr val="tx2"/>
                </a:solidFill>
                <a:ea typeface="Symbol" charset="2"/>
                <a:cs typeface="Symbol" charset="2"/>
                <a:sym typeface="Symbol"/>
              </a:rPr>
              <a:t>‘price to quality’ </a:t>
            </a:r>
            <a:r>
              <a:rPr lang="en-US" sz="2800" dirty="0" smtClean="0">
                <a:solidFill>
                  <a:schemeClr val="tx2"/>
                </a:solidFill>
                <a:ea typeface="Symbol" charset="2"/>
                <a:cs typeface="Symbol" charset="2"/>
                <a:sym typeface="Symbol"/>
              </a:rPr>
              <a:t>standards</a:t>
            </a:r>
          </a:p>
          <a:p>
            <a:r>
              <a:rPr lang="en-US" sz="2800" dirty="0">
                <a:solidFill>
                  <a:srgbClr val="FF9900"/>
                </a:solidFill>
                <a:sym typeface="Symbol"/>
              </a:rPr>
              <a:t>Winemaker</a:t>
            </a:r>
            <a:r>
              <a:rPr lang="en-US" sz="2800" dirty="0">
                <a:solidFill>
                  <a:schemeClr val="tx2"/>
                </a:solidFill>
                <a:sym typeface="Symbol"/>
              </a:rPr>
              <a:t> produces by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personal </a:t>
            </a:r>
            <a:r>
              <a:rPr lang="en-US" sz="2800" dirty="0">
                <a:solidFill>
                  <a:schemeClr val="tx2"/>
                </a:solidFill>
                <a:sym typeface="Symbol"/>
              </a:rPr>
              <a:t>concept of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standards, yet match both </a:t>
            </a:r>
            <a:r>
              <a:rPr lang="en-US" sz="2800" dirty="0">
                <a:solidFill>
                  <a:schemeClr val="tx2"/>
                </a:solidFill>
                <a:ea typeface="Symbol" charset="2"/>
                <a:cs typeface="Symbol" charset="2"/>
                <a:sym typeface="Symbol"/>
              </a:rPr>
              <a:t>‘price to quality</a:t>
            </a:r>
            <a:r>
              <a:rPr lang="en-US" sz="2800" dirty="0" smtClean="0">
                <a:solidFill>
                  <a:schemeClr val="tx2"/>
                </a:solidFill>
                <a:ea typeface="Symbol" charset="2"/>
                <a:cs typeface="Symbol" charset="2"/>
                <a:sym typeface="Symbol"/>
              </a:rPr>
              <a:t>’ standards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 and consumer standards</a:t>
            </a:r>
            <a:endParaRPr lang="en-US" sz="2800" dirty="0">
              <a:solidFill>
                <a:schemeClr val="tx2"/>
              </a:solidFill>
              <a:sym typeface="Symbol"/>
            </a:endParaRPr>
          </a:p>
          <a:p>
            <a:r>
              <a:rPr lang="en-US" sz="2800" dirty="0" smtClean="0">
                <a:solidFill>
                  <a:schemeClr val="tx2"/>
                </a:solidFill>
                <a:ea typeface="Symbol" charset="2"/>
                <a:cs typeface="Symbol" charset="2"/>
                <a:sym typeface="Symbol"/>
              </a:rPr>
              <a:t>Complete synchrony of all of these standards is only possible by </a:t>
            </a:r>
            <a:r>
              <a:rPr lang="en-US" sz="2800" dirty="0" smtClean="0">
                <a:solidFill>
                  <a:srgbClr val="FF9900"/>
                </a:solidFill>
                <a:ea typeface="Symbol" charset="2"/>
                <a:cs typeface="Symbol" charset="2"/>
                <a:sym typeface="Symbol"/>
              </a:rPr>
              <a:t>sales segmentation   </a:t>
            </a:r>
            <a:endParaRPr lang="en-US" sz="2500" dirty="0">
              <a:solidFill>
                <a:srgbClr val="FF9900"/>
              </a:solidFill>
              <a:ea typeface="Symbol" charset="2"/>
              <a:cs typeface="Symbol" charset="2"/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vs. ‘Correct’ Standards</a:t>
            </a:r>
            <a:endParaRPr lang="en-US" sz="4000" dirty="0"/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50158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02100"/>
            <a:ext cx="8229600" cy="4471673"/>
          </a:xfrm>
        </p:spPr>
        <p:txBody>
          <a:bodyPr>
            <a:normAutofit fontScale="92500" lnSpcReduction="10000"/>
          </a:bodyPr>
          <a:lstStyle/>
          <a:p>
            <a:r>
              <a:rPr lang="en-US" sz="2900" dirty="0" smtClean="0">
                <a:solidFill>
                  <a:srgbClr val="FF9900"/>
                </a:solidFill>
                <a:sym typeface="Symbol"/>
              </a:rPr>
              <a:t>Decide on desired grape attributes for </a:t>
            </a:r>
            <a:r>
              <a:rPr lang="en-US" sz="2900" dirty="0" smtClean="0">
                <a:solidFill>
                  <a:srgbClr val="FFC000"/>
                </a:solidFill>
                <a:sym typeface="Symbol"/>
              </a:rPr>
              <a:t>harvest</a:t>
            </a:r>
          </a:p>
          <a:p>
            <a:pPr lvl="1"/>
            <a:r>
              <a:rPr lang="en-US" sz="2500" dirty="0" smtClean="0">
                <a:solidFill>
                  <a:schemeClr val="tx2"/>
                </a:solidFill>
                <a:sym typeface="Symbol"/>
              </a:rPr>
              <a:t>Berry Sensory </a:t>
            </a:r>
            <a:r>
              <a:rPr lang="en-US" sz="2500" dirty="0">
                <a:solidFill>
                  <a:schemeClr val="tx2"/>
                </a:solidFill>
                <a:sym typeface="Symbol"/>
              </a:rPr>
              <a:t>E</a:t>
            </a:r>
            <a:r>
              <a:rPr lang="en-US" sz="2500" dirty="0" smtClean="0">
                <a:solidFill>
                  <a:schemeClr val="tx2"/>
                </a:solidFill>
                <a:sym typeface="Symbol"/>
              </a:rPr>
              <a:t>valuation before and at harvest</a:t>
            </a:r>
          </a:p>
          <a:p>
            <a:pPr lvl="1"/>
            <a:r>
              <a:rPr lang="en-US" sz="2500" dirty="0" smtClean="0">
                <a:solidFill>
                  <a:srgbClr val="FFFF00"/>
                </a:solidFill>
                <a:sym typeface="Symbol"/>
              </a:rPr>
              <a:t>2018 </a:t>
            </a:r>
            <a:r>
              <a:rPr lang="en-US" sz="2500" dirty="0">
                <a:solidFill>
                  <a:srgbClr val="FFFF00"/>
                </a:solidFill>
                <a:sym typeface="Symbol"/>
              </a:rPr>
              <a:t>Berry Sensory Evaluation </a:t>
            </a:r>
            <a:r>
              <a:rPr lang="en-US" sz="2500" dirty="0" smtClean="0">
                <a:solidFill>
                  <a:srgbClr val="FFFF00"/>
                </a:solidFill>
                <a:sym typeface="Symbol"/>
              </a:rPr>
              <a:t>Workshop </a:t>
            </a:r>
            <a:r>
              <a:rPr lang="en-US" sz="2500" dirty="0" smtClean="0">
                <a:solidFill>
                  <a:schemeClr val="tx2"/>
                </a:solidFill>
                <a:sym typeface="Symbol"/>
              </a:rPr>
              <a:t>will be scheduled two weeks after earliest harvested variety.  Both Front range and Western Slope.</a:t>
            </a:r>
          </a:p>
          <a:p>
            <a:r>
              <a:rPr lang="en-US" sz="2900" dirty="0">
                <a:solidFill>
                  <a:srgbClr val="FF9900"/>
                </a:solidFill>
                <a:sym typeface="Symbol"/>
              </a:rPr>
              <a:t>Avoid production </a:t>
            </a:r>
            <a:r>
              <a:rPr lang="en-US" sz="2900" dirty="0" smtClean="0">
                <a:solidFill>
                  <a:srgbClr val="FF9900"/>
                </a:solidFill>
                <a:sym typeface="Symbol"/>
              </a:rPr>
              <a:t>faults &amp; maximize attributes</a:t>
            </a:r>
          </a:p>
          <a:p>
            <a:pPr lvl="1"/>
            <a:r>
              <a:rPr lang="en-US" sz="2500" dirty="0" smtClean="0">
                <a:solidFill>
                  <a:schemeClr val="tx2"/>
                </a:solidFill>
                <a:sym typeface="Symbol"/>
              </a:rPr>
              <a:t>Take steps to avoid genesis of faults</a:t>
            </a:r>
          </a:p>
          <a:p>
            <a:pPr lvl="1"/>
            <a:r>
              <a:rPr lang="en-US" sz="2500" dirty="0" smtClean="0">
                <a:solidFill>
                  <a:schemeClr val="tx2"/>
                </a:solidFill>
                <a:sym typeface="Symbol"/>
              </a:rPr>
              <a:t>Know how to recognize faults and attributes </a:t>
            </a:r>
          </a:p>
          <a:p>
            <a:r>
              <a:rPr lang="en-US" sz="2900" dirty="0" smtClean="0">
                <a:solidFill>
                  <a:srgbClr val="FF9900"/>
                </a:solidFill>
                <a:sym typeface="Symbol"/>
              </a:rPr>
              <a:t>Do training to recognize faults and attributes</a:t>
            </a:r>
          </a:p>
          <a:p>
            <a:pPr lvl="1"/>
            <a:r>
              <a:rPr lang="en-US" sz="2200" dirty="0" smtClean="0">
                <a:solidFill>
                  <a:srgbClr val="FFFF00"/>
                </a:solidFill>
                <a:sym typeface="Symbol"/>
              </a:rPr>
              <a:t>2018 Colorado Wine Sensory Faults Training </a:t>
            </a:r>
            <a:r>
              <a:rPr lang="en-US" sz="2200" dirty="0" smtClean="0">
                <a:solidFill>
                  <a:schemeClr val="tx2"/>
                </a:solidFill>
                <a:sym typeface="Symbol"/>
              </a:rPr>
              <a:t>will be at MSUD in March or April</a:t>
            </a:r>
          </a:p>
          <a:p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6691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Winemaker Sensory Agenda</a:t>
            </a:r>
            <a:endParaRPr lang="en-US" sz="3600" dirty="0">
              <a:solidFill>
                <a:srgbClr val="FFFF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228600" y="5874224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56073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13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900" dirty="0" smtClean="0">
                <a:solidFill>
                  <a:srgbClr val="FFFF00"/>
                </a:solidFill>
                <a:sym typeface="Symbol"/>
              </a:rPr>
              <a:t>Standardizes</a:t>
            </a:r>
            <a:r>
              <a:rPr lang="en-US" sz="2900" dirty="0" smtClean="0">
                <a:solidFill>
                  <a:srgbClr val="FF9900"/>
                </a:solidFill>
                <a:sym typeface="Symbol"/>
              </a:rPr>
              <a:t> skin, berry, and seed characteristics</a:t>
            </a:r>
          </a:p>
          <a:p>
            <a:r>
              <a:rPr lang="en-US" sz="2900" dirty="0" smtClean="0">
                <a:solidFill>
                  <a:schemeClr val="tx2"/>
                </a:solidFill>
                <a:sym typeface="Symbol"/>
              </a:rPr>
              <a:t>Allows Winemaker to match </a:t>
            </a:r>
            <a:r>
              <a:rPr lang="en-US" sz="2900" dirty="0" smtClean="0">
                <a:solidFill>
                  <a:srgbClr val="FF9900"/>
                </a:solidFill>
                <a:sym typeface="Symbol"/>
              </a:rPr>
              <a:t>grape characteristics</a:t>
            </a:r>
            <a:r>
              <a:rPr lang="en-US" sz="2900" dirty="0" smtClean="0">
                <a:solidFill>
                  <a:schemeClr val="tx2"/>
                </a:solidFill>
                <a:sym typeface="Symbol"/>
              </a:rPr>
              <a:t> at harvest with </a:t>
            </a:r>
            <a:r>
              <a:rPr lang="en-US" sz="2900" dirty="0" smtClean="0">
                <a:solidFill>
                  <a:srgbClr val="FFFF00"/>
                </a:solidFill>
                <a:sym typeface="Symbol"/>
              </a:rPr>
              <a:t>wine style </a:t>
            </a:r>
            <a:r>
              <a:rPr lang="en-US" sz="2900" dirty="0" smtClean="0">
                <a:solidFill>
                  <a:schemeClr val="tx2"/>
                </a:solidFill>
                <a:sym typeface="Symbol"/>
              </a:rPr>
              <a:t>possibilities</a:t>
            </a:r>
          </a:p>
          <a:p>
            <a:r>
              <a:rPr lang="en-US" sz="2900" dirty="0" smtClean="0">
                <a:solidFill>
                  <a:srgbClr val="FFFF00"/>
                </a:solidFill>
                <a:sym typeface="Symbol"/>
              </a:rPr>
              <a:t>Year to year records </a:t>
            </a:r>
            <a:r>
              <a:rPr lang="en-US" sz="2900" dirty="0" smtClean="0">
                <a:solidFill>
                  <a:schemeClr val="tx2"/>
                </a:solidFill>
                <a:sym typeface="Symbol"/>
              </a:rPr>
              <a:t>of evaluations allows duplication of styles</a:t>
            </a:r>
          </a:p>
          <a:p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0" y="-34119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BERRY SENSORY EVALUATION</a:t>
            </a:r>
            <a:endParaRPr lang="en-US" sz="3600" dirty="0">
              <a:solidFill>
                <a:srgbClr val="FFFF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31834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How did you do?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A. Clove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B. Lychee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C. Bell Pepper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D. Grapefruit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E. Chocolate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F. Violet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G. Peach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H. Pineapple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I. Toast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J. Leather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K. Vanilla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L. Mushroom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M. Cherry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N. Caramel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O. Raspberry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P. Banana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Q. Butter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R. Pepper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411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IMPORTANT ATTRIBUTES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Aromas </a:t>
            </a:r>
            <a:r>
              <a:rPr lang="en-US" sz="2400" dirty="0" smtClean="0">
                <a:solidFill>
                  <a:schemeClr val="tx2"/>
                </a:solidFill>
              </a:rPr>
              <a:t>(nose)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Tastes</a:t>
            </a:r>
            <a:r>
              <a:rPr lang="en-US" sz="2400" dirty="0" smtClean="0">
                <a:solidFill>
                  <a:schemeClr val="tx2"/>
                </a:solidFill>
              </a:rPr>
              <a:t> (mouth)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Flavors</a:t>
            </a:r>
            <a:r>
              <a:rPr lang="en-US" sz="2400" dirty="0" smtClean="0">
                <a:solidFill>
                  <a:schemeClr val="tx2"/>
                </a:solidFill>
              </a:rPr>
              <a:t> (taste + retro-nasal released aromas)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FFC000"/>
                </a:solidFill>
              </a:rPr>
              <a:t>Ethanol</a:t>
            </a:r>
            <a:r>
              <a:rPr lang="en-US" sz="2000" dirty="0" smtClean="0">
                <a:solidFill>
                  <a:schemeClr val="tx2"/>
                </a:solidFill>
              </a:rPr>
              <a:t> aroma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FFC000"/>
                </a:solidFill>
              </a:rPr>
              <a:t>Floral</a:t>
            </a:r>
            <a:r>
              <a:rPr lang="en-US" sz="2000" dirty="0" smtClean="0">
                <a:solidFill>
                  <a:schemeClr val="tx2"/>
                </a:solidFill>
              </a:rPr>
              <a:t> aromas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chemeClr val="tx2"/>
                </a:solidFill>
              </a:rPr>
              <a:t>s</a:t>
            </a:r>
            <a:r>
              <a:rPr lang="en-US" sz="1600" dirty="0" smtClean="0">
                <a:solidFill>
                  <a:schemeClr val="tx2"/>
                </a:solidFill>
              </a:rPr>
              <a:t>weet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chemeClr val="tx2"/>
                </a:solidFill>
              </a:rPr>
              <a:t>m</a:t>
            </a:r>
            <a:r>
              <a:rPr lang="en-US" sz="1600" dirty="0" smtClean="0">
                <a:solidFill>
                  <a:schemeClr val="tx2"/>
                </a:solidFill>
              </a:rPr>
              <a:t>usky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herbaceous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FFC000"/>
                </a:solidFill>
              </a:rPr>
              <a:t>Fresh/sour</a:t>
            </a:r>
            <a:r>
              <a:rPr lang="en-US" sz="2000" dirty="0">
                <a:solidFill>
                  <a:schemeClr val="tx2"/>
                </a:solidFill>
              </a:rPr>
              <a:t> aromas, tastes, flavors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chemeClr val="tx2"/>
                </a:solidFill>
              </a:rPr>
              <a:t>hexyl acetate, malate, citric acid, acetic acid, other unripe fruit chemicals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FFC000"/>
                </a:solidFill>
              </a:rPr>
              <a:t>Fruitiness</a:t>
            </a:r>
            <a:r>
              <a:rPr lang="en-US" sz="2000" dirty="0">
                <a:solidFill>
                  <a:schemeClr val="tx2"/>
                </a:solidFill>
              </a:rPr>
              <a:t> aromas and flavors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chemeClr val="tx2"/>
                </a:solidFill>
              </a:rPr>
              <a:t>non-citrus tree fruit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chemeClr val="tx2"/>
                </a:solidFill>
              </a:rPr>
              <a:t>citrus </a:t>
            </a:r>
            <a:r>
              <a:rPr lang="en-US" sz="1600" dirty="0" smtClean="0">
                <a:solidFill>
                  <a:schemeClr val="tx2"/>
                </a:solidFill>
              </a:rPr>
              <a:t>and tropical tree </a:t>
            </a:r>
            <a:r>
              <a:rPr lang="en-US" sz="1600" dirty="0">
                <a:solidFill>
                  <a:schemeClr val="tx2"/>
                </a:solidFill>
              </a:rPr>
              <a:t>fruit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berry</a:t>
            </a:r>
            <a:endParaRPr lang="en-US" sz="16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FFC000"/>
                </a:solidFill>
              </a:rPr>
              <a:t>Spicy</a:t>
            </a:r>
            <a:r>
              <a:rPr lang="en-US" sz="2000" dirty="0" smtClean="0">
                <a:solidFill>
                  <a:schemeClr val="tx2"/>
                </a:solidFill>
              </a:rPr>
              <a:t>, buttery, nutty, yeasty, honey/caramel, woody aromas and flavors</a:t>
            </a: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4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8591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ENHANCING ATTRIBUTES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 marL="342900" lvl="1" indent="-342900">
              <a:lnSpc>
                <a:spcPct val="80000"/>
              </a:lnSpc>
              <a:buClr>
                <a:schemeClr val="hlink"/>
              </a:buClr>
            </a:pPr>
            <a:r>
              <a:rPr lang="en-US" sz="2400" dirty="0">
                <a:solidFill>
                  <a:srgbClr val="FFC000"/>
                </a:solidFill>
              </a:rPr>
              <a:t>G</a:t>
            </a:r>
            <a:r>
              <a:rPr lang="en-US" sz="2400" dirty="0" smtClean="0">
                <a:solidFill>
                  <a:srgbClr val="FFC000"/>
                </a:solidFill>
              </a:rPr>
              <a:t>rape Maturation</a:t>
            </a:r>
          </a:p>
          <a:p>
            <a:pPr marL="742950" lvl="2" indent="-342900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Style </a:t>
            </a:r>
            <a:r>
              <a:rPr lang="en-US" sz="2000" dirty="0">
                <a:solidFill>
                  <a:schemeClr val="tx2"/>
                </a:solidFill>
              </a:rPr>
              <a:t>choices by Berry Sensory Evaluation</a:t>
            </a:r>
            <a:endParaRPr lang="en-US" sz="2000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Yeast </a:t>
            </a:r>
            <a:r>
              <a:rPr lang="en-US" sz="2400" dirty="0">
                <a:solidFill>
                  <a:schemeClr val="tx2"/>
                </a:solidFill>
              </a:rPr>
              <a:t>Selection for attributes and lack of fault </a:t>
            </a:r>
            <a:r>
              <a:rPr lang="en-US" sz="2400" dirty="0" smtClean="0">
                <a:solidFill>
                  <a:schemeClr val="tx2"/>
                </a:solidFill>
              </a:rPr>
              <a:t>generation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Avoiding </a:t>
            </a:r>
            <a:r>
              <a:rPr lang="en-US" sz="2400" dirty="0">
                <a:solidFill>
                  <a:srgbClr val="FFC000"/>
                </a:solidFill>
              </a:rPr>
              <a:t>faults </a:t>
            </a:r>
            <a:r>
              <a:rPr lang="en-US" sz="2400" dirty="0">
                <a:solidFill>
                  <a:schemeClr val="tx2"/>
                </a:solidFill>
              </a:rPr>
              <a:t>generation </a:t>
            </a:r>
          </a:p>
          <a:p>
            <a:pPr lvl="2">
              <a:lnSpc>
                <a:spcPct val="80000"/>
              </a:lnSpc>
            </a:pPr>
            <a:r>
              <a:rPr lang="en-US" sz="1600" dirty="0">
                <a:solidFill>
                  <a:schemeClr val="tx2"/>
                </a:solidFill>
              </a:rPr>
              <a:t>Microbial</a:t>
            </a:r>
          </a:p>
          <a:p>
            <a:pPr lvl="2">
              <a:lnSpc>
                <a:spcPct val="80000"/>
              </a:lnSpc>
            </a:pPr>
            <a:r>
              <a:rPr lang="en-US" sz="1600" dirty="0">
                <a:solidFill>
                  <a:schemeClr val="tx2"/>
                </a:solidFill>
              </a:rPr>
              <a:t>Oxidation or </a:t>
            </a:r>
            <a:r>
              <a:rPr lang="en-US" sz="1600" dirty="0" smtClean="0">
                <a:solidFill>
                  <a:schemeClr val="tx2"/>
                </a:solidFill>
              </a:rPr>
              <a:t>reduction</a:t>
            </a:r>
            <a:endParaRPr lang="en-US" sz="2400" dirty="0" smtClean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Additive Practices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2"/>
                </a:solidFill>
              </a:rPr>
              <a:t>Enzymes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2"/>
                </a:solidFill>
              </a:rPr>
              <a:t>Fining Agents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2"/>
                </a:solidFill>
              </a:rPr>
              <a:t>Barrel or wood alternatives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Aging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Tank, Barrel, Bottle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‘Soup’ gets integrated into dynamic balance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rgbClr val="FFC000"/>
              </a:solidFill>
            </a:endParaRP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4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96919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sz="3200" b="1" dirty="0">
                <a:solidFill>
                  <a:srgbClr val="FFFF00"/>
                </a:solidFill>
              </a:rPr>
              <a:t>COMMON WINE FAULTS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Most caused by grape composition </a:t>
            </a:r>
            <a:r>
              <a:rPr lang="en-US" sz="2400" dirty="0" smtClean="0"/>
              <a:t>or microorganisms 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Color faults</a:t>
            </a:r>
            <a:endParaRPr lang="en-US" sz="2400" dirty="0">
              <a:solidFill>
                <a:srgbClr val="FFC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/>
              <a:t>High pH, improper fruit maturity/grape extraction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Oxidation &amp; aging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C000"/>
                </a:solidFill>
              </a:rPr>
              <a:t>Clarity </a:t>
            </a:r>
            <a:r>
              <a:rPr lang="en-US" sz="2400" dirty="0" smtClean="0">
                <a:solidFill>
                  <a:srgbClr val="FFC000"/>
                </a:solidFill>
              </a:rPr>
              <a:t>faults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Crystal salts (</a:t>
            </a:r>
            <a:r>
              <a:rPr lang="en-US" sz="2000" dirty="0" err="1" smtClean="0"/>
              <a:t>tartrates</a:t>
            </a:r>
            <a:r>
              <a:rPr lang="en-US" sz="2000" dirty="0" smtClean="0"/>
              <a:t>, etc.)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Re-fermentation and microbial hazes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Colloidal hazes and sediments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Protein/</a:t>
            </a:r>
            <a:r>
              <a:rPr lang="en-US" sz="1800" dirty="0" err="1" smtClean="0"/>
              <a:t>phenolic</a:t>
            </a:r>
            <a:r>
              <a:rPr lang="en-US" sz="1800" dirty="0" smtClean="0"/>
              <a:t> or </a:t>
            </a:r>
            <a:r>
              <a:rPr lang="en-US" sz="1800" dirty="0" err="1" smtClean="0"/>
              <a:t>glucoside</a:t>
            </a:r>
            <a:r>
              <a:rPr lang="en-US" sz="1800" dirty="0" smtClean="0"/>
              <a:t>/</a:t>
            </a:r>
            <a:r>
              <a:rPr lang="en-US" sz="1800" dirty="0" err="1" smtClean="0"/>
              <a:t>phenolic</a:t>
            </a:r>
            <a:r>
              <a:rPr lang="en-US" sz="1800" dirty="0" smtClean="0"/>
              <a:t> or other vs. </a:t>
            </a:r>
            <a:r>
              <a:rPr lang="en-US" sz="1800" dirty="0" err="1" smtClean="0"/>
              <a:t>tartrates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Temperature, fining, and aging are clarification tools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Sensory (aroma and flavor) faults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Winemaking origin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Microbiological origin</a:t>
            </a:r>
          </a:p>
          <a:p>
            <a:pPr>
              <a:lnSpc>
                <a:spcPct val="80000"/>
              </a:lnSpc>
            </a:pPr>
            <a:endParaRPr lang="en-US" sz="2400" dirty="0">
              <a:solidFill>
                <a:schemeClr val="folHlink"/>
              </a:solidFill>
            </a:endParaRPr>
          </a:p>
        </p:txBody>
      </p:sp>
      <p:grpSp>
        <p:nvGrpSpPr>
          <p:cNvPr id="27" name="Group 12"/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28" name="Freeform 13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5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6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10643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WINE SENSORY FAULTS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Excess SO</a:t>
            </a:r>
            <a:r>
              <a:rPr lang="en-US" sz="2400" baseline="-25000" dirty="0" smtClean="0">
                <a:solidFill>
                  <a:srgbClr val="FFC000"/>
                </a:solidFill>
              </a:rPr>
              <a:t>2</a:t>
            </a:r>
            <a:r>
              <a:rPr lang="en-US" sz="2400" dirty="0" smtClean="0"/>
              <a:t> 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Volatile acidity </a:t>
            </a:r>
            <a:r>
              <a:rPr lang="en-US" sz="2000" dirty="0" smtClean="0"/>
              <a:t>(</a:t>
            </a:r>
            <a:r>
              <a:rPr lang="en-US" sz="2000" dirty="0" err="1" smtClean="0"/>
              <a:t>Acetobacter</a:t>
            </a:r>
            <a:r>
              <a:rPr lang="en-US" sz="2000" dirty="0" smtClean="0"/>
              <a:t>, yeast, other microbes)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Ethyl acetate (not measured by VA test) and acetic acid</a:t>
            </a:r>
            <a:endParaRPr lang="en-US" sz="2000" dirty="0"/>
          </a:p>
          <a:p>
            <a:pPr marL="342900" lvl="1" indent="-342900">
              <a:lnSpc>
                <a:spcPct val="80000"/>
              </a:lnSpc>
              <a:buClr>
                <a:schemeClr val="hlink"/>
              </a:buClr>
            </a:pPr>
            <a:r>
              <a:rPr lang="en-US" sz="2400" dirty="0" smtClean="0">
                <a:solidFill>
                  <a:srgbClr val="FFC000"/>
                </a:solidFill>
              </a:rPr>
              <a:t>Oxidation</a:t>
            </a:r>
            <a:r>
              <a:rPr lang="en-US" sz="2400" dirty="0" smtClean="0"/>
              <a:t>	</a:t>
            </a:r>
            <a:r>
              <a:rPr lang="en-US" sz="2000" dirty="0" smtClean="0"/>
              <a:t>(Excess </a:t>
            </a:r>
            <a:r>
              <a:rPr lang="en-US" sz="2000" dirty="0"/>
              <a:t>O</a:t>
            </a:r>
            <a:r>
              <a:rPr lang="en-US" sz="2000" baseline="-25000" dirty="0"/>
              <a:t>2</a:t>
            </a:r>
            <a:r>
              <a:rPr lang="en-US" sz="2000" dirty="0"/>
              <a:t> or microbiological </a:t>
            </a:r>
            <a:r>
              <a:rPr lang="en-US" sz="2000" dirty="0" smtClean="0"/>
              <a:t>origin)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Acetaldehyde, other </a:t>
            </a:r>
            <a:r>
              <a:rPr lang="en-US" sz="2000" dirty="0" err="1" smtClean="0"/>
              <a:t>aldehydes</a:t>
            </a:r>
            <a:r>
              <a:rPr lang="en-US" sz="2000" dirty="0" smtClean="0"/>
              <a:t> and </a:t>
            </a:r>
            <a:r>
              <a:rPr lang="en-US" sz="2000" dirty="0" err="1" smtClean="0"/>
              <a:t>pyrazines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Reduced sulfur </a:t>
            </a:r>
            <a:r>
              <a:rPr lang="en-US" sz="2400" dirty="0" smtClean="0"/>
              <a:t>aromas </a:t>
            </a:r>
            <a:r>
              <a:rPr lang="en-US" sz="2000" dirty="0"/>
              <a:t>(</a:t>
            </a:r>
            <a:r>
              <a:rPr lang="en-US" sz="2000" dirty="0" smtClean="0"/>
              <a:t>yeast + sulfured grapes, low YAN)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S, </a:t>
            </a:r>
            <a:r>
              <a:rPr lang="en-US" sz="2000" dirty="0" err="1" smtClean="0"/>
              <a:t>mercaptans</a:t>
            </a:r>
            <a:r>
              <a:rPr lang="en-US" sz="2000" dirty="0" smtClean="0"/>
              <a:t>, disulfides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Assorted </a:t>
            </a:r>
            <a:r>
              <a:rPr lang="en-US" sz="2400" dirty="0" smtClean="0">
                <a:solidFill>
                  <a:srgbClr val="FFC000"/>
                </a:solidFill>
              </a:rPr>
              <a:t>microbe-specific compounds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/>
              <a:t>Brettanomyces</a:t>
            </a:r>
            <a:r>
              <a:rPr lang="en-US" sz="2000" dirty="0" smtClean="0"/>
              <a:t> generated</a:t>
            </a:r>
          </a:p>
          <a:p>
            <a:pPr lvl="2">
              <a:lnSpc>
                <a:spcPct val="80000"/>
              </a:lnSpc>
            </a:pPr>
            <a:r>
              <a:rPr lang="en-US" sz="1600" dirty="0" err="1" smtClean="0"/>
              <a:t>Isovalerate</a:t>
            </a:r>
            <a:r>
              <a:rPr lang="en-US" sz="1600" dirty="0" smtClean="0"/>
              <a:t>, 4-ethyl phenol, 4-ethyl </a:t>
            </a:r>
            <a:r>
              <a:rPr lang="en-US" sz="1600" dirty="0" err="1" smtClean="0"/>
              <a:t>guaiacol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Lactic bacteria and </a:t>
            </a:r>
            <a:r>
              <a:rPr lang="en-US" sz="2000" dirty="0" err="1" smtClean="0"/>
              <a:t>pediococcus</a:t>
            </a:r>
            <a:r>
              <a:rPr lang="en-US" sz="2000" dirty="0" smtClean="0"/>
              <a:t> generated</a:t>
            </a:r>
          </a:p>
          <a:p>
            <a:pPr lvl="2">
              <a:lnSpc>
                <a:spcPct val="80000"/>
              </a:lnSpc>
            </a:pPr>
            <a:r>
              <a:rPr lang="en-US" sz="1600" dirty="0" err="1" smtClean="0"/>
              <a:t>Diacetyl</a:t>
            </a:r>
            <a:r>
              <a:rPr lang="en-US" sz="1600" dirty="0" smtClean="0"/>
              <a:t>, </a:t>
            </a:r>
            <a:r>
              <a:rPr lang="en-US" sz="1600" dirty="0" err="1" smtClean="0"/>
              <a:t>geraniol</a:t>
            </a:r>
            <a:r>
              <a:rPr lang="en-US" sz="1600" dirty="0" smtClean="0"/>
              <a:t>, 2-acetyl-3,4,5,6-tetrahydropyridine, </a:t>
            </a:r>
            <a:r>
              <a:rPr lang="en-US" sz="1600" dirty="0" err="1" smtClean="0"/>
              <a:t>acrolein</a:t>
            </a:r>
            <a:r>
              <a:rPr lang="en-US" sz="1600" dirty="0" smtClean="0"/>
              <a:t> bitters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Other yeast, fungi and bacteria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Fungal tri-halogenated </a:t>
            </a:r>
            <a:r>
              <a:rPr lang="en-US" sz="1600" dirty="0" err="1" smtClean="0"/>
              <a:t>anisoles</a:t>
            </a:r>
            <a:r>
              <a:rPr lang="en-US" sz="1600" dirty="0" smtClean="0"/>
              <a:t> (TCA cork taint)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Aromatic metabolites not well characterized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r>
              <a:rPr lang="en-US" sz="2400" dirty="0" smtClean="0"/>
              <a:t>	</a:t>
            </a:r>
          </a:p>
          <a:p>
            <a:pPr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28" name="Freeform 13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5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6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5130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sz="3200" b="1" dirty="0">
                <a:solidFill>
                  <a:srgbClr val="FFFF00"/>
                </a:solidFill>
              </a:rPr>
              <a:t>Prevention of Wine Faults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C000"/>
                </a:solidFill>
              </a:rPr>
              <a:t>Grapes of proper maturity </a:t>
            </a:r>
            <a:r>
              <a:rPr lang="en-US" dirty="0"/>
              <a:t>and free of spoilage; avoid high pH, if possible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C000"/>
                </a:solidFill>
              </a:rPr>
              <a:t>Clean</a:t>
            </a:r>
            <a:r>
              <a:rPr lang="en-US" dirty="0"/>
              <a:t> premises and equipment</a:t>
            </a:r>
          </a:p>
          <a:p>
            <a:pPr>
              <a:lnSpc>
                <a:spcPct val="90000"/>
              </a:lnSpc>
            </a:pPr>
            <a:r>
              <a:rPr lang="en-US" dirty="0"/>
              <a:t>Clean water for washing</a:t>
            </a:r>
          </a:p>
          <a:p>
            <a:pPr>
              <a:lnSpc>
                <a:spcPct val="90000"/>
              </a:lnSpc>
            </a:pPr>
            <a:r>
              <a:rPr lang="en-US" dirty="0"/>
              <a:t>Proper </a:t>
            </a:r>
            <a:r>
              <a:rPr lang="en-US" dirty="0">
                <a:solidFill>
                  <a:srgbClr val="FFC000"/>
                </a:solidFill>
              </a:rPr>
              <a:t>use of SO</a:t>
            </a:r>
            <a:r>
              <a:rPr lang="en-US" baseline="-25000" dirty="0">
                <a:solidFill>
                  <a:srgbClr val="FFC000"/>
                </a:solidFill>
              </a:rPr>
              <a:t>2 </a:t>
            </a:r>
            <a:r>
              <a:rPr lang="en-US" dirty="0"/>
              <a:t>at crush, cellar, bottling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C000"/>
                </a:solidFill>
              </a:rPr>
              <a:t>Control</a:t>
            </a:r>
            <a:r>
              <a:rPr lang="en-US" dirty="0"/>
              <a:t> oxygen and microbial </a:t>
            </a:r>
            <a:r>
              <a:rPr lang="en-US" dirty="0">
                <a:solidFill>
                  <a:srgbClr val="FFC000"/>
                </a:solidFill>
              </a:rPr>
              <a:t>entry into wine</a:t>
            </a:r>
            <a:r>
              <a:rPr lang="en-US" dirty="0"/>
              <a:t> through surface or aerosol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Closed vessels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Argon or nitrogen cover</a:t>
            </a: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4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09294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sz="3200" b="1" dirty="0">
                <a:solidFill>
                  <a:srgbClr val="FFFF00"/>
                </a:solidFill>
              </a:rPr>
              <a:t>Prevention of Wine Faults (cont.)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FFC000"/>
                </a:solidFill>
              </a:rPr>
              <a:t>Removal of bio-films </a:t>
            </a:r>
            <a:r>
              <a:rPr lang="en-US" sz="2400" dirty="0">
                <a:solidFill>
                  <a:srgbClr val="FFC000"/>
                </a:solidFill>
              </a:rPr>
              <a:t>on surfaces </a:t>
            </a:r>
            <a:r>
              <a:rPr lang="en-US" sz="2400" dirty="0"/>
              <a:t>of building, equipment, tanks, barrels, hoses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Steam pressure washer + scrub as needed and practical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Soda cleansers + scrub as needed and practical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Peroxyacetic</a:t>
            </a:r>
            <a:r>
              <a:rPr lang="en-US" sz="2000" dirty="0"/>
              <a:t> acid cleansers + scrub as needed and practical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Phosphate cleansers + scrub as needed and practical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Hose balls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Emergency use of chlorinated </a:t>
            </a:r>
            <a:r>
              <a:rPr lang="en-US" sz="2000" dirty="0" smtClean="0"/>
              <a:t>cleansers (no permeable contact)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C000"/>
                </a:solidFill>
              </a:rPr>
              <a:t>Sanitation of cleaned surfaces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Steam, hot water, ozone, SO</a:t>
            </a:r>
            <a:r>
              <a:rPr lang="en-US" sz="2000" baseline="-25000" dirty="0"/>
              <a:t>2</a:t>
            </a:r>
            <a:r>
              <a:rPr lang="en-US" sz="2000" dirty="0"/>
              <a:t> /citrate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C000"/>
                </a:solidFill>
              </a:rPr>
              <a:t>Test materials </a:t>
            </a:r>
            <a:r>
              <a:rPr lang="en-US" sz="2400" dirty="0"/>
              <a:t>that enter winery for microbes, and keep in separate space, for quarantine period or permanently</a:t>
            </a: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4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01484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lang="en-US" sz="3600" b="1" dirty="0">
                <a:solidFill>
                  <a:srgbClr val="FFFF00"/>
                </a:solidFill>
              </a:rPr>
              <a:t>Curing Wine Faults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</a:rPr>
              <a:t>Prevention always trumps a cure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</a:rPr>
              <a:t>Not all faults can be cured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C000"/>
                </a:solidFill>
              </a:rPr>
              <a:t>Pre-fermentation cures </a:t>
            </a:r>
            <a:r>
              <a:rPr lang="en-US" sz="2400" dirty="0"/>
              <a:t>(most effective)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Well-designed, clean building and equipment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Good grapes, must nutrient adjustment, and SO</a:t>
            </a:r>
            <a:r>
              <a:rPr lang="en-US" sz="2000" baseline="-25000" dirty="0"/>
              <a:t>2</a:t>
            </a:r>
            <a:r>
              <a:rPr lang="en-US" sz="2000" dirty="0"/>
              <a:t> use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Rough settling of white musts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C000"/>
                </a:solidFill>
              </a:rPr>
              <a:t>Fermentation cures </a:t>
            </a:r>
            <a:r>
              <a:rPr lang="en-US" sz="2400" dirty="0"/>
              <a:t>(generally effective)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Proper yeast and fermentation conditions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Nutrient conditioning, temperature control, clean premises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Additives to remove proteins, enhance grape component release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C000"/>
                </a:solidFill>
              </a:rPr>
              <a:t>Post-fermentation cures </a:t>
            </a:r>
            <a:r>
              <a:rPr lang="en-US" sz="2400" dirty="0"/>
              <a:t>(somewhat effective)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Sanitation, SO</a:t>
            </a:r>
            <a:r>
              <a:rPr lang="en-US" sz="2000" baseline="-25000" dirty="0"/>
              <a:t>2</a:t>
            </a:r>
            <a:r>
              <a:rPr lang="en-US" sz="2000" dirty="0"/>
              <a:t> filtration (generally effective)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Additives and fining (limited effects)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C000"/>
                </a:solidFill>
              </a:rPr>
              <a:t>Marketing cures </a:t>
            </a:r>
            <a:r>
              <a:rPr lang="en-US" sz="2400" dirty="0"/>
              <a:t>(last resort)</a:t>
            </a: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8382000" y="6096000"/>
            <a:ext cx="533400" cy="609600"/>
            <a:chOff x="1620" y="7380"/>
            <a:chExt cx="8100" cy="8100"/>
          </a:xfrm>
        </p:grpSpPr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/>
              <a:ahLst/>
              <a:cxnLst>
                <a:cxn ang="0">
                  <a:pos x="4" y="228"/>
                </a:cxn>
                <a:cxn ang="0">
                  <a:pos x="4" y="228"/>
                </a:cxn>
                <a:cxn ang="0">
                  <a:pos x="10" y="228"/>
                </a:cxn>
                <a:cxn ang="0">
                  <a:pos x="14" y="228"/>
                </a:cxn>
                <a:cxn ang="0">
                  <a:pos x="18" y="226"/>
                </a:cxn>
                <a:cxn ang="0">
                  <a:pos x="22" y="222"/>
                </a:cxn>
                <a:cxn ang="0">
                  <a:pos x="36" y="204"/>
                </a:cxn>
                <a:cxn ang="0">
                  <a:pos x="54" y="176"/>
                </a:cxn>
                <a:cxn ang="0">
                  <a:pos x="54" y="176"/>
                </a:cxn>
                <a:cxn ang="0">
                  <a:pos x="64" y="164"/>
                </a:cxn>
                <a:cxn ang="0">
                  <a:pos x="76" y="154"/>
                </a:cxn>
                <a:cxn ang="0">
                  <a:pos x="90" y="148"/>
                </a:cxn>
                <a:cxn ang="0">
                  <a:pos x="104" y="144"/>
                </a:cxn>
                <a:cxn ang="0">
                  <a:pos x="132" y="138"/>
                </a:cxn>
                <a:cxn ang="0">
                  <a:pos x="146" y="134"/>
                </a:cxn>
                <a:cxn ang="0">
                  <a:pos x="156" y="130"/>
                </a:cxn>
                <a:cxn ang="0">
                  <a:pos x="156" y="130"/>
                </a:cxn>
                <a:cxn ang="0">
                  <a:pos x="170" y="118"/>
                </a:cxn>
                <a:cxn ang="0">
                  <a:pos x="180" y="104"/>
                </a:cxn>
                <a:cxn ang="0">
                  <a:pos x="186" y="88"/>
                </a:cxn>
                <a:cxn ang="0">
                  <a:pos x="188" y="72"/>
                </a:cxn>
                <a:cxn ang="0">
                  <a:pos x="186" y="56"/>
                </a:cxn>
                <a:cxn ang="0">
                  <a:pos x="180" y="40"/>
                </a:cxn>
                <a:cxn ang="0">
                  <a:pos x="172" y="24"/>
                </a:cxn>
                <a:cxn ang="0">
                  <a:pos x="158" y="10"/>
                </a:cxn>
                <a:cxn ang="0">
                  <a:pos x="158" y="10"/>
                </a:cxn>
                <a:cxn ang="0">
                  <a:pos x="148" y="4"/>
                </a:cxn>
                <a:cxn ang="0">
                  <a:pos x="136" y="0"/>
                </a:cxn>
                <a:cxn ang="0">
                  <a:pos x="122" y="2"/>
                </a:cxn>
                <a:cxn ang="0">
                  <a:pos x="108" y="8"/>
                </a:cxn>
                <a:cxn ang="0">
                  <a:pos x="94" y="16"/>
                </a:cxn>
                <a:cxn ang="0">
                  <a:pos x="80" y="28"/>
                </a:cxn>
                <a:cxn ang="0">
                  <a:pos x="66" y="42"/>
                </a:cxn>
                <a:cxn ang="0">
                  <a:pos x="52" y="58"/>
                </a:cxn>
                <a:cxn ang="0">
                  <a:pos x="38" y="76"/>
                </a:cxn>
                <a:cxn ang="0">
                  <a:pos x="26" y="96"/>
                </a:cxn>
                <a:cxn ang="0">
                  <a:pos x="16" y="116"/>
                </a:cxn>
                <a:cxn ang="0">
                  <a:pos x="10" y="138"/>
                </a:cxn>
                <a:cxn ang="0">
                  <a:pos x="4" y="160"/>
                </a:cxn>
                <a:cxn ang="0">
                  <a:pos x="0" y="184"/>
                </a:cxn>
                <a:cxn ang="0">
                  <a:pos x="0" y="206"/>
                </a:cxn>
                <a:cxn ang="0">
                  <a:pos x="4" y="228"/>
                </a:cxn>
                <a:cxn ang="0">
                  <a:pos x="4" y="228"/>
                </a:cxn>
              </a:cxnLst>
              <a:rect l="0" t="0" r="r" b="b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4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/>
              <a:ahLst/>
              <a:cxnLst>
                <a:cxn ang="0">
                  <a:pos x="2558" y="1936"/>
                </a:cxn>
                <a:cxn ang="0">
                  <a:pos x="2492" y="1764"/>
                </a:cxn>
                <a:cxn ang="0">
                  <a:pos x="2362" y="1086"/>
                </a:cxn>
                <a:cxn ang="0">
                  <a:pos x="2598" y="910"/>
                </a:cxn>
                <a:cxn ang="0">
                  <a:pos x="1752" y="1052"/>
                </a:cxn>
                <a:cxn ang="0">
                  <a:pos x="1418" y="922"/>
                </a:cxn>
                <a:cxn ang="0">
                  <a:pos x="2002" y="448"/>
                </a:cxn>
                <a:cxn ang="0">
                  <a:pos x="2252" y="326"/>
                </a:cxn>
                <a:cxn ang="0">
                  <a:pos x="1390" y="0"/>
                </a:cxn>
                <a:cxn ang="0">
                  <a:pos x="542" y="250"/>
                </a:cxn>
                <a:cxn ang="0">
                  <a:pos x="574" y="438"/>
                </a:cxn>
                <a:cxn ang="0">
                  <a:pos x="1272" y="856"/>
                </a:cxn>
                <a:cxn ang="0">
                  <a:pos x="1014" y="1128"/>
                </a:cxn>
                <a:cxn ang="0">
                  <a:pos x="258" y="832"/>
                </a:cxn>
                <a:cxn ang="0">
                  <a:pos x="346" y="1014"/>
                </a:cxn>
                <a:cxn ang="0">
                  <a:pos x="330" y="1818"/>
                </a:cxn>
                <a:cxn ang="0">
                  <a:pos x="94" y="1898"/>
                </a:cxn>
                <a:cxn ang="0">
                  <a:pos x="416" y="2372"/>
                </a:cxn>
                <a:cxn ang="0">
                  <a:pos x="98" y="2128"/>
                </a:cxn>
                <a:cxn ang="0">
                  <a:pos x="548" y="2486"/>
                </a:cxn>
                <a:cxn ang="0">
                  <a:pos x="466" y="2086"/>
                </a:cxn>
                <a:cxn ang="0">
                  <a:pos x="206" y="1806"/>
                </a:cxn>
                <a:cxn ang="0">
                  <a:pos x="710" y="2408"/>
                </a:cxn>
                <a:cxn ang="0">
                  <a:pos x="732" y="2738"/>
                </a:cxn>
                <a:cxn ang="0">
                  <a:pos x="2030" y="2702"/>
                </a:cxn>
                <a:cxn ang="0">
                  <a:pos x="1982" y="2382"/>
                </a:cxn>
                <a:cxn ang="0">
                  <a:pos x="2518" y="1792"/>
                </a:cxn>
                <a:cxn ang="0">
                  <a:pos x="2196" y="2122"/>
                </a:cxn>
                <a:cxn ang="0">
                  <a:pos x="2162" y="2494"/>
                </a:cxn>
                <a:cxn ang="0">
                  <a:pos x="2624" y="2072"/>
                </a:cxn>
                <a:cxn ang="0">
                  <a:pos x="724" y="1278"/>
                </a:cxn>
                <a:cxn ang="0">
                  <a:pos x="480" y="1298"/>
                </a:cxn>
                <a:cxn ang="0">
                  <a:pos x="516" y="1442"/>
                </a:cxn>
                <a:cxn ang="0">
                  <a:pos x="594" y="1558"/>
                </a:cxn>
                <a:cxn ang="0">
                  <a:pos x="644" y="2020"/>
                </a:cxn>
                <a:cxn ang="0">
                  <a:pos x="410" y="1484"/>
                </a:cxn>
                <a:cxn ang="0">
                  <a:pos x="432" y="1244"/>
                </a:cxn>
                <a:cxn ang="0">
                  <a:pos x="632" y="1150"/>
                </a:cxn>
                <a:cxn ang="0">
                  <a:pos x="814" y="1856"/>
                </a:cxn>
                <a:cxn ang="0">
                  <a:pos x="896" y="1322"/>
                </a:cxn>
                <a:cxn ang="0">
                  <a:pos x="1164" y="1598"/>
                </a:cxn>
                <a:cxn ang="0">
                  <a:pos x="930" y="2088"/>
                </a:cxn>
                <a:cxn ang="0">
                  <a:pos x="1168" y="2320"/>
                </a:cxn>
                <a:cxn ang="0">
                  <a:pos x="1488" y="2386"/>
                </a:cxn>
                <a:cxn ang="0">
                  <a:pos x="1364" y="2256"/>
                </a:cxn>
                <a:cxn ang="0">
                  <a:pos x="1524" y="2082"/>
                </a:cxn>
                <a:cxn ang="0">
                  <a:pos x="1324" y="2086"/>
                </a:cxn>
                <a:cxn ang="0">
                  <a:pos x="1196" y="2142"/>
                </a:cxn>
                <a:cxn ang="0">
                  <a:pos x="1184" y="2290"/>
                </a:cxn>
                <a:cxn ang="0">
                  <a:pos x="1184" y="1854"/>
                </a:cxn>
                <a:cxn ang="0">
                  <a:pos x="1440" y="1778"/>
                </a:cxn>
                <a:cxn ang="0">
                  <a:pos x="1872" y="1856"/>
                </a:cxn>
                <a:cxn ang="0">
                  <a:pos x="1594" y="1814"/>
                </a:cxn>
                <a:cxn ang="0">
                  <a:pos x="1700" y="1372"/>
                </a:cxn>
                <a:cxn ang="0">
                  <a:pos x="1936" y="1530"/>
                </a:cxn>
                <a:cxn ang="0">
                  <a:pos x="2122" y="1658"/>
                </a:cxn>
                <a:cxn ang="0">
                  <a:pos x="2040" y="1846"/>
                </a:cxn>
                <a:cxn ang="0">
                  <a:pos x="2034" y="1518"/>
                </a:cxn>
                <a:cxn ang="0">
                  <a:pos x="2332" y="1354"/>
                </a:cxn>
                <a:cxn ang="0">
                  <a:pos x="2080" y="1364"/>
                </a:cxn>
                <a:cxn ang="0">
                  <a:pos x="1982" y="1126"/>
                </a:cxn>
                <a:cxn ang="0">
                  <a:pos x="2108" y="1248"/>
                </a:cxn>
                <a:cxn ang="0">
                  <a:pos x="2396" y="1384"/>
                </a:cxn>
              </a:cxnLst>
              <a:rect l="0" t="0" r="r" b="b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/>
              <a:ahLst/>
              <a:cxnLst>
                <a:cxn ang="0">
                  <a:pos x="184" y="228"/>
                </a:cxn>
                <a:cxn ang="0">
                  <a:pos x="184" y="228"/>
                </a:cxn>
                <a:cxn ang="0">
                  <a:pos x="188" y="206"/>
                </a:cxn>
                <a:cxn ang="0">
                  <a:pos x="188" y="184"/>
                </a:cxn>
                <a:cxn ang="0">
                  <a:pos x="184" y="160"/>
                </a:cxn>
                <a:cxn ang="0">
                  <a:pos x="180" y="138"/>
                </a:cxn>
                <a:cxn ang="0">
                  <a:pos x="172" y="116"/>
                </a:cxn>
                <a:cxn ang="0">
                  <a:pos x="162" y="96"/>
                </a:cxn>
                <a:cxn ang="0">
                  <a:pos x="150" y="76"/>
                </a:cxn>
                <a:cxn ang="0">
                  <a:pos x="138" y="58"/>
                </a:cxn>
                <a:cxn ang="0">
                  <a:pos x="124" y="42"/>
                </a:cxn>
                <a:cxn ang="0">
                  <a:pos x="108" y="28"/>
                </a:cxn>
                <a:cxn ang="0">
                  <a:pos x="94" y="16"/>
                </a:cxn>
                <a:cxn ang="0">
                  <a:pos x="80" y="8"/>
                </a:cxn>
                <a:cxn ang="0">
                  <a:pos x="66" y="2"/>
                </a:cxn>
                <a:cxn ang="0">
                  <a:pos x="52" y="0"/>
                </a:cxn>
                <a:cxn ang="0">
                  <a:pos x="40" y="4"/>
                </a:cxn>
                <a:cxn ang="0">
                  <a:pos x="30" y="10"/>
                </a:cxn>
                <a:cxn ang="0">
                  <a:pos x="30" y="10"/>
                </a:cxn>
                <a:cxn ang="0">
                  <a:pos x="18" y="24"/>
                </a:cxn>
                <a:cxn ang="0">
                  <a:pos x="8" y="40"/>
                </a:cxn>
                <a:cxn ang="0">
                  <a:pos x="2" y="56"/>
                </a:cxn>
                <a:cxn ang="0">
                  <a:pos x="0" y="72"/>
                </a:cxn>
                <a:cxn ang="0">
                  <a:pos x="2" y="88"/>
                </a:cxn>
                <a:cxn ang="0">
                  <a:pos x="8" y="104"/>
                </a:cxn>
                <a:cxn ang="0">
                  <a:pos x="18" y="118"/>
                </a:cxn>
                <a:cxn ang="0">
                  <a:pos x="32" y="130"/>
                </a:cxn>
                <a:cxn ang="0">
                  <a:pos x="32" y="130"/>
                </a:cxn>
                <a:cxn ang="0">
                  <a:pos x="44" y="134"/>
                </a:cxn>
                <a:cxn ang="0">
                  <a:pos x="56" y="138"/>
                </a:cxn>
                <a:cxn ang="0">
                  <a:pos x="84" y="144"/>
                </a:cxn>
                <a:cxn ang="0">
                  <a:pos x="98" y="148"/>
                </a:cxn>
                <a:cxn ang="0">
                  <a:pos x="112" y="154"/>
                </a:cxn>
                <a:cxn ang="0">
                  <a:pos x="124" y="164"/>
                </a:cxn>
                <a:cxn ang="0">
                  <a:pos x="134" y="176"/>
                </a:cxn>
                <a:cxn ang="0">
                  <a:pos x="134" y="176"/>
                </a:cxn>
                <a:cxn ang="0">
                  <a:pos x="152" y="204"/>
                </a:cxn>
                <a:cxn ang="0">
                  <a:pos x="166" y="222"/>
                </a:cxn>
                <a:cxn ang="0">
                  <a:pos x="170" y="226"/>
                </a:cxn>
                <a:cxn ang="0">
                  <a:pos x="174" y="228"/>
                </a:cxn>
                <a:cxn ang="0">
                  <a:pos x="180" y="228"/>
                </a:cxn>
                <a:cxn ang="0">
                  <a:pos x="184" y="228"/>
                </a:cxn>
                <a:cxn ang="0">
                  <a:pos x="184" y="228"/>
                </a:cxn>
              </a:cxnLst>
              <a:rect l="0" t="0" r="r" b="b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/>
              <a:ahLst/>
              <a:cxnLst>
                <a:cxn ang="0">
                  <a:pos x="1376" y="18"/>
                </a:cxn>
                <a:cxn ang="0">
                  <a:pos x="992" y="128"/>
                </a:cxn>
                <a:cxn ang="0">
                  <a:pos x="654" y="322"/>
                </a:cxn>
                <a:cxn ang="0">
                  <a:pos x="372" y="590"/>
                </a:cxn>
                <a:cxn ang="0">
                  <a:pos x="162" y="920"/>
                </a:cxn>
                <a:cxn ang="0">
                  <a:pos x="34" y="1296"/>
                </a:cxn>
                <a:cxn ang="0">
                  <a:pos x="0" y="1622"/>
                </a:cxn>
                <a:cxn ang="0">
                  <a:pos x="52" y="2026"/>
                </a:cxn>
                <a:cxn ang="0">
                  <a:pos x="196" y="2392"/>
                </a:cxn>
                <a:cxn ang="0">
                  <a:pos x="422" y="2710"/>
                </a:cxn>
                <a:cxn ang="0">
                  <a:pos x="716" y="2964"/>
                </a:cxn>
                <a:cxn ang="0">
                  <a:pos x="1066" y="3142"/>
                </a:cxn>
                <a:cxn ang="0">
                  <a:pos x="1456" y="3232"/>
                </a:cxn>
                <a:cxn ang="0">
                  <a:pos x="1788" y="3232"/>
                </a:cxn>
                <a:cxn ang="0">
                  <a:pos x="2178" y="3142"/>
                </a:cxn>
                <a:cxn ang="0">
                  <a:pos x="2526" y="2964"/>
                </a:cxn>
                <a:cxn ang="0">
                  <a:pos x="2818" y="2710"/>
                </a:cxn>
                <a:cxn ang="0">
                  <a:pos x="3044" y="2392"/>
                </a:cxn>
                <a:cxn ang="0">
                  <a:pos x="3188" y="2026"/>
                </a:cxn>
                <a:cxn ang="0">
                  <a:pos x="3240" y="1622"/>
                </a:cxn>
                <a:cxn ang="0">
                  <a:pos x="3206" y="1296"/>
                </a:cxn>
                <a:cxn ang="0">
                  <a:pos x="3080" y="920"/>
                </a:cxn>
                <a:cxn ang="0">
                  <a:pos x="2870" y="590"/>
                </a:cxn>
                <a:cxn ang="0">
                  <a:pos x="2588" y="322"/>
                </a:cxn>
                <a:cxn ang="0">
                  <a:pos x="2250" y="128"/>
                </a:cxn>
                <a:cxn ang="0">
                  <a:pos x="1868" y="18"/>
                </a:cxn>
                <a:cxn ang="0">
                  <a:pos x="1622" y="3126"/>
                </a:cxn>
                <a:cxn ang="0">
                  <a:pos x="1320" y="3096"/>
                </a:cxn>
                <a:cxn ang="0">
                  <a:pos x="970" y="2978"/>
                </a:cxn>
                <a:cxn ang="0">
                  <a:pos x="664" y="2782"/>
                </a:cxn>
                <a:cxn ang="0">
                  <a:pos x="414" y="2520"/>
                </a:cxn>
                <a:cxn ang="0">
                  <a:pos x="234" y="2204"/>
                </a:cxn>
                <a:cxn ang="0">
                  <a:pos x="132" y="1848"/>
                </a:cxn>
                <a:cxn ang="0">
                  <a:pos x="116" y="1542"/>
                </a:cxn>
                <a:cxn ang="0">
                  <a:pos x="182" y="1172"/>
                </a:cxn>
                <a:cxn ang="0">
                  <a:pos x="334" y="838"/>
                </a:cxn>
                <a:cxn ang="0">
                  <a:pos x="556" y="554"/>
                </a:cxn>
                <a:cxn ang="0">
                  <a:pos x="842" y="330"/>
                </a:cxn>
                <a:cxn ang="0">
                  <a:pos x="1174" y="180"/>
                </a:cxn>
                <a:cxn ang="0">
                  <a:pos x="1544" y="112"/>
                </a:cxn>
                <a:cxn ang="0">
                  <a:pos x="1850" y="128"/>
                </a:cxn>
                <a:cxn ang="0">
                  <a:pos x="2206" y="230"/>
                </a:cxn>
                <a:cxn ang="0">
                  <a:pos x="2522" y="412"/>
                </a:cxn>
                <a:cxn ang="0">
                  <a:pos x="2782" y="662"/>
                </a:cxn>
                <a:cxn ang="0">
                  <a:pos x="2978" y="966"/>
                </a:cxn>
                <a:cxn ang="0">
                  <a:pos x="3098" y="1316"/>
                </a:cxn>
                <a:cxn ang="0">
                  <a:pos x="3128" y="1618"/>
                </a:cxn>
                <a:cxn ang="0">
                  <a:pos x="3080" y="1994"/>
                </a:cxn>
                <a:cxn ang="0">
                  <a:pos x="2946" y="2336"/>
                </a:cxn>
                <a:cxn ang="0">
                  <a:pos x="2736" y="2632"/>
                </a:cxn>
                <a:cxn ang="0">
                  <a:pos x="2462" y="2868"/>
                </a:cxn>
                <a:cxn ang="0">
                  <a:pos x="2138" y="3036"/>
                </a:cxn>
                <a:cxn ang="0">
                  <a:pos x="1776" y="3120"/>
                </a:cxn>
              </a:cxnLst>
              <a:rect l="0" t="0" r="r" b="b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32592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13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sz="3100" dirty="0" smtClean="0">
                <a:solidFill>
                  <a:srgbClr val="FFC000"/>
                </a:solidFill>
              </a:rPr>
              <a:t>Attributes</a:t>
            </a:r>
            <a:r>
              <a:rPr lang="en-US" sz="3100" dirty="0" smtClean="0">
                <a:solidFill>
                  <a:schemeClr val="tx2"/>
                </a:solidFill>
              </a:rPr>
              <a:t> are difficult to define</a:t>
            </a:r>
          </a:p>
          <a:p>
            <a:r>
              <a:rPr lang="en-US" sz="3100" dirty="0" smtClean="0">
                <a:solidFill>
                  <a:srgbClr val="FFC000"/>
                </a:solidFill>
              </a:rPr>
              <a:t>Faults</a:t>
            </a:r>
            <a:r>
              <a:rPr lang="en-US" sz="3100" dirty="0" smtClean="0">
                <a:solidFill>
                  <a:schemeClr val="tx2"/>
                </a:solidFill>
              </a:rPr>
              <a:t> are easy to define</a:t>
            </a:r>
          </a:p>
          <a:p>
            <a:r>
              <a:rPr lang="en-US" sz="3100" dirty="0" smtClean="0">
                <a:solidFill>
                  <a:srgbClr val="FFC000"/>
                </a:solidFill>
              </a:rPr>
              <a:t>Flaws</a:t>
            </a:r>
            <a:r>
              <a:rPr lang="en-US" sz="3100" dirty="0" smtClean="0">
                <a:solidFill>
                  <a:schemeClr val="tx2"/>
                </a:solidFill>
              </a:rPr>
              <a:t> are variably more difficult to separate from attributes than faults</a:t>
            </a:r>
          </a:p>
          <a:p>
            <a:r>
              <a:rPr lang="en-US" sz="3100" dirty="0" smtClean="0">
                <a:solidFill>
                  <a:srgbClr val="FFC000"/>
                </a:solidFill>
              </a:rPr>
              <a:t>Interactions</a:t>
            </a:r>
            <a:r>
              <a:rPr lang="en-US" sz="3100" dirty="0" smtClean="0">
                <a:solidFill>
                  <a:schemeClr val="tx2"/>
                </a:solidFill>
              </a:rPr>
              <a:t> of flaws and attributes have a </a:t>
            </a:r>
            <a:r>
              <a:rPr lang="en-US" sz="3100" dirty="0" smtClean="0">
                <a:solidFill>
                  <a:srgbClr val="FFC000"/>
                </a:solidFill>
              </a:rPr>
              <a:t>dynamic equilibrium</a:t>
            </a:r>
          </a:p>
          <a:p>
            <a:pPr lvl="1"/>
            <a:r>
              <a:rPr lang="en-US" sz="2700" dirty="0">
                <a:solidFill>
                  <a:schemeClr val="tx2"/>
                </a:solidFill>
              </a:rPr>
              <a:t>e</a:t>
            </a:r>
            <a:r>
              <a:rPr lang="en-US" sz="2700" dirty="0" smtClean="0">
                <a:solidFill>
                  <a:schemeClr val="tx2"/>
                </a:solidFill>
              </a:rPr>
              <a:t>quilibrium point has a </a:t>
            </a:r>
            <a:r>
              <a:rPr lang="en-US" sz="2700" dirty="0" smtClean="0">
                <a:solidFill>
                  <a:srgbClr val="FFC000"/>
                </a:solidFill>
              </a:rPr>
              <a:t>summary perception value</a:t>
            </a:r>
          </a:p>
          <a:p>
            <a:endParaRPr lang="en-US" sz="31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0" y="152400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ATTRIBUTES, FAULTS, FLAWS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 EFFORT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SPENT </a:t>
            </a:r>
            <a:endParaRPr lang="en-US" sz="3200" dirty="0"/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9572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13" y="1752600"/>
            <a:ext cx="8229600" cy="4876800"/>
          </a:xfrm>
        </p:spPr>
        <p:txBody>
          <a:bodyPr>
            <a:normAutofit/>
          </a:bodyPr>
          <a:lstStyle/>
          <a:p>
            <a:r>
              <a:rPr lang="en-US" sz="3100" dirty="0" smtClean="0">
                <a:solidFill>
                  <a:schemeClr val="tx2"/>
                </a:solidFill>
              </a:rPr>
              <a:t>Guides decision to consume or buy </a:t>
            </a:r>
          </a:p>
          <a:p>
            <a:r>
              <a:rPr lang="en-US" sz="3100" dirty="0" smtClean="0">
                <a:solidFill>
                  <a:schemeClr val="tx2"/>
                </a:solidFill>
              </a:rPr>
              <a:t>Key to </a:t>
            </a:r>
            <a:r>
              <a:rPr lang="en-US" sz="3100" dirty="0" smtClean="0">
                <a:solidFill>
                  <a:srgbClr val="FFC000"/>
                </a:solidFill>
              </a:rPr>
              <a:t>quality</a:t>
            </a:r>
            <a:r>
              <a:rPr lang="en-US" sz="3100" dirty="0" smtClean="0">
                <a:solidFill>
                  <a:schemeClr val="tx2"/>
                </a:solidFill>
              </a:rPr>
              <a:t> </a:t>
            </a:r>
            <a:r>
              <a:rPr lang="en-US" sz="3100" dirty="0" smtClean="0">
                <a:solidFill>
                  <a:srgbClr val="FFC000"/>
                </a:solidFill>
              </a:rPr>
              <a:t>of</a:t>
            </a:r>
            <a:r>
              <a:rPr lang="en-US" sz="3100" dirty="0" smtClean="0">
                <a:solidFill>
                  <a:schemeClr val="tx2"/>
                </a:solidFill>
              </a:rPr>
              <a:t> wine sensory </a:t>
            </a:r>
            <a:r>
              <a:rPr lang="en-US" sz="3100" dirty="0" smtClean="0">
                <a:solidFill>
                  <a:srgbClr val="FFC000"/>
                </a:solidFill>
              </a:rPr>
              <a:t>experience</a:t>
            </a:r>
          </a:p>
          <a:p>
            <a:r>
              <a:rPr lang="en-US" sz="3100" dirty="0" smtClean="0">
                <a:solidFill>
                  <a:srgbClr val="FFC000"/>
                </a:solidFill>
              </a:rPr>
              <a:t>Attribute/Flaw equilibrium </a:t>
            </a:r>
            <a:r>
              <a:rPr lang="en-US" sz="3100" dirty="0" smtClean="0">
                <a:solidFill>
                  <a:schemeClr val="tx2"/>
                </a:solidFill>
              </a:rPr>
              <a:t>often decides</a:t>
            </a:r>
          </a:p>
          <a:p>
            <a:pPr lvl="1"/>
            <a:r>
              <a:rPr lang="en-US" sz="2700" dirty="0" smtClean="0">
                <a:solidFill>
                  <a:srgbClr val="FFC000"/>
                </a:solidFill>
              </a:rPr>
              <a:t>Balanced</a:t>
            </a:r>
            <a:r>
              <a:rPr lang="en-US" sz="2700" dirty="0" smtClean="0">
                <a:solidFill>
                  <a:schemeClr val="tx2"/>
                </a:solidFill>
              </a:rPr>
              <a:t> or rounded or integrated are positive</a:t>
            </a:r>
          </a:p>
          <a:p>
            <a:pPr lvl="2"/>
            <a:r>
              <a:rPr lang="en-US" sz="2300" dirty="0" smtClean="0">
                <a:solidFill>
                  <a:schemeClr val="tx2"/>
                </a:solidFill>
              </a:rPr>
              <a:t>Attributes and flaws are </a:t>
            </a:r>
            <a:r>
              <a:rPr lang="en-US" sz="2300" dirty="0" smtClean="0">
                <a:solidFill>
                  <a:srgbClr val="FFC000"/>
                </a:solidFill>
              </a:rPr>
              <a:t>not easily separated</a:t>
            </a:r>
          </a:p>
          <a:p>
            <a:pPr lvl="1"/>
            <a:r>
              <a:rPr lang="en-US" sz="2700" dirty="0" smtClean="0">
                <a:solidFill>
                  <a:srgbClr val="FFC000"/>
                </a:solidFill>
              </a:rPr>
              <a:t>Not balanced </a:t>
            </a:r>
            <a:r>
              <a:rPr lang="en-US" sz="2700" dirty="0" smtClean="0">
                <a:solidFill>
                  <a:schemeClr val="tx2"/>
                </a:solidFill>
              </a:rPr>
              <a:t>or unfocused are negative</a:t>
            </a:r>
          </a:p>
          <a:p>
            <a:pPr lvl="2"/>
            <a:r>
              <a:rPr lang="en-US" sz="2300" dirty="0" smtClean="0">
                <a:solidFill>
                  <a:schemeClr val="tx2"/>
                </a:solidFill>
              </a:rPr>
              <a:t>Attribute and flaws are </a:t>
            </a:r>
            <a:r>
              <a:rPr lang="en-US" sz="2300" dirty="0" smtClean="0">
                <a:solidFill>
                  <a:srgbClr val="FFC000"/>
                </a:solidFill>
              </a:rPr>
              <a:t>separated </a:t>
            </a:r>
            <a:r>
              <a:rPr lang="en-US" sz="2300" dirty="0" smtClean="0">
                <a:solidFill>
                  <a:schemeClr val="tx2"/>
                </a:solidFill>
              </a:rPr>
              <a:t>and harder to sum</a:t>
            </a:r>
            <a:r>
              <a:rPr lang="en-US" sz="2300" dirty="0" smtClean="0">
                <a:solidFill>
                  <a:srgbClr val="FFC000"/>
                </a:solidFill>
              </a:rPr>
              <a:t> impacts </a:t>
            </a:r>
            <a:r>
              <a:rPr lang="en-US" sz="2300" dirty="0" smtClean="0">
                <a:solidFill>
                  <a:schemeClr val="tx2"/>
                </a:solidFill>
              </a:rPr>
              <a:t>of levels </a:t>
            </a:r>
            <a:r>
              <a:rPr lang="en-US" sz="2300" dirty="0" smtClean="0">
                <a:solidFill>
                  <a:srgbClr val="FFC000"/>
                </a:solidFill>
              </a:rPr>
              <a:t>of each </a:t>
            </a:r>
          </a:p>
          <a:p>
            <a:pPr marL="0" indent="0">
              <a:buNone/>
            </a:pPr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0" y="152400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Perception Value</a:t>
            </a:r>
            <a:endParaRPr lang="en-US" sz="3200" dirty="0">
              <a:solidFill>
                <a:srgbClr val="FFFF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15473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13" y="2971800"/>
            <a:ext cx="8229600" cy="2894256"/>
          </a:xfrm>
        </p:spPr>
        <p:txBody>
          <a:bodyPr>
            <a:normAutofit/>
          </a:bodyPr>
          <a:lstStyle/>
          <a:p>
            <a:r>
              <a:rPr lang="en-US" sz="2900" dirty="0" smtClean="0">
                <a:solidFill>
                  <a:schemeClr val="tx2"/>
                </a:solidFill>
              </a:rPr>
              <a:t>Faults have large impact on consumer, but are the easiest things to avoid during production</a:t>
            </a:r>
          </a:p>
          <a:p>
            <a:pPr lvl="1"/>
            <a:r>
              <a:rPr lang="en-US" sz="2500" dirty="0" smtClean="0">
                <a:solidFill>
                  <a:srgbClr val="FFFF00"/>
                </a:solidFill>
              </a:rPr>
              <a:t>Time spent on eliminating flaws has large impact on production quality and can be minimized by adherence to good production techniques</a:t>
            </a: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0" y="152400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Home Lessons</a:t>
            </a:r>
            <a:endParaRPr lang="en-US" sz="3200" dirty="0">
              <a:solidFill>
                <a:srgbClr val="FFFF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525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294" y="457199"/>
            <a:ext cx="7702906" cy="1940277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FFFF00"/>
                </a:solidFill>
                <a:effectLst/>
              </a:rPr>
              <a:t>SENSORY MANAGEMENT</a:t>
            </a:r>
            <a:br>
              <a:rPr lang="en-US" sz="3600" dirty="0" smtClean="0">
                <a:solidFill>
                  <a:srgbClr val="FFFF00"/>
                </a:solidFill>
                <a:effectLst/>
              </a:rPr>
            </a:br>
            <a:r>
              <a:rPr lang="en-US" sz="3600" dirty="0" smtClean="0">
                <a:solidFill>
                  <a:srgbClr val="FFFF00"/>
                </a:solidFill>
                <a:effectLst/>
              </a:rPr>
              <a:t>ATTRIBUTES, FAULTS &amp; FLAWS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en-US" sz="3600" dirty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sz="3600" dirty="0">
                <a:latin typeface="Times New Roman" pitchFamily="18" charset="0"/>
              </a:rPr>
              <a:t>Where Should You Spend Your </a:t>
            </a:r>
            <a:r>
              <a:rPr lang="en-US" sz="3600" dirty="0" smtClean="0">
                <a:latin typeface="Times New Roman" pitchFamily="18" charset="0"/>
              </a:rPr>
              <a:t>Time?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65962"/>
            <a:ext cx="8153399" cy="3455738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rgbClr val="336600"/>
              </a:solidFill>
            </a:endParaRPr>
          </a:p>
          <a:p>
            <a:pPr algn="l"/>
            <a:r>
              <a:rPr lang="en-US" sz="2300" dirty="0" smtClean="0"/>
              <a:t>Stephen D. Menke	</a:t>
            </a:r>
            <a:r>
              <a:rPr lang="en-US" sz="2300" dirty="0"/>
              <a:t>	</a:t>
            </a:r>
            <a:r>
              <a:rPr lang="en-US" sz="2300" dirty="0" err="1" smtClean="0"/>
              <a:t>Jenne</a:t>
            </a:r>
            <a:r>
              <a:rPr lang="en-US" sz="2300" dirty="0" smtClean="0"/>
              <a:t> Baldwin-Eaton</a:t>
            </a:r>
          </a:p>
          <a:p>
            <a:pPr algn="l"/>
            <a:r>
              <a:rPr lang="en-US" sz="2300" dirty="0" smtClean="0"/>
              <a:t>Assoc. Prof. of Enology	Technical Instructor</a:t>
            </a:r>
          </a:p>
          <a:p>
            <a:pPr algn="l"/>
            <a:r>
              <a:rPr lang="en-US" sz="2300" dirty="0" smtClean="0"/>
              <a:t>Dept. HLA/WCRC		Viticulture and Enology</a:t>
            </a:r>
          </a:p>
          <a:p>
            <a:pPr algn="l"/>
            <a:r>
              <a:rPr lang="en-US" sz="2300" dirty="0" smtClean="0"/>
              <a:t>CSU				WCCC</a:t>
            </a:r>
          </a:p>
          <a:p>
            <a:pPr algn="l"/>
            <a:r>
              <a:rPr lang="en-US" sz="2000" dirty="0" smtClean="0">
                <a:solidFill>
                  <a:srgbClr val="FD032D"/>
                </a:solidFill>
                <a:hlinkClick r:id="rId3"/>
              </a:rPr>
              <a:t>stephen.menke@colostate.edu</a:t>
            </a:r>
            <a:r>
              <a:rPr lang="en-US" sz="2000" dirty="0" smtClean="0">
                <a:solidFill>
                  <a:srgbClr val="FD032D"/>
                </a:solidFill>
              </a:rPr>
              <a:t>	</a:t>
            </a:r>
            <a:r>
              <a:rPr lang="en-US" sz="2000" dirty="0" smtClean="0">
                <a:solidFill>
                  <a:srgbClr val="FFC000"/>
                </a:solidFill>
              </a:rPr>
              <a:t>jbaldwin-eato@coloradomesa.edu</a:t>
            </a:r>
            <a:endParaRPr lang="en-US" sz="2000" dirty="0">
              <a:solidFill>
                <a:srgbClr val="FFC000"/>
              </a:solidFill>
            </a:endParaRPr>
          </a:p>
          <a:p>
            <a:pPr algn="l"/>
            <a:r>
              <a:rPr lang="en-US" sz="2300" dirty="0" smtClean="0">
                <a:solidFill>
                  <a:srgbClr val="FFC000"/>
                </a:solidFill>
              </a:rPr>
              <a:t>	</a:t>
            </a:r>
            <a:endParaRPr lang="en-US" sz="2300" dirty="0">
              <a:solidFill>
                <a:srgbClr val="FFC000"/>
              </a:solidFill>
            </a:endParaRPr>
          </a:p>
        </p:txBody>
      </p:sp>
      <p:grpSp>
        <p:nvGrpSpPr>
          <p:cNvPr id="4" name="Group 16"/>
          <p:cNvGrpSpPr>
            <a:grpSpLocks noGrp="1"/>
          </p:cNvGrpSpPr>
          <p:nvPr/>
        </p:nvGrpSpPr>
        <p:grpSpPr bwMode="auto">
          <a:xfrm>
            <a:off x="663102" y="5029200"/>
            <a:ext cx="1066800" cy="1219200"/>
            <a:chOff x="1620" y="7380"/>
            <a:chExt cx="8100" cy="8100"/>
          </a:xfrm>
        </p:grpSpPr>
        <p:sp>
          <p:nvSpPr>
            <p:cNvPr id="5" name="Freeform 17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8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9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0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43400" y="5181600"/>
            <a:ext cx="13716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13" y="2971800"/>
            <a:ext cx="8229600" cy="2894256"/>
          </a:xfrm>
        </p:spPr>
        <p:txBody>
          <a:bodyPr>
            <a:normAutofit/>
          </a:bodyPr>
          <a:lstStyle/>
          <a:p>
            <a:r>
              <a:rPr lang="en-US" sz="2900" dirty="0">
                <a:solidFill>
                  <a:schemeClr val="tx2"/>
                </a:solidFill>
              </a:rPr>
              <a:t>Flaws are hard to eliminate, but </a:t>
            </a:r>
            <a:r>
              <a:rPr lang="en-US" sz="2900" dirty="0" smtClean="0">
                <a:solidFill>
                  <a:schemeClr val="tx2"/>
                </a:solidFill>
              </a:rPr>
              <a:t>time budgeted to actions </a:t>
            </a:r>
            <a:r>
              <a:rPr lang="en-US" sz="2900" dirty="0">
                <a:solidFill>
                  <a:schemeClr val="tx2"/>
                </a:solidFill>
              </a:rPr>
              <a:t>to eliminate faults </a:t>
            </a:r>
            <a:r>
              <a:rPr lang="en-US" sz="2900" dirty="0" smtClean="0">
                <a:solidFill>
                  <a:schemeClr val="tx2"/>
                </a:solidFill>
              </a:rPr>
              <a:t>also minimizes flaws</a:t>
            </a:r>
            <a:endParaRPr lang="en-US" sz="2900" dirty="0">
              <a:solidFill>
                <a:schemeClr val="tx2"/>
              </a:solidFill>
            </a:endParaRPr>
          </a:p>
          <a:p>
            <a:pPr lvl="1"/>
            <a:r>
              <a:rPr lang="en-US" sz="2500" dirty="0">
                <a:solidFill>
                  <a:srgbClr val="FFFF00"/>
                </a:solidFill>
              </a:rPr>
              <a:t>Some flaws are inevitable result of grape quality and yeast actions</a:t>
            </a: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0" y="152400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Home Lessons</a:t>
            </a:r>
            <a:endParaRPr lang="en-US" sz="3200" dirty="0">
              <a:solidFill>
                <a:srgbClr val="FFFF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9146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13" y="2057400"/>
            <a:ext cx="8229600" cy="3808656"/>
          </a:xfrm>
        </p:spPr>
        <p:txBody>
          <a:bodyPr>
            <a:normAutofit/>
          </a:bodyPr>
          <a:lstStyle/>
          <a:p>
            <a:r>
              <a:rPr lang="en-US" sz="2900" dirty="0" smtClean="0">
                <a:solidFill>
                  <a:schemeClr val="tx2"/>
                </a:solidFill>
              </a:rPr>
              <a:t>Consumer cares most about attributes</a:t>
            </a:r>
          </a:p>
          <a:p>
            <a:pPr lvl="1"/>
            <a:r>
              <a:rPr lang="en-US" sz="2500" dirty="0" smtClean="0">
                <a:solidFill>
                  <a:schemeClr val="tx2"/>
                </a:solidFill>
              </a:rPr>
              <a:t>Attributes </a:t>
            </a:r>
            <a:r>
              <a:rPr lang="en-US" sz="2500" dirty="0">
                <a:solidFill>
                  <a:schemeClr val="tx2"/>
                </a:solidFill>
              </a:rPr>
              <a:t>lie mostly with grape </a:t>
            </a:r>
            <a:r>
              <a:rPr lang="en-US" sz="2500" dirty="0" smtClean="0">
                <a:solidFill>
                  <a:schemeClr val="tx2"/>
                </a:solidFill>
              </a:rPr>
              <a:t>quality</a:t>
            </a:r>
          </a:p>
          <a:p>
            <a:pPr lvl="1"/>
            <a:r>
              <a:rPr lang="en-US" sz="2500" dirty="0" smtClean="0">
                <a:solidFill>
                  <a:schemeClr val="tx2"/>
                </a:solidFill>
              </a:rPr>
              <a:t>Difficult to predict attributes from grape to wine</a:t>
            </a:r>
            <a:endParaRPr lang="en-US" sz="2500" dirty="0">
              <a:solidFill>
                <a:schemeClr val="tx2"/>
              </a:solidFill>
            </a:endParaRPr>
          </a:p>
          <a:p>
            <a:pPr lvl="1"/>
            <a:r>
              <a:rPr lang="en-US" sz="2500" dirty="0">
                <a:solidFill>
                  <a:srgbClr val="FFFF00"/>
                </a:solidFill>
              </a:rPr>
              <a:t>C</a:t>
            </a:r>
            <a:r>
              <a:rPr lang="en-US" sz="2500" dirty="0" smtClean="0">
                <a:solidFill>
                  <a:srgbClr val="FFFF00"/>
                </a:solidFill>
              </a:rPr>
              <a:t>reating </a:t>
            </a:r>
            <a:r>
              <a:rPr lang="en-US" sz="2500" dirty="0">
                <a:solidFill>
                  <a:srgbClr val="FFFF00"/>
                </a:solidFill>
              </a:rPr>
              <a:t>and assessing grape quality yields greatest impact on consumer </a:t>
            </a:r>
            <a:r>
              <a:rPr lang="en-US" sz="2500" dirty="0" smtClean="0">
                <a:solidFill>
                  <a:srgbClr val="FFFF00"/>
                </a:solidFill>
              </a:rPr>
              <a:t>choice, but the budgeted time needed to have desired quality of attributes can be highly variable and results difficult to predict</a:t>
            </a:r>
            <a:endParaRPr lang="en-US" sz="2500" dirty="0">
              <a:solidFill>
                <a:srgbClr val="FFFF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0" y="152400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Home Lessons</a:t>
            </a:r>
            <a:endParaRPr lang="en-US" sz="3200" dirty="0">
              <a:solidFill>
                <a:srgbClr val="FFFF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4669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13" y="2057400"/>
            <a:ext cx="8229600" cy="3808656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Time spent eliminating faults is the first step and has most short-term impact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olidFill>
                <a:srgbClr val="FFFF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Time spent on creating attributes takes years of experience and is less predictable, but is most important to long-term success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0" y="152400"/>
            <a:ext cx="8229600" cy="1295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Home Lessons</a:t>
            </a:r>
            <a:endParaRPr lang="en-US" sz="3200" dirty="0">
              <a:solidFill>
                <a:srgbClr val="FFFF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6110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6868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SENSORY DEFINITIONS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2051" name="Picture 5" descr="Klay042004_3302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362200"/>
            <a:ext cx="2819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4201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Attribute Definition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Upon presentation, a visual</a:t>
            </a:r>
            <a:r>
              <a:rPr lang="en-US" dirty="0">
                <a:solidFill>
                  <a:schemeClr val="tx2"/>
                </a:solidFill>
              </a:rPr>
              <a:t>, aroma, taste </a:t>
            </a:r>
            <a:r>
              <a:rPr lang="en-US" dirty="0" smtClean="0">
                <a:solidFill>
                  <a:schemeClr val="tx2"/>
                </a:solidFill>
              </a:rPr>
              <a:t>or physical characteristic that causes an </a:t>
            </a:r>
            <a:r>
              <a:rPr lang="en-US" dirty="0" smtClean="0">
                <a:solidFill>
                  <a:srgbClr val="FFC000"/>
                </a:solidFill>
              </a:rPr>
              <a:t>attraction</a:t>
            </a:r>
            <a:r>
              <a:rPr lang="en-US" dirty="0" smtClean="0">
                <a:solidFill>
                  <a:schemeClr val="tx2"/>
                </a:solidFill>
              </a:rPr>
              <a:t> toward consuming or purchasing a wine</a:t>
            </a:r>
            <a:endParaRPr lang="en-US" dirty="0">
              <a:solidFill>
                <a:schemeClr val="tx2"/>
              </a:solidFill>
              <a:sym typeface="Symbol"/>
            </a:endParaRPr>
          </a:p>
          <a:p>
            <a:pPr marL="342900" lvl="1" indent="-342900">
              <a:buClr>
                <a:schemeClr val="hlink"/>
              </a:buClr>
            </a:pPr>
            <a:r>
              <a:rPr lang="en-US" dirty="0">
                <a:solidFill>
                  <a:schemeClr val="tx2"/>
                </a:solidFill>
                <a:sym typeface="Symbol"/>
              </a:rPr>
              <a:t>Decision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to consume or purchase based </a:t>
            </a:r>
            <a:r>
              <a:rPr lang="en-US" dirty="0">
                <a:solidFill>
                  <a:schemeClr val="tx2"/>
                </a:solidFill>
                <a:sym typeface="Symbol"/>
              </a:rPr>
              <a:t>on </a:t>
            </a:r>
            <a:r>
              <a:rPr lang="en-US" dirty="0">
                <a:solidFill>
                  <a:srgbClr val="FFC000"/>
                </a:solidFill>
                <a:sym typeface="Symbol"/>
              </a:rPr>
              <a:t>relative importance </a:t>
            </a:r>
            <a:r>
              <a:rPr lang="en-US" dirty="0" smtClean="0">
                <a:solidFill>
                  <a:srgbClr val="FFC000"/>
                </a:solidFill>
                <a:sym typeface="Symbol"/>
              </a:rPr>
              <a:t>of attributes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to recipient</a:t>
            </a:r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  <a:sym typeface="Symbol"/>
            </a:endParaRPr>
          </a:p>
          <a:p>
            <a:endParaRPr lang="en-US" sz="2900" dirty="0">
              <a:solidFill>
                <a:schemeClr val="tx2"/>
              </a:solidFill>
              <a:sym typeface="Symbol"/>
            </a:endParaRPr>
          </a:p>
          <a:p>
            <a:endParaRPr lang="en-US" sz="2900" dirty="0" smtClean="0">
              <a:solidFill>
                <a:schemeClr val="tx2"/>
              </a:solidFill>
            </a:endParaRPr>
          </a:p>
          <a:p>
            <a:pPr lvl="2"/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600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endParaRPr lang="en-US" dirty="0" smtClean="0">
              <a:solidFill>
                <a:srgbClr val="336600"/>
              </a:solidFill>
            </a:endParaRPr>
          </a:p>
          <a:p>
            <a:pPr lvl="1"/>
            <a:endParaRPr lang="en-US" dirty="0" smtClean="0">
              <a:solidFill>
                <a:srgbClr val="3366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336600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Freeform 10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75798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Attribute Production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Primary Aromas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Originate from the grape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Grape grower has the biggest influence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Grape variety, soil type, crop load, climate, pruning and trellising style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Winemaker influence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Decisions on processing, extraction/maceration, use of enzymes and decreasing flaws or faults</a:t>
            </a:r>
          </a:p>
          <a:p>
            <a:pPr lvl="1"/>
            <a:endParaRPr lang="en-US" dirty="0" smtClean="0"/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48172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Primary Aromas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White Wines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Citrus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Tree fruit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Tropical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Herbaceous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Floral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Nutty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Red Wines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Berries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Tree fruit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Vegetal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Spice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Earthy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Floral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6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802901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Attribute Production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Secondary and Tertiary Aromas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Influenced by decisions made by winemaker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Yeast choice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Extraction level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ML fermentation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Fermentation vessel</a:t>
            </a:r>
          </a:p>
          <a:p>
            <a:pPr lvl="2"/>
            <a:r>
              <a:rPr lang="en-US" dirty="0" smtClean="0">
                <a:solidFill>
                  <a:schemeClr val="tx2"/>
                </a:solidFill>
              </a:rPr>
              <a:t>Barrel or oak style</a:t>
            </a:r>
          </a:p>
          <a:p>
            <a:pPr lvl="2"/>
            <a:r>
              <a:rPr lang="en-US" dirty="0" err="1" smtClean="0">
                <a:solidFill>
                  <a:schemeClr val="tx2"/>
                </a:solidFill>
              </a:rPr>
              <a:t>Surlie</a:t>
            </a:r>
            <a:r>
              <a:rPr lang="en-US" dirty="0" smtClean="0">
                <a:solidFill>
                  <a:schemeClr val="tx2"/>
                </a:solidFill>
              </a:rPr>
              <a:t> ageing 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31726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Secondary and Tertiary Aromas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Fermentation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Yeasty, butter, toast, banana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Barrel </a:t>
            </a:r>
            <a:r>
              <a:rPr lang="en-US" dirty="0">
                <a:solidFill>
                  <a:srgbClr val="FFC000"/>
                </a:solidFill>
              </a:rPr>
              <a:t>t</a:t>
            </a:r>
            <a:r>
              <a:rPr lang="en-US" dirty="0" smtClean="0">
                <a:solidFill>
                  <a:srgbClr val="FFC000"/>
                </a:solidFill>
              </a:rPr>
              <a:t>oast level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Chocolate, smoke, vanilla, caramel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Oak spice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Clove, nutmeg, black pepper, anise, cinnamon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Ageing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Sherry, bruised apple, honey, musk, leather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4" name="Group 8"/>
          <p:cNvGrpSpPr>
            <a:grpSpLocks noGrp="1"/>
          </p:cNvGrpSpPr>
          <p:nvPr/>
        </p:nvGrpSpPr>
        <p:grpSpPr bwMode="auto">
          <a:xfrm>
            <a:off x="0" y="5867400"/>
            <a:ext cx="838200" cy="990600"/>
            <a:chOff x="1620" y="7380"/>
            <a:chExt cx="8100" cy="8100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6526" y="11324"/>
              <a:ext cx="469" cy="571"/>
            </a:xfrm>
            <a:custGeom>
              <a:avLst/>
              <a:gdLst>
                <a:gd name="T0" fmla="*/ 4 w 188"/>
                <a:gd name="T1" fmla="*/ 228 h 228"/>
                <a:gd name="T2" fmla="*/ 4 w 188"/>
                <a:gd name="T3" fmla="*/ 228 h 228"/>
                <a:gd name="T4" fmla="*/ 10 w 188"/>
                <a:gd name="T5" fmla="*/ 228 h 228"/>
                <a:gd name="T6" fmla="*/ 14 w 188"/>
                <a:gd name="T7" fmla="*/ 228 h 228"/>
                <a:gd name="T8" fmla="*/ 18 w 188"/>
                <a:gd name="T9" fmla="*/ 226 h 228"/>
                <a:gd name="T10" fmla="*/ 22 w 188"/>
                <a:gd name="T11" fmla="*/ 222 h 228"/>
                <a:gd name="T12" fmla="*/ 36 w 188"/>
                <a:gd name="T13" fmla="*/ 204 h 228"/>
                <a:gd name="T14" fmla="*/ 54 w 188"/>
                <a:gd name="T15" fmla="*/ 176 h 228"/>
                <a:gd name="T16" fmla="*/ 54 w 188"/>
                <a:gd name="T17" fmla="*/ 176 h 228"/>
                <a:gd name="T18" fmla="*/ 64 w 188"/>
                <a:gd name="T19" fmla="*/ 164 h 228"/>
                <a:gd name="T20" fmla="*/ 76 w 188"/>
                <a:gd name="T21" fmla="*/ 154 h 228"/>
                <a:gd name="T22" fmla="*/ 90 w 188"/>
                <a:gd name="T23" fmla="*/ 148 h 228"/>
                <a:gd name="T24" fmla="*/ 104 w 188"/>
                <a:gd name="T25" fmla="*/ 144 h 228"/>
                <a:gd name="T26" fmla="*/ 132 w 188"/>
                <a:gd name="T27" fmla="*/ 138 h 228"/>
                <a:gd name="T28" fmla="*/ 146 w 188"/>
                <a:gd name="T29" fmla="*/ 134 h 228"/>
                <a:gd name="T30" fmla="*/ 156 w 188"/>
                <a:gd name="T31" fmla="*/ 130 h 228"/>
                <a:gd name="T32" fmla="*/ 156 w 188"/>
                <a:gd name="T33" fmla="*/ 130 h 228"/>
                <a:gd name="T34" fmla="*/ 170 w 188"/>
                <a:gd name="T35" fmla="*/ 118 h 228"/>
                <a:gd name="T36" fmla="*/ 180 w 188"/>
                <a:gd name="T37" fmla="*/ 104 h 228"/>
                <a:gd name="T38" fmla="*/ 186 w 188"/>
                <a:gd name="T39" fmla="*/ 88 h 228"/>
                <a:gd name="T40" fmla="*/ 188 w 188"/>
                <a:gd name="T41" fmla="*/ 72 h 228"/>
                <a:gd name="T42" fmla="*/ 186 w 188"/>
                <a:gd name="T43" fmla="*/ 56 h 228"/>
                <a:gd name="T44" fmla="*/ 180 w 188"/>
                <a:gd name="T45" fmla="*/ 40 h 228"/>
                <a:gd name="T46" fmla="*/ 172 w 188"/>
                <a:gd name="T47" fmla="*/ 24 h 228"/>
                <a:gd name="T48" fmla="*/ 158 w 188"/>
                <a:gd name="T49" fmla="*/ 10 h 228"/>
                <a:gd name="T50" fmla="*/ 158 w 188"/>
                <a:gd name="T51" fmla="*/ 10 h 228"/>
                <a:gd name="T52" fmla="*/ 148 w 188"/>
                <a:gd name="T53" fmla="*/ 4 h 228"/>
                <a:gd name="T54" fmla="*/ 136 w 188"/>
                <a:gd name="T55" fmla="*/ 0 h 228"/>
                <a:gd name="T56" fmla="*/ 122 w 188"/>
                <a:gd name="T57" fmla="*/ 2 h 228"/>
                <a:gd name="T58" fmla="*/ 108 w 188"/>
                <a:gd name="T59" fmla="*/ 8 h 228"/>
                <a:gd name="T60" fmla="*/ 94 w 188"/>
                <a:gd name="T61" fmla="*/ 16 h 228"/>
                <a:gd name="T62" fmla="*/ 80 w 188"/>
                <a:gd name="T63" fmla="*/ 28 h 228"/>
                <a:gd name="T64" fmla="*/ 66 w 188"/>
                <a:gd name="T65" fmla="*/ 42 h 228"/>
                <a:gd name="T66" fmla="*/ 52 w 188"/>
                <a:gd name="T67" fmla="*/ 58 h 228"/>
                <a:gd name="T68" fmla="*/ 38 w 188"/>
                <a:gd name="T69" fmla="*/ 76 h 228"/>
                <a:gd name="T70" fmla="*/ 26 w 188"/>
                <a:gd name="T71" fmla="*/ 96 h 228"/>
                <a:gd name="T72" fmla="*/ 16 w 188"/>
                <a:gd name="T73" fmla="*/ 116 h 228"/>
                <a:gd name="T74" fmla="*/ 10 w 188"/>
                <a:gd name="T75" fmla="*/ 138 h 228"/>
                <a:gd name="T76" fmla="*/ 4 w 188"/>
                <a:gd name="T77" fmla="*/ 160 h 228"/>
                <a:gd name="T78" fmla="*/ 0 w 188"/>
                <a:gd name="T79" fmla="*/ 184 h 228"/>
                <a:gd name="T80" fmla="*/ 0 w 188"/>
                <a:gd name="T81" fmla="*/ 206 h 228"/>
                <a:gd name="T82" fmla="*/ 4 w 188"/>
                <a:gd name="T83" fmla="*/ 228 h 228"/>
                <a:gd name="T84" fmla="*/ 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4" y="228"/>
                  </a:moveTo>
                  <a:lnTo>
                    <a:pt x="4" y="228"/>
                  </a:lnTo>
                  <a:lnTo>
                    <a:pt x="10" y="228"/>
                  </a:lnTo>
                  <a:lnTo>
                    <a:pt x="14" y="228"/>
                  </a:lnTo>
                  <a:lnTo>
                    <a:pt x="18" y="226"/>
                  </a:lnTo>
                  <a:lnTo>
                    <a:pt x="22" y="222"/>
                  </a:lnTo>
                  <a:lnTo>
                    <a:pt x="36" y="204"/>
                  </a:lnTo>
                  <a:lnTo>
                    <a:pt x="54" y="176"/>
                  </a:lnTo>
                  <a:lnTo>
                    <a:pt x="64" y="164"/>
                  </a:lnTo>
                  <a:lnTo>
                    <a:pt x="76" y="154"/>
                  </a:lnTo>
                  <a:lnTo>
                    <a:pt x="90" y="148"/>
                  </a:lnTo>
                  <a:lnTo>
                    <a:pt x="104" y="144"/>
                  </a:lnTo>
                  <a:lnTo>
                    <a:pt x="132" y="138"/>
                  </a:lnTo>
                  <a:lnTo>
                    <a:pt x="146" y="134"/>
                  </a:lnTo>
                  <a:lnTo>
                    <a:pt x="156" y="130"/>
                  </a:lnTo>
                  <a:lnTo>
                    <a:pt x="170" y="118"/>
                  </a:lnTo>
                  <a:lnTo>
                    <a:pt x="180" y="104"/>
                  </a:lnTo>
                  <a:lnTo>
                    <a:pt x="186" y="88"/>
                  </a:lnTo>
                  <a:lnTo>
                    <a:pt x="188" y="72"/>
                  </a:lnTo>
                  <a:lnTo>
                    <a:pt x="186" y="56"/>
                  </a:lnTo>
                  <a:lnTo>
                    <a:pt x="180" y="40"/>
                  </a:lnTo>
                  <a:lnTo>
                    <a:pt x="172" y="24"/>
                  </a:lnTo>
                  <a:lnTo>
                    <a:pt x="158" y="10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2" y="2"/>
                  </a:lnTo>
                  <a:lnTo>
                    <a:pt x="108" y="8"/>
                  </a:lnTo>
                  <a:lnTo>
                    <a:pt x="94" y="16"/>
                  </a:lnTo>
                  <a:lnTo>
                    <a:pt x="80" y="28"/>
                  </a:lnTo>
                  <a:lnTo>
                    <a:pt x="66" y="42"/>
                  </a:lnTo>
                  <a:lnTo>
                    <a:pt x="52" y="58"/>
                  </a:lnTo>
                  <a:lnTo>
                    <a:pt x="38" y="76"/>
                  </a:lnTo>
                  <a:lnTo>
                    <a:pt x="26" y="96"/>
                  </a:lnTo>
                  <a:lnTo>
                    <a:pt x="16" y="116"/>
                  </a:lnTo>
                  <a:lnTo>
                    <a:pt x="10" y="138"/>
                  </a:lnTo>
                  <a:lnTo>
                    <a:pt x="4" y="160"/>
                  </a:lnTo>
                  <a:lnTo>
                    <a:pt x="0" y="184"/>
                  </a:lnTo>
                  <a:lnTo>
                    <a:pt x="0" y="206"/>
                  </a:lnTo>
                  <a:lnTo>
                    <a:pt x="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2320" y="7824"/>
              <a:ext cx="6730" cy="7201"/>
            </a:xfrm>
            <a:custGeom>
              <a:avLst/>
              <a:gdLst>
                <a:gd name="T0" fmla="*/ 2558 w 2692"/>
                <a:gd name="T1" fmla="*/ 1936 h 2880"/>
                <a:gd name="T2" fmla="*/ 2492 w 2692"/>
                <a:gd name="T3" fmla="*/ 1764 h 2880"/>
                <a:gd name="T4" fmla="*/ 2362 w 2692"/>
                <a:gd name="T5" fmla="*/ 1086 h 2880"/>
                <a:gd name="T6" fmla="*/ 2598 w 2692"/>
                <a:gd name="T7" fmla="*/ 910 h 2880"/>
                <a:gd name="T8" fmla="*/ 1752 w 2692"/>
                <a:gd name="T9" fmla="*/ 1052 h 2880"/>
                <a:gd name="T10" fmla="*/ 1418 w 2692"/>
                <a:gd name="T11" fmla="*/ 922 h 2880"/>
                <a:gd name="T12" fmla="*/ 2002 w 2692"/>
                <a:gd name="T13" fmla="*/ 448 h 2880"/>
                <a:gd name="T14" fmla="*/ 2252 w 2692"/>
                <a:gd name="T15" fmla="*/ 326 h 2880"/>
                <a:gd name="T16" fmla="*/ 1390 w 2692"/>
                <a:gd name="T17" fmla="*/ 0 h 2880"/>
                <a:gd name="T18" fmla="*/ 542 w 2692"/>
                <a:gd name="T19" fmla="*/ 250 h 2880"/>
                <a:gd name="T20" fmla="*/ 574 w 2692"/>
                <a:gd name="T21" fmla="*/ 438 h 2880"/>
                <a:gd name="T22" fmla="*/ 1272 w 2692"/>
                <a:gd name="T23" fmla="*/ 856 h 2880"/>
                <a:gd name="T24" fmla="*/ 1014 w 2692"/>
                <a:gd name="T25" fmla="*/ 1128 h 2880"/>
                <a:gd name="T26" fmla="*/ 258 w 2692"/>
                <a:gd name="T27" fmla="*/ 832 h 2880"/>
                <a:gd name="T28" fmla="*/ 346 w 2692"/>
                <a:gd name="T29" fmla="*/ 1014 h 2880"/>
                <a:gd name="T30" fmla="*/ 330 w 2692"/>
                <a:gd name="T31" fmla="*/ 1818 h 2880"/>
                <a:gd name="T32" fmla="*/ 94 w 2692"/>
                <a:gd name="T33" fmla="*/ 1898 h 2880"/>
                <a:gd name="T34" fmla="*/ 416 w 2692"/>
                <a:gd name="T35" fmla="*/ 2372 h 2880"/>
                <a:gd name="T36" fmla="*/ 98 w 2692"/>
                <a:gd name="T37" fmla="*/ 2128 h 2880"/>
                <a:gd name="T38" fmla="*/ 548 w 2692"/>
                <a:gd name="T39" fmla="*/ 2486 h 2880"/>
                <a:gd name="T40" fmla="*/ 466 w 2692"/>
                <a:gd name="T41" fmla="*/ 2086 h 2880"/>
                <a:gd name="T42" fmla="*/ 206 w 2692"/>
                <a:gd name="T43" fmla="*/ 1806 h 2880"/>
                <a:gd name="T44" fmla="*/ 710 w 2692"/>
                <a:gd name="T45" fmla="*/ 2408 h 2880"/>
                <a:gd name="T46" fmla="*/ 732 w 2692"/>
                <a:gd name="T47" fmla="*/ 2738 h 2880"/>
                <a:gd name="T48" fmla="*/ 2030 w 2692"/>
                <a:gd name="T49" fmla="*/ 2702 h 2880"/>
                <a:gd name="T50" fmla="*/ 1982 w 2692"/>
                <a:gd name="T51" fmla="*/ 2382 h 2880"/>
                <a:gd name="T52" fmla="*/ 2518 w 2692"/>
                <a:gd name="T53" fmla="*/ 1792 h 2880"/>
                <a:gd name="T54" fmla="*/ 2196 w 2692"/>
                <a:gd name="T55" fmla="*/ 2122 h 2880"/>
                <a:gd name="T56" fmla="*/ 2162 w 2692"/>
                <a:gd name="T57" fmla="*/ 2494 h 2880"/>
                <a:gd name="T58" fmla="*/ 2624 w 2692"/>
                <a:gd name="T59" fmla="*/ 2072 h 2880"/>
                <a:gd name="T60" fmla="*/ 724 w 2692"/>
                <a:gd name="T61" fmla="*/ 1278 h 2880"/>
                <a:gd name="T62" fmla="*/ 480 w 2692"/>
                <a:gd name="T63" fmla="*/ 1298 h 2880"/>
                <a:gd name="T64" fmla="*/ 516 w 2692"/>
                <a:gd name="T65" fmla="*/ 1442 h 2880"/>
                <a:gd name="T66" fmla="*/ 594 w 2692"/>
                <a:gd name="T67" fmla="*/ 1558 h 2880"/>
                <a:gd name="T68" fmla="*/ 644 w 2692"/>
                <a:gd name="T69" fmla="*/ 2020 h 2880"/>
                <a:gd name="T70" fmla="*/ 410 w 2692"/>
                <a:gd name="T71" fmla="*/ 1484 h 2880"/>
                <a:gd name="T72" fmla="*/ 432 w 2692"/>
                <a:gd name="T73" fmla="*/ 1244 h 2880"/>
                <a:gd name="T74" fmla="*/ 632 w 2692"/>
                <a:gd name="T75" fmla="*/ 1150 h 2880"/>
                <a:gd name="T76" fmla="*/ 814 w 2692"/>
                <a:gd name="T77" fmla="*/ 1856 h 2880"/>
                <a:gd name="T78" fmla="*/ 896 w 2692"/>
                <a:gd name="T79" fmla="*/ 1322 h 2880"/>
                <a:gd name="T80" fmla="*/ 1164 w 2692"/>
                <a:gd name="T81" fmla="*/ 1598 h 2880"/>
                <a:gd name="T82" fmla="*/ 930 w 2692"/>
                <a:gd name="T83" fmla="*/ 2088 h 2880"/>
                <a:gd name="T84" fmla="*/ 1168 w 2692"/>
                <a:gd name="T85" fmla="*/ 2320 h 2880"/>
                <a:gd name="T86" fmla="*/ 1488 w 2692"/>
                <a:gd name="T87" fmla="*/ 2386 h 2880"/>
                <a:gd name="T88" fmla="*/ 1364 w 2692"/>
                <a:gd name="T89" fmla="*/ 2256 h 2880"/>
                <a:gd name="T90" fmla="*/ 1524 w 2692"/>
                <a:gd name="T91" fmla="*/ 2082 h 2880"/>
                <a:gd name="T92" fmla="*/ 1324 w 2692"/>
                <a:gd name="T93" fmla="*/ 2086 h 2880"/>
                <a:gd name="T94" fmla="*/ 1196 w 2692"/>
                <a:gd name="T95" fmla="*/ 2142 h 2880"/>
                <a:gd name="T96" fmla="*/ 1184 w 2692"/>
                <a:gd name="T97" fmla="*/ 2290 h 2880"/>
                <a:gd name="T98" fmla="*/ 1184 w 2692"/>
                <a:gd name="T99" fmla="*/ 1854 h 2880"/>
                <a:gd name="T100" fmla="*/ 1440 w 2692"/>
                <a:gd name="T101" fmla="*/ 1778 h 2880"/>
                <a:gd name="T102" fmla="*/ 1872 w 2692"/>
                <a:gd name="T103" fmla="*/ 1856 h 2880"/>
                <a:gd name="T104" fmla="*/ 1594 w 2692"/>
                <a:gd name="T105" fmla="*/ 1814 h 2880"/>
                <a:gd name="T106" fmla="*/ 1700 w 2692"/>
                <a:gd name="T107" fmla="*/ 1372 h 2880"/>
                <a:gd name="T108" fmla="*/ 1936 w 2692"/>
                <a:gd name="T109" fmla="*/ 1530 h 2880"/>
                <a:gd name="T110" fmla="*/ 2122 w 2692"/>
                <a:gd name="T111" fmla="*/ 1658 h 2880"/>
                <a:gd name="T112" fmla="*/ 2040 w 2692"/>
                <a:gd name="T113" fmla="*/ 1846 h 2880"/>
                <a:gd name="T114" fmla="*/ 2034 w 2692"/>
                <a:gd name="T115" fmla="*/ 1518 h 2880"/>
                <a:gd name="T116" fmla="*/ 2332 w 2692"/>
                <a:gd name="T117" fmla="*/ 1354 h 2880"/>
                <a:gd name="T118" fmla="*/ 2080 w 2692"/>
                <a:gd name="T119" fmla="*/ 1364 h 2880"/>
                <a:gd name="T120" fmla="*/ 1982 w 2692"/>
                <a:gd name="T121" fmla="*/ 1126 h 2880"/>
                <a:gd name="T122" fmla="*/ 2108 w 2692"/>
                <a:gd name="T123" fmla="*/ 1248 h 2880"/>
                <a:gd name="T124" fmla="*/ 2396 w 2692"/>
                <a:gd name="T125" fmla="*/ 1384 h 28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692"/>
                <a:gd name="T190" fmla="*/ 0 h 2880"/>
                <a:gd name="T191" fmla="*/ 2692 w 2692"/>
                <a:gd name="T192" fmla="*/ 2880 h 2880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692" h="2880">
                  <a:moveTo>
                    <a:pt x="2288" y="2372"/>
                  </a:moveTo>
                  <a:lnTo>
                    <a:pt x="2288" y="2372"/>
                  </a:lnTo>
                  <a:lnTo>
                    <a:pt x="2278" y="2372"/>
                  </a:lnTo>
                  <a:lnTo>
                    <a:pt x="2270" y="2368"/>
                  </a:lnTo>
                  <a:lnTo>
                    <a:pt x="2264" y="2366"/>
                  </a:lnTo>
                  <a:lnTo>
                    <a:pt x="2260" y="2360"/>
                  </a:lnTo>
                  <a:lnTo>
                    <a:pt x="2258" y="2354"/>
                  </a:lnTo>
                  <a:lnTo>
                    <a:pt x="2256" y="2344"/>
                  </a:lnTo>
                  <a:lnTo>
                    <a:pt x="2258" y="2336"/>
                  </a:lnTo>
                  <a:lnTo>
                    <a:pt x="2260" y="2324"/>
                  </a:lnTo>
                  <a:lnTo>
                    <a:pt x="2268" y="2300"/>
                  </a:lnTo>
                  <a:lnTo>
                    <a:pt x="2282" y="2270"/>
                  </a:lnTo>
                  <a:lnTo>
                    <a:pt x="2300" y="2240"/>
                  </a:lnTo>
                  <a:lnTo>
                    <a:pt x="2322" y="2206"/>
                  </a:lnTo>
                  <a:lnTo>
                    <a:pt x="2346" y="2170"/>
                  </a:lnTo>
                  <a:lnTo>
                    <a:pt x="2374" y="2134"/>
                  </a:lnTo>
                  <a:lnTo>
                    <a:pt x="2402" y="2096"/>
                  </a:lnTo>
                  <a:lnTo>
                    <a:pt x="2434" y="2060"/>
                  </a:lnTo>
                  <a:lnTo>
                    <a:pt x="2464" y="2026"/>
                  </a:lnTo>
                  <a:lnTo>
                    <a:pt x="2496" y="1992"/>
                  </a:lnTo>
                  <a:lnTo>
                    <a:pt x="2528" y="1964"/>
                  </a:lnTo>
                  <a:lnTo>
                    <a:pt x="2558" y="1936"/>
                  </a:lnTo>
                  <a:lnTo>
                    <a:pt x="2586" y="1912"/>
                  </a:lnTo>
                  <a:lnTo>
                    <a:pt x="2600" y="1898"/>
                  </a:lnTo>
                  <a:lnTo>
                    <a:pt x="2612" y="1884"/>
                  </a:lnTo>
                  <a:lnTo>
                    <a:pt x="2624" y="1868"/>
                  </a:lnTo>
                  <a:lnTo>
                    <a:pt x="2634" y="1850"/>
                  </a:lnTo>
                  <a:lnTo>
                    <a:pt x="2642" y="1832"/>
                  </a:lnTo>
                  <a:lnTo>
                    <a:pt x="2646" y="1810"/>
                  </a:lnTo>
                  <a:lnTo>
                    <a:pt x="2648" y="1796"/>
                  </a:lnTo>
                  <a:lnTo>
                    <a:pt x="2646" y="1782"/>
                  </a:lnTo>
                  <a:lnTo>
                    <a:pt x="2642" y="1770"/>
                  </a:lnTo>
                  <a:lnTo>
                    <a:pt x="2636" y="1760"/>
                  </a:lnTo>
                  <a:lnTo>
                    <a:pt x="2628" y="1752"/>
                  </a:lnTo>
                  <a:lnTo>
                    <a:pt x="2618" y="1746"/>
                  </a:lnTo>
                  <a:lnTo>
                    <a:pt x="2606" y="1742"/>
                  </a:lnTo>
                  <a:lnTo>
                    <a:pt x="2592" y="1740"/>
                  </a:lnTo>
                  <a:lnTo>
                    <a:pt x="2578" y="1740"/>
                  </a:lnTo>
                  <a:lnTo>
                    <a:pt x="2564" y="1742"/>
                  </a:lnTo>
                  <a:lnTo>
                    <a:pt x="2530" y="1750"/>
                  </a:lnTo>
                  <a:lnTo>
                    <a:pt x="2492" y="1764"/>
                  </a:lnTo>
                  <a:lnTo>
                    <a:pt x="2454" y="1778"/>
                  </a:lnTo>
                  <a:lnTo>
                    <a:pt x="2390" y="1806"/>
                  </a:lnTo>
                  <a:lnTo>
                    <a:pt x="2362" y="1818"/>
                  </a:lnTo>
                  <a:lnTo>
                    <a:pt x="2388" y="1772"/>
                  </a:lnTo>
                  <a:lnTo>
                    <a:pt x="2408" y="1726"/>
                  </a:lnTo>
                  <a:lnTo>
                    <a:pt x="2424" y="1682"/>
                  </a:lnTo>
                  <a:lnTo>
                    <a:pt x="2438" y="1638"/>
                  </a:lnTo>
                  <a:lnTo>
                    <a:pt x="2448" y="1596"/>
                  </a:lnTo>
                  <a:lnTo>
                    <a:pt x="2454" y="1556"/>
                  </a:lnTo>
                  <a:lnTo>
                    <a:pt x="2460" y="1518"/>
                  </a:lnTo>
                  <a:lnTo>
                    <a:pt x="2462" y="1480"/>
                  </a:lnTo>
                  <a:lnTo>
                    <a:pt x="2460" y="1444"/>
                  </a:lnTo>
                  <a:lnTo>
                    <a:pt x="2458" y="1410"/>
                  </a:lnTo>
                  <a:lnTo>
                    <a:pt x="2454" y="1376"/>
                  </a:lnTo>
                  <a:lnTo>
                    <a:pt x="2448" y="1344"/>
                  </a:lnTo>
                  <a:lnTo>
                    <a:pt x="2442" y="1312"/>
                  </a:lnTo>
                  <a:lnTo>
                    <a:pt x="2434" y="1284"/>
                  </a:lnTo>
                  <a:lnTo>
                    <a:pt x="2416" y="1228"/>
                  </a:lnTo>
                  <a:lnTo>
                    <a:pt x="2398" y="1176"/>
                  </a:lnTo>
                  <a:lnTo>
                    <a:pt x="2378" y="1130"/>
                  </a:lnTo>
                  <a:lnTo>
                    <a:pt x="2362" y="1086"/>
                  </a:lnTo>
                  <a:lnTo>
                    <a:pt x="2352" y="1048"/>
                  </a:lnTo>
                  <a:lnTo>
                    <a:pt x="2348" y="1032"/>
                  </a:lnTo>
                  <a:lnTo>
                    <a:pt x="2348" y="1014"/>
                  </a:lnTo>
                  <a:lnTo>
                    <a:pt x="2348" y="998"/>
                  </a:lnTo>
                  <a:lnTo>
                    <a:pt x="2352" y="984"/>
                  </a:lnTo>
                  <a:lnTo>
                    <a:pt x="2358" y="970"/>
                  </a:lnTo>
                  <a:lnTo>
                    <a:pt x="2366" y="958"/>
                  </a:lnTo>
                  <a:lnTo>
                    <a:pt x="2378" y="946"/>
                  </a:lnTo>
                  <a:lnTo>
                    <a:pt x="2392" y="934"/>
                  </a:lnTo>
                  <a:lnTo>
                    <a:pt x="2404" y="928"/>
                  </a:lnTo>
                  <a:lnTo>
                    <a:pt x="2418" y="924"/>
                  </a:lnTo>
                  <a:lnTo>
                    <a:pt x="2434" y="920"/>
                  </a:lnTo>
                  <a:lnTo>
                    <a:pt x="2450" y="920"/>
                  </a:lnTo>
                  <a:lnTo>
                    <a:pt x="2484" y="920"/>
                  </a:lnTo>
                  <a:lnTo>
                    <a:pt x="2522" y="922"/>
                  </a:lnTo>
                  <a:lnTo>
                    <a:pt x="2560" y="928"/>
                  </a:lnTo>
                  <a:lnTo>
                    <a:pt x="2596" y="934"/>
                  </a:lnTo>
                  <a:lnTo>
                    <a:pt x="2630" y="940"/>
                  </a:lnTo>
                  <a:lnTo>
                    <a:pt x="2660" y="946"/>
                  </a:lnTo>
                  <a:lnTo>
                    <a:pt x="2598" y="910"/>
                  </a:lnTo>
                  <a:lnTo>
                    <a:pt x="2542" y="880"/>
                  </a:lnTo>
                  <a:lnTo>
                    <a:pt x="2486" y="854"/>
                  </a:lnTo>
                  <a:lnTo>
                    <a:pt x="2436" y="832"/>
                  </a:lnTo>
                  <a:lnTo>
                    <a:pt x="2386" y="814"/>
                  </a:lnTo>
                  <a:lnTo>
                    <a:pt x="2340" y="800"/>
                  </a:lnTo>
                  <a:lnTo>
                    <a:pt x="2296" y="790"/>
                  </a:lnTo>
                  <a:lnTo>
                    <a:pt x="2256" y="782"/>
                  </a:lnTo>
                  <a:lnTo>
                    <a:pt x="2216" y="778"/>
                  </a:lnTo>
                  <a:lnTo>
                    <a:pt x="2180" y="776"/>
                  </a:lnTo>
                  <a:lnTo>
                    <a:pt x="2144" y="778"/>
                  </a:lnTo>
                  <a:lnTo>
                    <a:pt x="2112" y="782"/>
                  </a:lnTo>
                  <a:lnTo>
                    <a:pt x="2080" y="788"/>
                  </a:lnTo>
                  <a:lnTo>
                    <a:pt x="2050" y="796"/>
                  </a:lnTo>
                  <a:lnTo>
                    <a:pt x="2022" y="808"/>
                  </a:lnTo>
                  <a:lnTo>
                    <a:pt x="1996" y="820"/>
                  </a:lnTo>
                  <a:lnTo>
                    <a:pt x="1972" y="834"/>
                  </a:lnTo>
                  <a:lnTo>
                    <a:pt x="1948" y="850"/>
                  </a:lnTo>
                  <a:lnTo>
                    <a:pt x="1924" y="868"/>
                  </a:lnTo>
                  <a:lnTo>
                    <a:pt x="1904" y="886"/>
                  </a:lnTo>
                  <a:lnTo>
                    <a:pt x="1862" y="926"/>
                  </a:lnTo>
                  <a:lnTo>
                    <a:pt x="1824" y="966"/>
                  </a:lnTo>
                  <a:lnTo>
                    <a:pt x="1752" y="1052"/>
                  </a:lnTo>
                  <a:lnTo>
                    <a:pt x="1716" y="1092"/>
                  </a:lnTo>
                  <a:lnTo>
                    <a:pt x="1680" y="1128"/>
                  </a:lnTo>
                  <a:lnTo>
                    <a:pt x="1674" y="1132"/>
                  </a:lnTo>
                  <a:lnTo>
                    <a:pt x="1664" y="1136"/>
                  </a:lnTo>
                  <a:lnTo>
                    <a:pt x="1652" y="1138"/>
                  </a:lnTo>
                  <a:lnTo>
                    <a:pt x="1640" y="1140"/>
                  </a:lnTo>
                  <a:lnTo>
                    <a:pt x="1610" y="1140"/>
                  </a:lnTo>
                  <a:lnTo>
                    <a:pt x="1578" y="1134"/>
                  </a:lnTo>
                  <a:lnTo>
                    <a:pt x="1548" y="1128"/>
                  </a:lnTo>
                  <a:lnTo>
                    <a:pt x="1518" y="1118"/>
                  </a:lnTo>
                  <a:lnTo>
                    <a:pt x="1496" y="1106"/>
                  </a:lnTo>
                  <a:lnTo>
                    <a:pt x="1488" y="1100"/>
                  </a:lnTo>
                  <a:lnTo>
                    <a:pt x="1480" y="1094"/>
                  </a:lnTo>
                  <a:lnTo>
                    <a:pt x="1466" y="1072"/>
                  </a:lnTo>
                  <a:lnTo>
                    <a:pt x="1450" y="1044"/>
                  </a:lnTo>
                  <a:lnTo>
                    <a:pt x="1436" y="1006"/>
                  </a:lnTo>
                  <a:lnTo>
                    <a:pt x="1430" y="986"/>
                  </a:lnTo>
                  <a:lnTo>
                    <a:pt x="1424" y="966"/>
                  </a:lnTo>
                  <a:lnTo>
                    <a:pt x="1420" y="944"/>
                  </a:lnTo>
                  <a:lnTo>
                    <a:pt x="1418" y="922"/>
                  </a:lnTo>
                  <a:lnTo>
                    <a:pt x="1418" y="900"/>
                  </a:lnTo>
                  <a:lnTo>
                    <a:pt x="1420" y="878"/>
                  </a:lnTo>
                  <a:lnTo>
                    <a:pt x="1424" y="856"/>
                  </a:lnTo>
                  <a:lnTo>
                    <a:pt x="1430" y="834"/>
                  </a:lnTo>
                  <a:lnTo>
                    <a:pt x="1440" y="814"/>
                  </a:lnTo>
                  <a:lnTo>
                    <a:pt x="1454" y="794"/>
                  </a:lnTo>
                  <a:lnTo>
                    <a:pt x="1480" y="762"/>
                  </a:lnTo>
                  <a:lnTo>
                    <a:pt x="1514" y="726"/>
                  </a:lnTo>
                  <a:lnTo>
                    <a:pt x="1556" y="686"/>
                  </a:lnTo>
                  <a:lnTo>
                    <a:pt x="1604" y="646"/>
                  </a:lnTo>
                  <a:lnTo>
                    <a:pt x="1658" y="604"/>
                  </a:lnTo>
                  <a:lnTo>
                    <a:pt x="1688" y="582"/>
                  </a:lnTo>
                  <a:lnTo>
                    <a:pt x="1718" y="562"/>
                  </a:lnTo>
                  <a:lnTo>
                    <a:pt x="1750" y="544"/>
                  </a:lnTo>
                  <a:lnTo>
                    <a:pt x="1784" y="526"/>
                  </a:lnTo>
                  <a:lnTo>
                    <a:pt x="1818" y="508"/>
                  </a:lnTo>
                  <a:lnTo>
                    <a:pt x="1852" y="492"/>
                  </a:lnTo>
                  <a:lnTo>
                    <a:pt x="1888" y="478"/>
                  </a:lnTo>
                  <a:lnTo>
                    <a:pt x="1926" y="466"/>
                  </a:lnTo>
                  <a:lnTo>
                    <a:pt x="1964" y="456"/>
                  </a:lnTo>
                  <a:lnTo>
                    <a:pt x="2002" y="448"/>
                  </a:lnTo>
                  <a:lnTo>
                    <a:pt x="2040" y="442"/>
                  </a:lnTo>
                  <a:lnTo>
                    <a:pt x="2080" y="438"/>
                  </a:lnTo>
                  <a:lnTo>
                    <a:pt x="2120" y="438"/>
                  </a:lnTo>
                  <a:lnTo>
                    <a:pt x="2162" y="440"/>
                  </a:lnTo>
                  <a:lnTo>
                    <a:pt x="2202" y="446"/>
                  </a:lnTo>
                  <a:lnTo>
                    <a:pt x="2244" y="456"/>
                  </a:lnTo>
                  <a:lnTo>
                    <a:pt x="2284" y="468"/>
                  </a:lnTo>
                  <a:lnTo>
                    <a:pt x="2326" y="486"/>
                  </a:lnTo>
                  <a:lnTo>
                    <a:pt x="2368" y="506"/>
                  </a:lnTo>
                  <a:lnTo>
                    <a:pt x="2408" y="532"/>
                  </a:lnTo>
                  <a:lnTo>
                    <a:pt x="2450" y="560"/>
                  </a:lnTo>
                  <a:lnTo>
                    <a:pt x="2490" y="594"/>
                  </a:lnTo>
                  <a:lnTo>
                    <a:pt x="2470" y="562"/>
                  </a:lnTo>
                  <a:lnTo>
                    <a:pt x="2448" y="530"/>
                  </a:lnTo>
                  <a:lnTo>
                    <a:pt x="2424" y="498"/>
                  </a:lnTo>
                  <a:lnTo>
                    <a:pt x="2398" y="468"/>
                  </a:lnTo>
                  <a:lnTo>
                    <a:pt x="2372" y="438"/>
                  </a:lnTo>
                  <a:lnTo>
                    <a:pt x="2344" y="410"/>
                  </a:lnTo>
                  <a:lnTo>
                    <a:pt x="2314" y="380"/>
                  </a:lnTo>
                  <a:lnTo>
                    <a:pt x="2284" y="352"/>
                  </a:lnTo>
                  <a:lnTo>
                    <a:pt x="2252" y="326"/>
                  </a:lnTo>
                  <a:lnTo>
                    <a:pt x="2220" y="300"/>
                  </a:lnTo>
                  <a:lnTo>
                    <a:pt x="2186" y="274"/>
                  </a:lnTo>
                  <a:lnTo>
                    <a:pt x="2150" y="250"/>
                  </a:lnTo>
                  <a:lnTo>
                    <a:pt x="2114" y="226"/>
                  </a:lnTo>
                  <a:lnTo>
                    <a:pt x="2078" y="204"/>
                  </a:lnTo>
                  <a:lnTo>
                    <a:pt x="2042" y="182"/>
                  </a:lnTo>
                  <a:lnTo>
                    <a:pt x="2004" y="162"/>
                  </a:lnTo>
                  <a:lnTo>
                    <a:pt x="1964" y="142"/>
                  </a:lnTo>
                  <a:lnTo>
                    <a:pt x="1926" y="124"/>
                  </a:lnTo>
                  <a:lnTo>
                    <a:pt x="1886" y="106"/>
                  </a:lnTo>
                  <a:lnTo>
                    <a:pt x="1846" y="90"/>
                  </a:lnTo>
                  <a:lnTo>
                    <a:pt x="1804" y="76"/>
                  </a:lnTo>
                  <a:lnTo>
                    <a:pt x="1764" y="62"/>
                  </a:lnTo>
                  <a:lnTo>
                    <a:pt x="1722" y="50"/>
                  </a:lnTo>
                  <a:lnTo>
                    <a:pt x="1682" y="38"/>
                  </a:lnTo>
                  <a:lnTo>
                    <a:pt x="1640" y="28"/>
                  </a:lnTo>
                  <a:lnTo>
                    <a:pt x="1598" y="20"/>
                  </a:lnTo>
                  <a:lnTo>
                    <a:pt x="1556" y="14"/>
                  </a:lnTo>
                  <a:lnTo>
                    <a:pt x="1514" y="8"/>
                  </a:lnTo>
                  <a:lnTo>
                    <a:pt x="1472" y="4"/>
                  </a:lnTo>
                  <a:lnTo>
                    <a:pt x="1430" y="0"/>
                  </a:lnTo>
                  <a:lnTo>
                    <a:pt x="1390" y="0"/>
                  </a:lnTo>
                  <a:lnTo>
                    <a:pt x="1348" y="0"/>
                  </a:lnTo>
                  <a:lnTo>
                    <a:pt x="1308" y="0"/>
                  </a:lnTo>
                  <a:lnTo>
                    <a:pt x="1266" y="0"/>
                  </a:lnTo>
                  <a:lnTo>
                    <a:pt x="1224" y="4"/>
                  </a:lnTo>
                  <a:lnTo>
                    <a:pt x="1182" y="8"/>
                  </a:lnTo>
                  <a:lnTo>
                    <a:pt x="1140" y="14"/>
                  </a:lnTo>
                  <a:lnTo>
                    <a:pt x="1098" y="20"/>
                  </a:lnTo>
                  <a:lnTo>
                    <a:pt x="1056" y="28"/>
                  </a:lnTo>
                  <a:lnTo>
                    <a:pt x="1014" y="38"/>
                  </a:lnTo>
                  <a:lnTo>
                    <a:pt x="972" y="50"/>
                  </a:lnTo>
                  <a:lnTo>
                    <a:pt x="932" y="62"/>
                  </a:lnTo>
                  <a:lnTo>
                    <a:pt x="890" y="76"/>
                  </a:lnTo>
                  <a:lnTo>
                    <a:pt x="850" y="90"/>
                  </a:lnTo>
                  <a:lnTo>
                    <a:pt x="808" y="106"/>
                  </a:lnTo>
                  <a:lnTo>
                    <a:pt x="768" y="124"/>
                  </a:lnTo>
                  <a:lnTo>
                    <a:pt x="730" y="142"/>
                  </a:lnTo>
                  <a:lnTo>
                    <a:pt x="690" y="162"/>
                  </a:lnTo>
                  <a:lnTo>
                    <a:pt x="652" y="182"/>
                  </a:lnTo>
                  <a:lnTo>
                    <a:pt x="616" y="204"/>
                  </a:lnTo>
                  <a:lnTo>
                    <a:pt x="578" y="226"/>
                  </a:lnTo>
                  <a:lnTo>
                    <a:pt x="542" y="250"/>
                  </a:lnTo>
                  <a:lnTo>
                    <a:pt x="508" y="274"/>
                  </a:lnTo>
                  <a:lnTo>
                    <a:pt x="474" y="300"/>
                  </a:lnTo>
                  <a:lnTo>
                    <a:pt x="442" y="326"/>
                  </a:lnTo>
                  <a:lnTo>
                    <a:pt x="410" y="352"/>
                  </a:lnTo>
                  <a:lnTo>
                    <a:pt x="378" y="380"/>
                  </a:lnTo>
                  <a:lnTo>
                    <a:pt x="350" y="410"/>
                  </a:lnTo>
                  <a:lnTo>
                    <a:pt x="322" y="438"/>
                  </a:lnTo>
                  <a:lnTo>
                    <a:pt x="294" y="468"/>
                  </a:lnTo>
                  <a:lnTo>
                    <a:pt x="268" y="498"/>
                  </a:lnTo>
                  <a:lnTo>
                    <a:pt x="246" y="530"/>
                  </a:lnTo>
                  <a:lnTo>
                    <a:pt x="222" y="562"/>
                  </a:lnTo>
                  <a:lnTo>
                    <a:pt x="202" y="594"/>
                  </a:lnTo>
                  <a:lnTo>
                    <a:pt x="242" y="560"/>
                  </a:lnTo>
                  <a:lnTo>
                    <a:pt x="284" y="532"/>
                  </a:lnTo>
                  <a:lnTo>
                    <a:pt x="326" y="506"/>
                  </a:lnTo>
                  <a:lnTo>
                    <a:pt x="368" y="486"/>
                  </a:lnTo>
                  <a:lnTo>
                    <a:pt x="410" y="468"/>
                  </a:lnTo>
                  <a:lnTo>
                    <a:pt x="450" y="456"/>
                  </a:lnTo>
                  <a:lnTo>
                    <a:pt x="492" y="446"/>
                  </a:lnTo>
                  <a:lnTo>
                    <a:pt x="532" y="440"/>
                  </a:lnTo>
                  <a:lnTo>
                    <a:pt x="574" y="438"/>
                  </a:lnTo>
                  <a:lnTo>
                    <a:pt x="614" y="438"/>
                  </a:lnTo>
                  <a:lnTo>
                    <a:pt x="654" y="442"/>
                  </a:lnTo>
                  <a:lnTo>
                    <a:pt x="692" y="448"/>
                  </a:lnTo>
                  <a:lnTo>
                    <a:pt x="732" y="456"/>
                  </a:lnTo>
                  <a:lnTo>
                    <a:pt x="768" y="466"/>
                  </a:lnTo>
                  <a:lnTo>
                    <a:pt x="806" y="478"/>
                  </a:lnTo>
                  <a:lnTo>
                    <a:pt x="842" y="492"/>
                  </a:lnTo>
                  <a:lnTo>
                    <a:pt x="878" y="508"/>
                  </a:lnTo>
                  <a:lnTo>
                    <a:pt x="912" y="526"/>
                  </a:lnTo>
                  <a:lnTo>
                    <a:pt x="944" y="544"/>
                  </a:lnTo>
                  <a:lnTo>
                    <a:pt x="976" y="562"/>
                  </a:lnTo>
                  <a:lnTo>
                    <a:pt x="1008" y="582"/>
                  </a:lnTo>
                  <a:lnTo>
                    <a:pt x="1036" y="604"/>
                  </a:lnTo>
                  <a:lnTo>
                    <a:pt x="1090" y="646"/>
                  </a:lnTo>
                  <a:lnTo>
                    <a:pt x="1140" y="686"/>
                  </a:lnTo>
                  <a:lnTo>
                    <a:pt x="1180" y="726"/>
                  </a:lnTo>
                  <a:lnTo>
                    <a:pt x="1216" y="762"/>
                  </a:lnTo>
                  <a:lnTo>
                    <a:pt x="1242" y="794"/>
                  </a:lnTo>
                  <a:lnTo>
                    <a:pt x="1254" y="814"/>
                  </a:lnTo>
                  <a:lnTo>
                    <a:pt x="1264" y="834"/>
                  </a:lnTo>
                  <a:lnTo>
                    <a:pt x="1272" y="856"/>
                  </a:lnTo>
                  <a:lnTo>
                    <a:pt x="1276" y="878"/>
                  </a:lnTo>
                  <a:lnTo>
                    <a:pt x="1278" y="900"/>
                  </a:lnTo>
                  <a:lnTo>
                    <a:pt x="1278" y="922"/>
                  </a:lnTo>
                  <a:lnTo>
                    <a:pt x="1274" y="944"/>
                  </a:lnTo>
                  <a:lnTo>
                    <a:pt x="1270" y="966"/>
                  </a:lnTo>
                  <a:lnTo>
                    <a:pt x="1266" y="986"/>
                  </a:lnTo>
                  <a:lnTo>
                    <a:pt x="1260" y="1006"/>
                  </a:lnTo>
                  <a:lnTo>
                    <a:pt x="1244" y="1044"/>
                  </a:lnTo>
                  <a:lnTo>
                    <a:pt x="1228" y="1072"/>
                  </a:lnTo>
                  <a:lnTo>
                    <a:pt x="1214" y="1094"/>
                  </a:lnTo>
                  <a:lnTo>
                    <a:pt x="1208" y="1100"/>
                  </a:lnTo>
                  <a:lnTo>
                    <a:pt x="1198" y="1106"/>
                  </a:lnTo>
                  <a:lnTo>
                    <a:pt x="1176" y="1118"/>
                  </a:lnTo>
                  <a:lnTo>
                    <a:pt x="1148" y="1128"/>
                  </a:lnTo>
                  <a:lnTo>
                    <a:pt x="1116" y="1134"/>
                  </a:lnTo>
                  <a:lnTo>
                    <a:pt x="1084" y="1140"/>
                  </a:lnTo>
                  <a:lnTo>
                    <a:pt x="1056" y="1140"/>
                  </a:lnTo>
                  <a:lnTo>
                    <a:pt x="1042" y="1138"/>
                  </a:lnTo>
                  <a:lnTo>
                    <a:pt x="1030" y="1136"/>
                  </a:lnTo>
                  <a:lnTo>
                    <a:pt x="1022" y="1132"/>
                  </a:lnTo>
                  <a:lnTo>
                    <a:pt x="1014" y="1128"/>
                  </a:lnTo>
                  <a:lnTo>
                    <a:pt x="978" y="1092"/>
                  </a:lnTo>
                  <a:lnTo>
                    <a:pt x="942" y="1052"/>
                  </a:lnTo>
                  <a:lnTo>
                    <a:pt x="870" y="966"/>
                  </a:lnTo>
                  <a:lnTo>
                    <a:pt x="832" y="926"/>
                  </a:lnTo>
                  <a:lnTo>
                    <a:pt x="792" y="886"/>
                  </a:lnTo>
                  <a:lnTo>
                    <a:pt x="770" y="868"/>
                  </a:lnTo>
                  <a:lnTo>
                    <a:pt x="748" y="850"/>
                  </a:lnTo>
                  <a:lnTo>
                    <a:pt x="724" y="834"/>
                  </a:lnTo>
                  <a:lnTo>
                    <a:pt x="698" y="820"/>
                  </a:lnTo>
                  <a:lnTo>
                    <a:pt x="672" y="808"/>
                  </a:lnTo>
                  <a:lnTo>
                    <a:pt x="644" y="796"/>
                  </a:lnTo>
                  <a:lnTo>
                    <a:pt x="614" y="788"/>
                  </a:lnTo>
                  <a:lnTo>
                    <a:pt x="584" y="782"/>
                  </a:lnTo>
                  <a:lnTo>
                    <a:pt x="550" y="778"/>
                  </a:lnTo>
                  <a:lnTo>
                    <a:pt x="516" y="776"/>
                  </a:lnTo>
                  <a:lnTo>
                    <a:pt x="478" y="778"/>
                  </a:lnTo>
                  <a:lnTo>
                    <a:pt x="438" y="782"/>
                  </a:lnTo>
                  <a:lnTo>
                    <a:pt x="398" y="790"/>
                  </a:lnTo>
                  <a:lnTo>
                    <a:pt x="354" y="800"/>
                  </a:lnTo>
                  <a:lnTo>
                    <a:pt x="308" y="814"/>
                  </a:lnTo>
                  <a:lnTo>
                    <a:pt x="258" y="832"/>
                  </a:lnTo>
                  <a:lnTo>
                    <a:pt x="206" y="854"/>
                  </a:lnTo>
                  <a:lnTo>
                    <a:pt x="152" y="880"/>
                  </a:lnTo>
                  <a:lnTo>
                    <a:pt x="94" y="910"/>
                  </a:lnTo>
                  <a:lnTo>
                    <a:pt x="34" y="946"/>
                  </a:lnTo>
                  <a:lnTo>
                    <a:pt x="64" y="940"/>
                  </a:lnTo>
                  <a:lnTo>
                    <a:pt x="96" y="934"/>
                  </a:lnTo>
                  <a:lnTo>
                    <a:pt x="134" y="928"/>
                  </a:lnTo>
                  <a:lnTo>
                    <a:pt x="170" y="922"/>
                  </a:lnTo>
                  <a:lnTo>
                    <a:pt x="208" y="920"/>
                  </a:lnTo>
                  <a:lnTo>
                    <a:pt x="244" y="920"/>
                  </a:lnTo>
                  <a:lnTo>
                    <a:pt x="260" y="920"/>
                  </a:lnTo>
                  <a:lnTo>
                    <a:pt x="274" y="924"/>
                  </a:lnTo>
                  <a:lnTo>
                    <a:pt x="288" y="928"/>
                  </a:lnTo>
                  <a:lnTo>
                    <a:pt x="300" y="934"/>
                  </a:lnTo>
                  <a:lnTo>
                    <a:pt x="316" y="946"/>
                  </a:lnTo>
                  <a:lnTo>
                    <a:pt x="328" y="958"/>
                  </a:lnTo>
                  <a:lnTo>
                    <a:pt x="336" y="970"/>
                  </a:lnTo>
                  <a:lnTo>
                    <a:pt x="342" y="984"/>
                  </a:lnTo>
                  <a:lnTo>
                    <a:pt x="344" y="998"/>
                  </a:lnTo>
                  <a:lnTo>
                    <a:pt x="346" y="1014"/>
                  </a:lnTo>
                  <a:lnTo>
                    <a:pt x="344" y="1032"/>
                  </a:lnTo>
                  <a:lnTo>
                    <a:pt x="340" y="1048"/>
                  </a:lnTo>
                  <a:lnTo>
                    <a:pt x="330" y="1086"/>
                  </a:lnTo>
                  <a:lnTo>
                    <a:pt x="314" y="1130"/>
                  </a:lnTo>
                  <a:lnTo>
                    <a:pt x="296" y="1176"/>
                  </a:lnTo>
                  <a:lnTo>
                    <a:pt x="276" y="1228"/>
                  </a:lnTo>
                  <a:lnTo>
                    <a:pt x="258" y="1284"/>
                  </a:lnTo>
                  <a:lnTo>
                    <a:pt x="250" y="1312"/>
                  </a:lnTo>
                  <a:lnTo>
                    <a:pt x="244" y="1344"/>
                  </a:lnTo>
                  <a:lnTo>
                    <a:pt x="238" y="1376"/>
                  </a:lnTo>
                  <a:lnTo>
                    <a:pt x="234" y="1410"/>
                  </a:lnTo>
                  <a:lnTo>
                    <a:pt x="232" y="1444"/>
                  </a:lnTo>
                  <a:lnTo>
                    <a:pt x="232" y="1480"/>
                  </a:lnTo>
                  <a:lnTo>
                    <a:pt x="234" y="1518"/>
                  </a:lnTo>
                  <a:lnTo>
                    <a:pt x="238" y="1556"/>
                  </a:lnTo>
                  <a:lnTo>
                    <a:pt x="244" y="1596"/>
                  </a:lnTo>
                  <a:lnTo>
                    <a:pt x="256" y="1638"/>
                  </a:lnTo>
                  <a:lnTo>
                    <a:pt x="268" y="1682"/>
                  </a:lnTo>
                  <a:lnTo>
                    <a:pt x="286" y="1726"/>
                  </a:lnTo>
                  <a:lnTo>
                    <a:pt x="306" y="1772"/>
                  </a:lnTo>
                  <a:lnTo>
                    <a:pt x="330" y="1818"/>
                  </a:lnTo>
                  <a:lnTo>
                    <a:pt x="302" y="1806"/>
                  </a:lnTo>
                  <a:lnTo>
                    <a:pt x="238" y="1778"/>
                  </a:lnTo>
                  <a:lnTo>
                    <a:pt x="200" y="1764"/>
                  </a:lnTo>
                  <a:lnTo>
                    <a:pt x="162" y="1750"/>
                  </a:lnTo>
                  <a:lnTo>
                    <a:pt x="128" y="1742"/>
                  </a:lnTo>
                  <a:lnTo>
                    <a:pt x="114" y="1740"/>
                  </a:lnTo>
                  <a:lnTo>
                    <a:pt x="100" y="1740"/>
                  </a:lnTo>
                  <a:lnTo>
                    <a:pt x="86" y="1742"/>
                  </a:lnTo>
                  <a:lnTo>
                    <a:pt x="74" y="1746"/>
                  </a:lnTo>
                  <a:lnTo>
                    <a:pt x="64" y="1752"/>
                  </a:lnTo>
                  <a:lnTo>
                    <a:pt x="56" y="1760"/>
                  </a:lnTo>
                  <a:lnTo>
                    <a:pt x="50" y="1770"/>
                  </a:lnTo>
                  <a:lnTo>
                    <a:pt x="46" y="1782"/>
                  </a:lnTo>
                  <a:lnTo>
                    <a:pt x="46" y="1796"/>
                  </a:lnTo>
                  <a:lnTo>
                    <a:pt x="46" y="1810"/>
                  </a:lnTo>
                  <a:lnTo>
                    <a:pt x="50" y="1832"/>
                  </a:lnTo>
                  <a:lnTo>
                    <a:pt x="58" y="1850"/>
                  </a:lnTo>
                  <a:lnTo>
                    <a:pt x="68" y="1868"/>
                  </a:lnTo>
                  <a:lnTo>
                    <a:pt x="80" y="1884"/>
                  </a:lnTo>
                  <a:lnTo>
                    <a:pt x="94" y="1898"/>
                  </a:lnTo>
                  <a:lnTo>
                    <a:pt x="106" y="1912"/>
                  </a:lnTo>
                  <a:lnTo>
                    <a:pt x="134" y="1936"/>
                  </a:lnTo>
                  <a:lnTo>
                    <a:pt x="164" y="1964"/>
                  </a:lnTo>
                  <a:lnTo>
                    <a:pt x="196" y="1992"/>
                  </a:lnTo>
                  <a:lnTo>
                    <a:pt x="228" y="2026"/>
                  </a:lnTo>
                  <a:lnTo>
                    <a:pt x="260" y="2060"/>
                  </a:lnTo>
                  <a:lnTo>
                    <a:pt x="290" y="2096"/>
                  </a:lnTo>
                  <a:lnTo>
                    <a:pt x="320" y="2134"/>
                  </a:lnTo>
                  <a:lnTo>
                    <a:pt x="346" y="2170"/>
                  </a:lnTo>
                  <a:lnTo>
                    <a:pt x="372" y="2206"/>
                  </a:lnTo>
                  <a:lnTo>
                    <a:pt x="394" y="2240"/>
                  </a:lnTo>
                  <a:lnTo>
                    <a:pt x="412" y="2270"/>
                  </a:lnTo>
                  <a:lnTo>
                    <a:pt x="424" y="2300"/>
                  </a:lnTo>
                  <a:lnTo>
                    <a:pt x="434" y="2324"/>
                  </a:lnTo>
                  <a:lnTo>
                    <a:pt x="436" y="2336"/>
                  </a:lnTo>
                  <a:lnTo>
                    <a:pt x="436" y="2344"/>
                  </a:lnTo>
                  <a:lnTo>
                    <a:pt x="436" y="2354"/>
                  </a:lnTo>
                  <a:lnTo>
                    <a:pt x="432" y="2360"/>
                  </a:lnTo>
                  <a:lnTo>
                    <a:pt x="428" y="2366"/>
                  </a:lnTo>
                  <a:lnTo>
                    <a:pt x="422" y="2368"/>
                  </a:lnTo>
                  <a:lnTo>
                    <a:pt x="416" y="2372"/>
                  </a:lnTo>
                  <a:lnTo>
                    <a:pt x="406" y="2372"/>
                  </a:lnTo>
                  <a:lnTo>
                    <a:pt x="394" y="2370"/>
                  </a:lnTo>
                  <a:lnTo>
                    <a:pt x="382" y="2366"/>
                  </a:lnTo>
                  <a:lnTo>
                    <a:pt x="370" y="2360"/>
                  </a:lnTo>
                  <a:lnTo>
                    <a:pt x="358" y="2354"/>
                  </a:lnTo>
                  <a:lnTo>
                    <a:pt x="330" y="2334"/>
                  </a:lnTo>
                  <a:lnTo>
                    <a:pt x="300" y="2308"/>
                  </a:lnTo>
                  <a:lnTo>
                    <a:pt x="270" y="2278"/>
                  </a:lnTo>
                  <a:lnTo>
                    <a:pt x="238" y="2244"/>
                  </a:lnTo>
                  <a:lnTo>
                    <a:pt x="206" y="2206"/>
                  </a:lnTo>
                  <a:lnTo>
                    <a:pt x="176" y="2168"/>
                  </a:lnTo>
                  <a:lnTo>
                    <a:pt x="116" y="2088"/>
                  </a:lnTo>
                  <a:lnTo>
                    <a:pt x="64" y="2012"/>
                  </a:lnTo>
                  <a:lnTo>
                    <a:pt x="24" y="1946"/>
                  </a:lnTo>
                  <a:lnTo>
                    <a:pt x="10" y="1922"/>
                  </a:lnTo>
                  <a:lnTo>
                    <a:pt x="0" y="1900"/>
                  </a:lnTo>
                  <a:lnTo>
                    <a:pt x="20" y="1958"/>
                  </a:lnTo>
                  <a:lnTo>
                    <a:pt x="42" y="2016"/>
                  </a:lnTo>
                  <a:lnTo>
                    <a:pt x="70" y="2072"/>
                  </a:lnTo>
                  <a:lnTo>
                    <a:pt x="98" y="2128"/>
                  </a:lnTo>
                  <a:lnTo>
                    <a:pt x="130" y="2182"/>
                  </a:lnTo>
                  <a:lnTo>
                    <a:pt x="162" y="2234"/>
                  </a:lnTo>
                  <a:lnTo>
                    <a:pt x="196" y="2284"/>
                  </a:lnTo>
                  <a:lnTo>
                    <a:pt x="232" y="2334"/>
                  </a:lnTo>
                  <a:lnTo>
                    <a:pt x="250" y="2358"/>
                  </a:lnTo>
                  <a:lnTo>
                    <a:pt x="270" y="2382"/>
                  </a:lnTo>
                  <a:lnTo>
                    <a:pt x="290" y="2404"/>
                  </a:lnTo>
                  <a:lnTo>
                    <a:pt x="312" y="2424"/>
                  </a:lnTo>
                  <a:lnTo>
                    <a:pt x="334" y="2442"/>
                  </a:lnTo>
                  <a:lnTo>
                    <a:pt x="358" y="2458"/>
                  </a:lnTo>
                  <a:lnTo>
                    <a:pt x="384" y="2472"/>
                  </a:lnTo>
                  <a:lnTo>
                    <a:pt x="410" y="2482"/>
                  </a:lnTo>
                  <a:lnTo>
                    <a:pt x="426" y="2490"/>
                  </a:lnTo>
                  <a:lnTo>
                    <a:pt x="444" y="2494"/>
                  </a:lnTo>
                  <a:lnTo>
                    <a:pt x="462" y="2498"/>
                  </a:lnTo>
                  <a:lnTo>
                    <a:pt x="478" y="2500"/>
                  </a:lnTo>
                  <a:lnTo>
                    <a:pt x="496" y="2500"/>
                  </a:lnTo>
                  <a:lnTo>
                    <a:pt x="514" y="2498"/>
                  </a:lnTo>
                  <a:lnTo>
                    <a:pt x="530" y="2494"/>
                  </a:lnTo>
                  <a:lnTo>
                    <a:pt x="548" y="2486"/>
                  </a:lnTo>
                  <a:lnTo>
                    <a:pt x="562" y="2480"/>
                  </a:lnTo>
                  <a:lnTo>
                    <a:pt x="574" y="2470"/>
                  </a:lnTo>
                  <a:lnTo>
                    <a:pt x="584" y="2460"/>
                  </a:lnTo>
                  <a:lnTo>
                    <a:pt x="594" y="2450"/>
                  </a:lnTo>
                  <a:lnTo>
                    <a:pt x="602" y="2436"/>
                  </a:lnTo>
                  <a:lnTo>
                    <a:pt x="608" y="2424"/>
                  </a:lnTo>
                  <a:lnTo>
                    <a:pt x="612" y="2410"/>
                  </a:lnTo>
                  <a:lnTo>
                    <a:pt x="616" y="2394"/>
                  </a:lnTo>
                  <a:lnTo>
                    <a:pt x="616" y="2372"/>
                  </a:lnTo>
                  <a:lnTo>
                    <a:pt x="614" y="2348"/>
                  </a:lnTo>
                  <a:lnTo>
                    <a:pt x="610" y="2324"/>
                  </a:lnTo>
                  <a:lnTo>
                    <a:pt x="602" y="2300"/>
                  </a:lnTo>
                  <a:lnTo>
                    <a:pt x="594" y="2276"/>
                  </a:lnTo>
                  <a:lnTo>
                    <a:pt x="582" y="2254"/>
                  </a:lnTo>
                  <a:lnTo>
                    <a:pt x="560" y="2214"/>
                  </a:lnTo>
                  <a:lnTo>
                    <a:pt x="544" y="2186"/>
                  </a:lnTo>
                  <a:lnTo>
                    <a:pt x="522" y="2156"/>
                  </a:lnTo>
                  <a:lnTo>
                    <a:pt x="496" y="2122"/>
                  </a:lnTo>
                  <a:lnTo>
                    <a:pt x="466" y="2086"/>
                  </a:lnTo>
                  <a:lnTo>
                    <a:pt x="434" y="2050"/>
                  </a:lnTo>
                  <a:lnTo>
                    <a:pt x="400" y="2014"/>
                  </a:lnTo>
                  <a:lnTo>
                    <a:pt x="362" y="1980"/>
                  </a:lnTo>
                  <a:lnTo>
                    <a:pt x="324" y="1950"/>
                  </a:lnTo>
                  <a:lnTo>
                    <a:pt x="270" y="1912"/>
                  </a:lnTo>
                  <a:lnTo>
                    <a:pt x="222" y="1880"/>
                  </a:lnTo>
                  <a:lnTo>
                    <a:pt x="146" y="1832"/>
                  </a:lnTo>
                  <a:lnTo>
                    <a:pt x="120" y="1816"/>
                  </a:lnTo>
                  <a:lnTo>
                    <a:pt x="112" y="1808"/>
                  </a:lnTo>
                  <a:lnTo>
                    <a:pt x="104" y="1802"/>
                  </a:lnTo>
                  <a:lnTo>
                    <a:pt x="102" y="1796"/>
                  </a:lnTo>
                  <a:lnTo>
                    <a:pt x="100" y="1792"/>
                  </a:lnTo>
                  <a:lnTo>
                    <a:pt x="104" y="1786"/>
                  </a:lnTo>
                  <a:lnTo>
                    <a:pt x="110" y="1782"/>
                  </a:lnTo>
                  <a:lnTo>
                    <a:pt x="116" y="1778"/>
                  </a:lnTo>
                  <a:lnTo>
                    <a:pt x="124" y="1778"/>
                  </a:lnTo>
                  <a:lnTo>
                    <a:pt x="134" y="1780"/>
                  </a:lnTo>
                  <a:lnTo>
                    <a:pt x="146" y="1782"/>
                  </a:lnTo>
                  <a:lnTo>
                    <a:pt x="176" y="1792"/>
                  </a:lnTo>
                  <a:lnTo>
                    <a:pt x="206" y="1806"/>
                  </a:lnTo>
                  <a:lnTo>
                    <a:pt x="266" y="1836"/>
                  </a:lnTo>
                  <a:lnTo>
                    <a:pt x="306" y="1856"/>
                  </a:lnTo>
                  <a:lnTo>
                    <a:pt x="336" y="1874"/>
                  </a:lnTo>
                  <a:lnTo>
                    <a:pt x="368" y="1894"/>
                  </a:lnTo>
                  <a:lnTo>
                    <a:pt x="400" y="1918"/>
                  </a:lnTo>
                  <a:lnTo>
                    <a:pt x="432" y="1944"/>
                  </a:lnTo>
                  <a:lnTo>
                    <a:pt x="464" y="1974"/>
                  </a:lnTo>
                  <a:lnTo>
                    <a:pt x="496" y="2004"/>
                  </a:lnTo>
                  <a:lnTo>
                    <a:pt x="528" y="2038"/>
                  </a:lnTo>
                  <a:lnTo>
                    <a:pt x="558" y="2072"/>
                  </a:lnTo>
                  <a:lnTo>
                    <a:pt x="586" y="2106"/>
                  </a:lnTo>
                  <a:lnTo>
                    <a:pt x="612" y="2142"/>
                  </a:lnTo>
                  <a:lnTo>
                    <a:pt x="636" y="2180"/>
                  </a:lnTo>
                  <a:lnTo>
                    <a:pt x="658" y="2216"/>
                  </a:lnTo>
                  <a:lnTo>
                    <a:pt x="676" y="2252"/>
                  </a:lnTo>
                  <a:lnTo>
                    <a:pt x="692" y="2288"/>
                  </a:lnTo>
                  <a:lnTo>
                    <a:pt x="702" y="2322"/>
                  </a:lnTo>
                  <a:lnTo>
                    <a:pt x="710" y="2356"/>
                  </a:lnTo>
                  <a:lnTo>
                    <a:pt x="712" y="2382"/>
                  </a:lnTo>
                  <a:lnTo>
                    <a:pt x="710" y="2408"/>
                  </a:lnTo>
                  <a:lnTo>
                    <a:pt x="704" y="2430"/>
                  </a:lnTo>
                  <a:lnTo>
                    <a:pt x="696" y="2454"/>
                  </a:lnTo>
                  <a:lnTo>
                    <a:pt x="684" y="2474"/>
                  </a:lnTo>
                  <a:lnTo>
                    <a:pt x="670" y="2492"/>
                  </a:lnTo>
                  <a:lnTo>
                    <a:pt x="654" y="2510"/>
                  </a:lnTo>
                  <a:lnTo>
                    <a:pt x="634" y="2526"/>
                  </a:lnTo>
                  <a:lnTo>
                    <a:pt x="616" y="2538"/>
                  </a:lnTo>
                  <a:lnTo>
                    <a:pt x="594" y="2550"/>
                  </a:lnTo>
                  <a:lnTo>
                    <a:pt x="572" y="2558"/>
                  </a:lnTo>
                  <a:lnTo>
                    <a:pt x="550" y="2564"/>
                  </a:lnTo>
                  <a:lnTo>
                    <a:pt x="528" y="2568"/>
                  </a:lnTo>
                  <a:lnTo>
                    <a:pt x="504" y="2568"/>
                  </a:lnTo>
                  <a:lnTo>
                    <a:pt x="484" y="2566"/>
                  </a:lnTo>
                  <a:lnTo>
                    <a:pt x="462" y="2560"/>
                  </a:lnTo>
                  <a:lnTo>
                    <a:pt x="496" y="2588"/>
                  </a:lnTo>
                  <a:lnTo>
                    <a:pt x="530" y="2614"/>
                  </a:lnTo>
                  <a:lnTo>
                    <a:pt x="562" y="2638"/>
                  </a:lnTo>
                  <a:lnTo>
                    <a:pt x="596" y="2662"/>
                  </a:lnTo>
                  <a:lnTo>
                    <a:pt x="630" y="2682"/>
                  </a:lnTo>
                  <a:lnTo>
                    <a:pt x="664" y="2702"/>
                  </a:lnTo>
                  <a:lnTo>
                    <a:pt x="732" y="2738"/>
                  </a:lnTo>
                  <a:lnTo>
                    <a:pt x="798" y="2768"/>
                  </a:lnTo>
                  <a:lnTo>
                    <a:pt x="862" y="2794"/>
                  </a:lnTo>
                  <a:lnTo>
                    <a:pt x="926" y="2816"/>
                  </a:lnTo>
                  <a:lnTo>
                    <a:pt x="988" y="2832"/>
                  </a:lnTo>
                  <a:lnTo>
                    <a:pt x="1046" y="2846"/>
                  </a:lnTo>
                  <a:lnTo>
                    <a:pt x="1102" y="2858"/>
                  </a:lnTo>
                  <a:lnTo>
                    <a:pt x="1154" y="2866"/>
                  </a:lnTo>
                  <a:lnTo>
                    <a:pt x="1202" y="2870"/>
                  </a:lnTo>
                  <a:lnTo>
                    <a:pt x="1286" y="2878"/>
                  </a:lnTo>
                  <a:lnTo>
                    <a:pt x="1348" y="2880"/>
                  </a:lnTo>
                  <a:lnTo>
                    <a:pt x="1412" y="2878"/>
                  </a:lnTo>
                  <a:lnTo>
                    <a:pt x="1494" y="2870"/>
                  </a:lnTo>
                  <a:lnTo>
                    <a:pt x="1542" y="2866"/>
                  </a:lnTo>
                  <a:lnTo>
                    <a:pt x="1594" y="2858"/>
                  </a:lnTo>
                  <a:lnTo>
                    <a:pt x="1650" y="2846"/>
                  </a:lnTo>
                  <a:lnTo>
                    <a:pt x="1708" y="2832"/>
                  </a:lnTo>
                  <a:lnTo>
                    <a:pt x="1770" y="2816"/>
                  </a:lnTo>
                  <a:lnTo>
                    <a:pt x="1832" y="2794"/>
                  </a:lnTo>
                  <a:lnTo>
                    <a:pt x="1898" y="2768"/>
                  </a:lnTo>
                  <a:lnTo>
                    <a:pt x="1964" y="2738"/>
                  </a:lnTo>
                  <a:lnTo>
                    <a:pt x="2030" y="2702"/>
                  </a:lnTo>
                  <a:lnTo>
                    <a:pt x="2064" y="2682"/>
                  </a:lnTo>
                  <a:lnTo>
                    <a:pt x="2096" y="2662"/>
                  </a:lnTo>
                  <a:lnTo>
                    <a:pt x="2130" y="2638"/>
                  </a:lnTo>
                  <a:lnTo>
                    <a:pt x="2164" y="2614"/>
                  </a:lnTo>
                  <a:lnTo>
                    <a:pt x="2198" y="2588"/>
                  </a:lnTo>
                  <a:lnTo>
                    <a:pt x="2230" y="2560"/>
                  </a:lnTo>
                  <a:lnTo>
                    <a:pt x="2210" y="2566"/>
                  </a:lnTo>
                  <a:lnTo>
                    <a:pt x="2188" y="2568"/>
                  </a:lnTo>
                  <a:lnTo>
                    <a:pt x="2166" y="2568"/>
                  </a:lnTo>
                  <a:lnTo>
                    <a:pt x="2144" y="2564"/>
                  </a:lnTo>
                  <a:lnTo>
                    <a:pt x="2120" y="2558"/>
                  </a:lnTo>
                  <a:lnTo>
                    <a:pt x="2100" y="2550"/>
                  </a:lnTo>
                  <a:lnTo>
                    <a:pt x="2078" y="2538"/>
                  </a:lnTo>
                  <a:lnTo>
                    <a:pt x="2058" y="2526"/>
                  </a:lnTo>
                  <a:lnTo>
                    <a:pt x="2040" y="2510"/>
                  </a:lnTo>
                  <a:lnTo>
                    <a:pt x="2024" y="2492"/>
                  </a:lnTo>
                  <a:lnTo>
                    <a:pt x="2010" y="2474"/>
                  </a:lnTo>
                  <a:lnTo>
                    <a:pt x="1998" y="2454"/>
                  </a:lnTo>
                  <a:lnTo>
                    <a:pt x="1990" y="2430"/>
                  </a:lnTo>
                  <a:lnTo>
                    <a:pt x="1984" y="2408"/>
                  </a:lnTo>
                  <a:lnTo>
                    <a:pt x="1982" y="2382"/>
                  </a:lnTo>
                  <a:lnTo>
                    <a:pt x="1984" y="2356"/>
                  </a:lnTo>
                  <a:lnTo>
                    <a:pt x="1992" y="2322"/>
                  </a:lnTo>
                  <a:lnTo>
                    <a:pt x="2002" y="2288"/>
                  </a:lnTo>
                  <a:lnTo>
                    <a:pt x="2018" y="2252"/>
                  </a:lnTo>
                  <a:lnTo>
                    <a:pt x="2036" y="2216"/>
                  </a:lnTo>
                  <a:lnTo>
                    <a:pt x="2058" y="2180"/>
                  </a:lnTo>
                  <a:lnTo>
                    <a:pt x="2082" y="2142"/>
                  </a:lnTo>
                  <a:lnTo>
                    <a:pt x="2108" y="2106"/>
                  </a:lnTo>
                  <a:lnTo>
                    <a:pt x="2136" y="2072"/>
                  </a:lnTo>
                  <a:lnTo>
                    <a:pt x="2166" y="2038"/>
                  </a:lnTo>
                  <a:lnTo>
                    <a:pt x="2196" y="2004"/>
                  </a:lnTo>
                  <a:lnTo>
                    <a:pt x="2228" y="1974"/>
                  </a:lnTo>
                  <a:lnTo>
                    <a:pt x="2260" y="1944"/>
                  </a:lnTo>
                  <a:lnTo>
                    <a:pt x="2292" y="1918"/>
                  </a:lnTo>
                  <a:lnTo>
                    <a:pt x="2324" y="1894"/>
                  </a:lnTo>
                  <a:lnTo>
                    <a:pt x="2356" y="1874"/>
                  </a:lnTo>
                  <a:lnTo>
                    <a:pt x="2386" y="1856"/>
                  </a:lnTo>
                  <a:lnTo>
                    <a:pt x="2426" y="1836"/>
                  </a:lnTo>
                  <a:lnTo>
                    <a:pt x="2486" y="1806"/>
                  </a:lnTo>
                  <a:lnTo>
                    <a:pt x="2518" y="1792"/>
                  </a:lnTo>
                  <a:lnTo>
                    <a:pt x="2546" y="1782"/>
                  </a:lnTo>
                  <a:lnTo>
                    <a:pt x="2558" y="1780"/>
                  </a:lnTo>
                  <a:lnTo>
                    <a:pt x="2568" y="1778"/>
                  </a:lnTo>
                  <a:lnTo>
                    <a:pt x="2578" y="1778"/>
                  </a:lnTo>
                  <a:lnTo>
                    <a:pt x="2584" y="1782"/>
                  </a:lnTo>
                  <a:lnTo>
                    <a:pt x="2590" y="1786"/>
                  </a:lnTo>
                  <a:lnTo>
                    <a:pt x="2592" y="1792"/>
                  </a:lnTo>
                  <a:lnTo>
                    <a:pt x="2592" y="1796"/>
                  </a:lnTo>
                  <a:lnTo>
                    <a:pt x="2588" y="1802"/>
                  </a:lnTo>
                  <a:lnTo>
                    <a:pt x="2582" y="1808"/>
                  </a:lnTo>
                  <a:lnTo>
                    <a:pt x="2572" y="1816"/>
                  </a:lnTo>
                  <a:lnTo>
                    <a:pt x="2548" y="1832"/>
                  </a:lnTo>
                  <a:lnTo>
                    <a:pt x="2472" y="1880"/>
                  </a:lnTo>
                  <a:lnTo>
                    <a:pt x="2422" y="1912"/>
                  </a:lnTo>
                  <a:lnTo>
                    <a:pt x="2370" y="1950"/>
                  </a:lnTo>
                  <a:lnTo>
                    <a:pt x="2330" y="1980"/>
                  </a:lnTo>
                  <a:lnTo>
                    <a:pt x="2294" y="2014"/>
                  </a:lnTo>
                  <a:lnTo>
                    <a:pt x="2258" y="2050"/>
                  </a:lnTo>
                  <a:lnTo>
                    <a:pt x="2226" y="2086"/>
                  </a:lnTo>
                  <a:lnTo>
                    <a:pt x="2196" y="2122"/>
                  </a:lnTo>
                  <a:lnTo>
                    <a:pt x="2170" y="2156"/>
                  </a:lnTo>
                  <a:lnTo>
                    <a:pt x="2150" y="2186"/>
                  </a:lnTo>
                  <a:lnTo>
                    <a:pt x="2132" y="2214"/>
                  </a:lnTo>
                  <a:lnTo>
                    <a:pt x="2110" y="2254"/>
                  </a:lnTo>
                  <a:lnTo>
                    <a:pt x="2100" y="2276"/>
                  </a:lnTo>
                  <a:lnTo>
                    <a:pt x="2092" y="2300"/>
                  </a:lnTo>
                  <a:lnTo>
                    <a:pt x="2084" y="2324"/>
                  </a:lnTo>
                  <a:lnTo>
                    <a:pt x="2080" y="2348"/>
                  </a:lnTo>
                  <a:lnTo>
                    <a:pt x="2078" y="2372"/>
                  </a:lnTo>
                  <a:lnTo>
                    <a:pt x="2080" y="2394"/>
                  </a:lnTo>
                  <a:lnTo>
                    <a:pt x="2082" y="2410"/>
                  </a:lnTo>
                  <a:lnTo>
                    <a:pt x="2086" y="2424"/>
                  </a:lnTo>
                  <a:lnTo>
                    <a:pt x="2092" y="2436"/>
                  </a:lnTo>
                  <a:lnTo>
                    <a:pt x="2100" y="2450"/>
                  </a:lnTo>
                  <a:lnTo>
                    <a:pt x="2108" y="2460"/>
                  </a:lnTo>
                  <a:lnTo>
                    <a:pt x="2120" y="2470"/>
                  </a:lnTo>
                  <a:lnTo>
                    <a:pt x="2132" y="2480"/>
                  </a:lnTo>
                  <a:lnTo>
                    <a:pt x="2144" y="2486"/>
                  </a:lnTo>
                  <a:lnTo>
                    <a:pt x="2162" y="2494"/>
                  </a:lnTo>
                  <a:lnTo>
                    <a:pt x="2180" y="2498"/>
                  </a:lnTo>
                  <a:lnTo>
                    <a:pt x="2196" y="2500"/>
                  </a:lnTo>
                  <a:lnTo>
                    <a:pt x="2214" y="2500"/>
                  </a:lnTo>
                  <a:lnTo>
                    <a:pt x="2232" y="2498"/>
                  </a:lnTo>
                  <a:lnTo>
                    <a:pt x="2248" y="2494"/>
                  </a:lnTo>
                  <a:lnTo>
                    <a:pt x="2266" y="2490"/>
                  </a:lnTo>
                  <a:lnTo>
                    <a:pt x="2284" y="2482"/>
                  </a:lnTo>
                  <a:lnTo>
                    <a:pt x="2310" y="2472"/>
                  </a:lnTo>
                  <a:lnTo>
                    <a:pt x="2334" y="2458"/>
                  </a:lnTo>
                  <a:lnTo>
                    <a:pt x="2358" y="2442"/>
                  </a:lnTo>
                  <a:lnTo>
                    <a:pt x="2380" y="2424"/>
                  </a:lnTo>
                  <a:lnTo>
                    <a:pt x="2402" y="2404"/>
                  </a:lnTo>
                  <a:lnTo>
                    <a:pt x="2422" y="2382"/>
                  </a:lnTo>
                  <a:lnTo>
                    <a:pt x="2442" y="2358"/>
                  </a:lnTo>
                  <a:lnTo>
                    <a:pt x="2462" y="2334"/>
                  </a:lnTo>
                  <a:lnTo>
                    <a:pt x="2496" y="2284"/>
                  </a:lnTo>
                  <a:lnTo>
                    <a:pt x="2530" y="2234"/>
                  </a:lnTo>
                  <a:lnTo>
                    <a:pt x="2564" y="2182"/>
                  </a:lnTo>
                  <a:lnTo>
                    <a:pt x="2594" y="2128"/>
                  </a:lnTo>
                  <a:lnTo>
                    <a:pt x="2624" y="2072"/>
                  </a:lnTo>
                  <a:lnTo>
                    <a:pt x="2650" y="2016"/>
                  </a:lnTo>
                  <a:lnTo>
                    <a:pt x="2674" y="1958"/>
                  </a:lnTo>
                  <a:lnTo>
                    <a:pt x="2692" y="1900"/>
                  </a:lnTo>
                  <a:lnTo>
                    <a:pt x="2682" y="1922"/>
                  </a:lnTo>
                  <a:lnTo>
                    <a:pt x="2668" y="1946"/>
                  </a:lnTo>
                  <a:lnTo>
                    <a:pt x="2628" y="2012"/>
                  </a:lnTo>
                  <a:lnTo>
                    <a:pt x="2576" y="2088"/>
                  </a:lnTo>
                  <a:lnTo>
                    <a:pt x="2518" y="2168"/>
                  </a:lnTo>
                  <a:lnTo>
                    <a:pt x="2486" y="2206"/>
                  </a:lnTo>
                  <a:lnTo>
                    <a:pt x="2454" y="2244"/>
                  </a:lnTo>
                  <a:lnTo>
                    <a:pt x="2424" y="2278"/>
                  </a:lnTo>
                  <a:lnTo>
                    <a:pt x="2392" y="2308"/>
                  </a:lnTo>
                  <a:lnTo>
                    <a:pt x="2364" y="2334"/>
                  </a:lnTo>
                  <a:lnTo>
                    <a:pt x="2336" y="2354"/>
                  </a:lnTo>
                  <a:lnTo>
                    <a:pt x="2322" y="2360"/>
                  </a:lnTo>
                  <a:lnTo>
                    <a:pt x="2310" y="2366"/>
                  </a:lnTo>
                  <a:lnTo>
                    <a:pt x="2298" y="2370"/>
                  </a:lnTo>
                  <a:lnTo>
                    <a:pt x="2288" y="2372"/>
                  </a:lnTo>
                  <a:close/>
                  <a:moveTo>
                    <a:pt x="724" y="1278"/>
                  </a:moveTo>
                  <a:lnTo>
                    <a:pt x="724" y="1278"/>
                  </a:lnTo>
                  <a:lnTo>
                    <a:pt x="710" y="1306"/>
                  </a:lnTo>
                  <a:lnTo>
                    <a:pt x="702" y="1320"/>
                  </a:lnTo>
                  <a:lnTo>
                    <a:pt x="692" y="1336"/>
                  </a:lnTo>
                  <a:lnTo>
                    <a:pt x="682" y="1348"/>
                  </a:lnTo>
                  <a:lnTo>
                    <a:pt x="668" y="1358"/>
                  </a:lnTo>
                  <a:lnTo>
                    <a:pt x="660" y="1362"/>
                  </a:lnTo>
                  <a:lnTo>
                    <a:pt x="652" y="1364"/>
                  </a:lnTo>
                  <a:lnTo>
                    <a:pt x="642" y="1366"/>
                  </a:lnTo>
                  <a:lnTo>
                    <a:pt x="632" y="1366"/>
                  </a:lnTo>
                  <a:lnTo>
                    <a:pt x="620" y="1364"/>
                  </a:lnTo>
                  <a:lnTo>
                    <a:pt x="610" y="1360"/>
                  </a:lnTo>
                  <a:lnTo>
                    <a:pt x="594" y="1354"/>
                  </a:lnTo>
                  <a:lnTo>
                    <a:pt x="582" y="1342"/>
                  </a:lnTo>
                  <a:lnTo>
                    <a:pt x="568" y="1332"/>
                  </a:lnTo>
                  <a:lnTo>
                    <a:pt x="554" y="1320"/>
                  </a:lnTo>
                  <a:lnTo>
                    <a:pt x="536" y="1310"/>
                  </a:lnTo>
                  <a:lnTo>
                    <a:pt x="526" y="1306"/>
                  </a:lnTo>
                  <a:lnTo>
                    <a:pt x="512" y="1302"/>
                  </a:lnTo>
                  <a:lnTo>
                    <a:pt x="498" y="1300"/>
                  </a:lnTo>
                  <a:lnTo>
                    <a:pt x="480" y="1298"/>
                  </a:lnTo>
                  <a:lnTo>
                    <a:pt x="462" y="1300"/>
                  </a:lnTo>
                  <a:lnTo>
                    <a:pt x="444" y="1302"/>
                  </a:lnTo>
                  <a:lnTo>
                    <a:pt x="422" y="1308"/>
                  </a:lnTo>
                  <a:lnTo>
                    <a:pt x="402" y="1314"/>
                  </a:lnTo>
                  <a:lnTo>
                    <a:pt x="382" y="1322"/>
                  </a:lnTo>
                  <a:lnTo>
                    <a:pt x="376" y="1326"/>
                  </a:lnTo>
                  <a:lnTo>
                    <a:pt x="370" y="1332"/>
                  </a:lnTo>
                  <a:lnTo>
                    <a:pt x="366" y="1338"/>
                  </a:lnTo>
                  <a:lnTo>
                    <a:pt x="366" y="1344"/>
                  </a:lnTo>
                  <a:lnTo>
                    <a:pt x="366" y="1354"/>
                  </a:lnTo>
                  <a:lnTo>
                    <a:pt x="370" y="1364"/>
                  </a:lnTo>
                  <a:lnTo>
                    <a:pt x="374" y="1372"/>
                  </a:lnTo>
                  <a:lnTo>
                    <a:pt x="378" y="1380"/>
                  </a:lnTo>
                  <a:lnTo>
                    <a:pt x="390" y="1394"/>
                  </a:lnTo>
                  <a:lnTo>
                    <a:pt x="404" y="1406"/>
                  </a:lnTo>
                  <a:lnTo>
                    <a:pt x="420" y="1414"/>
                  </a:lnTo>
                  <a:lnTo>
                    <a:pt x="438" y="1422"/>
                  </a:lnTo>
                  <a:lnTo>
                    <a:pt x="470" y="1434"/>
                  </a:lnTo>
                  <a:lnTo>
                    <a:pt x="492" y="1440"/>
                  </a:lnTo>
                  <a:lnTo>
                    <a:pt x="516" y="1442"/>
                  </a:lnTo>
                  <a:lnTo>
                    <a:pt x="562" y="1444"/>
                  </a:lnTo>
                  <a:lnTo>
                    <a:pt x="586" y="1446"/>
                  </a:lnTo>
                  <a:lnTo>
                    <a:pt x="608" y="1452"/>
                  </a:lnTo>
                  <a:lnTo>
                    <a:pt x="618" y="1458"/>
                  </a:lnTo>
                  <a:lnTo>
                    <a:pt x="628" y="1464"/>
                  </a:lnTo>
                  <a:lnTo>
                    <a:pt x="638" y="1472"/>
                  </a:lnTo>
                  <a:lnTo>
                    <a:pt x="646" y="1480"/>
                  </a:lnTo>
                  <a:lnTo>
                    <a:pt x="658" y="1494"/>
                  </a:lnTo>
                  <a:lnTo>
                    <a:pt x="666" y="1510"/>
                  </a:lnTo>
                  <a:lnTo>
                    <a:pt x="668" y="1518"/>
                  </a:lnTo>
                  <a:lnTo>
                    <a:pt x="670" y="1526"/>
                  </a:lnTo>
                  <a:lnTo>
                    <a:pt x="670" y="1534"/>
                  </a:lnTo>
                  <a:lnTo>
                    <a:pt x="668" y="1542"/>
                  </a:lnTo>
                  <a:lnTo>
                    <a:pt x="666" y="1548"/>
                  </a:lnTo>
                  <a:lnTo>
                    <a:pt x="662" y="1552"/>
                  </a:lnTo>
                  <a:lnTo>
                    <a:pt x="660" y="1554"/>
                  </a:lnTo>
                  <a:lnTo>
                    <a:pt x="654" y="1556"/>
                  </a:lnTo>
                  <a:lnTo>
                    <a:pt x="632" y="1556"/>
                  </a:lnTo>
                  <a:lnTo>
                    <a:pt x="594" y="1558"/>
                  </a:lnTo>
                  <a:lnTo>
                    <a:pt x="608" y="1576"/>
                  </a:lnTo>
                  <a:lnTo>
                    <a:pt x="618" y="1596"/>
                  </a:lnTo>
                  <a:lnTo>
                    <a:pt x="628" y="1618"/>
                  </a:lnTo>
                  <a:lnTo>
                    <a:pt x="638" y="1640"/>
                  </a:lnTo>
                  <a:lnTo>
                    <a:pt x="644" y="1662"/>
                  </a:lnTo>
                  <a:lnTo>
                    <a:pt x="650" y="1686"/>
                  </a:lnTo>
                  <a:lnTo>
                    <a:pt x="652" y="1710"/>
                  </a:lnTo>
                  <a:lnTo>
                    <a:pt x="654" y="1732"/>
                  </a:lnTo>
                  <a:lnTo>
                    <a:pt x="656" y="1792"/>
                  </a:lnTo>
                  <a:lnTo>
                    <a:pt x="660" y="1846"/>
                  </a:lnTo>
                  <a:lnTo>
                    <a:pt x="668" y="1898"/>
                  </a:lnTo>
                  <a:lnTo>
                    <a:pt x="674" y="1944"/>
                  </a:lnTo>
                  <a:lnTo>
                    <a:pt x="680" y="1986"/>
                  </a:lnTo>
                  <a:lnTo>
                    <a:pt x="684" y="2022"/>
                  </a:lnTo>
                  <a:lnTo>
                    <a:pt x="684" y="2052"/>
                  </a:lnTo>
                  <a:lnTo>
                    <a:pt x="682" y="2066"/>
                  </a:lnTo>
                  <a:lnTo>
                    <a:pt x="680" y="2078"/>
                  </a:lnTo>
                  <a:lnTo>
                    <a:pt x="666" y="2060"/>
                  </a:lnTo>
                  <a:lnTo>
                    <a:pt x="654" y="2040"/>
                  </a:lnTo>
                  <a:lnTo>
                    <a:pt x="644" y="2020"/>
                  </a:lnTo>
                  <a:lnTo>
                    <a:pt x="634" y="1998"/>
                  </a:lnTo>
                  <a:lnTo>
                    <a:pt x="626" y="1976"/>
                  </a:lnTo>
                  <a:lnTo>
                    <a:pt x="620" y="1954"/>
                  </a:lnTo>
                  <a:lnTo>
                    <a:pt x="610" y="1910"/>
                  </a:lnTo>
                  <a:lnTo>
                    <a:pt x="604" y="1862"/>
                  </a:lnTo>
                  <a:lnTo>
                    <a:pt x="598" y="1816"/>
                  </a:lnTo>
                  <a:lnTo>
                    <a:pt x="590" y="1726"/>
                  </a:lnTo>
                  <a:lnTo>
                    <a:pt x="588" y="1704"/>
                  </a:lnTo>
                  <a:lnTo>
                    <a:pt x="582" y="1680"/>
                  </a:lnTo>
                  <a:lnTo>
                    <a:pt x="576" y="1658"/>
                  </a:lnTo>
                  <a:lnTo>
                    <a:pt x="570" y="1636"/>
                  </a:lnTo>
                  <a:lnTo>
                    <a:pt x="552" y="1594"/>
                  </a:lnTo>
                  <a:lnTo>
                    <a:pt x="544" y="1574"/>
                  </a:lnTo>
                  <a:lnTo>
                    <a:pt x="534" y="1556"/>
                  </a:lnTo>
                  <a:lnTo>
                    <a:pt x="518" y="1540"/>
                  </a:lnTo>
                  <a:lnTo>
                    <a:pt x="502" y="1526"/>
                  </a:lnTo>
                  <a:lnTo>
                    <a:pt x="484" y="1516"/>
                  </a:lnTo>
                  <a:lnTo>
                    <a:pt x="466" y="1508"/>
                  </a:lnTo>
                  <a:lnTo>
                    <a:pt x="428" y="1492"/>
                  </a:lnTo>
                  <a:lnTo>
                    <a:pt x="410" y="1484"/>
                  </a:lnTo>
                  <a:lnTo>
                    <a:pt x="392" y="1472"/>
                  </a:lnTo>
                  <a:lnTo>
                    <a:pt x="360" y="1448"/>
                  </a:lnTo>
                  <a:lnTo>
                    <a:pt x="344" y="1432"/>
                  </a:lnTo>
                  <a:lnTo>
                    <a:pt x="328" y="1416"/>
                  </a:lnTo>
                  <a:lnTo>
                    <a:pt x="314" y="1400"/>
                  </a:lnTo>
                  <a:lnTo>
                    <a:pt x="304" y="1384"/>
                  </a:lnTo>
                  <a:lnTo>
                    <a:pt x="298" y="1366"/>
                  </a:lnTo>
                  <a:lnTo>
                    <a:pt x="296" y="1358"/>
                  </a:lnTo>
                  <a:lnTo>
                    <a:pt x="296" y="1348"/>
                  </a:lnTo>
                  <a:lnTo>
                    <a:pt x="298" y="1338"/>
                  </a:lnTo>
                  <a:lnTo>
                    <a:pt x="300" y="1326"/>
                  </a:lnTo>
                  <a:lnTo>
                    <a:pt x="304" y="1318"/>
                  </a:lnTo>
                  <a:lnTo>
                    <a:pt x="310" y="1308"/>
                  </a:lnTo>
                  <a:lnTo>
                    <a:pt x="322" y="1294"/>
                  </a:lnTo>
                  <a:lnTo>
                    <a:pt x="336" y="1282"/>
                  </a:lnTo>
                  <a:lnTo>
                    <a:pt x="352" y="1272"/>
                  </a:lnTo>
                  <a:lnTo>
                    <a:pt x="370" y="1264"/>
                  </a:lnTo>
                  <a:lnTo>
                    <a:pt x="408" y="1252"/>
                  </a:lnTo>
                  <a:lnTo>
                    <a:pt x="432" y="1244"/>
                  </a:lnTo>
                  <a:lnTo>
                    <a:pt x="456" y="1240"/>
                  </a:lnTo>
                  <a:lnTo>
                    <a:pt x="478" y="1236"/>
                  </a:lnTo>
                  <a:lnTo>
                    <a:pt x="498" y="1236"/>
                  </a:lnTo>
                  <a:lnTo>
                    <a:pt x="518" y="1234"/>
                  </a:lnTo>
                  <a:lnTo>
                    <a:pt x="534" y="1236"/>
                  </a:lnTo>
                  <a:lnTo>
                    <a:pt x="564" y="1242"/>
                  </a:lnTo>
                  <a:lnTo>
                    <a:pt x="590" y="1248"/>
                  </a:lnTo>
                  <a:lnTo>
                    <a:pt x="612" y="1256"/>
                  </a:lnTo>
                  <a:lnTo>
                    <a:pt x="630" y="1262"/>
                  </a:lnTo>
                  <a:lnTo>
                    <a:pt x="646" y="1266"/>
                  </a:lnTo>
                  <a:lnTo>
                    <a:pt x="640" y="1256"/>
                  </a:lnTo>
                  <a:lnTo>
                    <a:pt x="632" y="1246"/>
                  </a:lnTo>
                  <a:lnTo>
                    <a:pt x="628" y="1236"/>
                  </a:lnTo>
                  <a:lnTo>
                    <a:pt x="624" y="1224"/>
                  </a:lnTo>
                  <a:lnTo>
                    <a:pt x="622" y="1212"/>
                  </a:lnTo>
                  <a:lnTo>
                    <a:pt x="620" y="1202"/>
                  </a:lnTo>
                  <a:lnTo>
                    <a:pt x="620" y="1190"/>
                  </a:lnTo>
                  <a:lnTo>
                    <a:pt x="620" y="1180"/>
                  </a:lnTo>
                  <a:lnTo>
                    <a:pt x="624" y="1168"/>
                  </a:lnTo>
                  <a:lnTo>
                    <a:pt x="626" y="1158"/>
                  </a:lnTo>
                  <a:lnTo>
                    <a:pt x="632" y="1150"/>
                  </a:lnTo>
                  <a:lnTo>
                    <a:pt x="638" y="1142"/>
                  </a:lnTo>
                  <a:lnTo>
                    <a:pt x="644" y="1134"/>
                  </a:lnTo>
                  <a:lnTo>
                    <a:pt x="652" y="1128"/>
                  </a:lnTo>
                  <a:lnTo>
                    <a:pt x="662" y="1124"/>
                  </a:lnTo>
                  <a:lnTo>
                    <a:pt x="672" y="1122"/>
                  </a:lnTo>
                  <a:lnTo>
                    <a:pt x="690" y="1120"/>
                  </a:lnTo>
                  <a:lnTo>
                    <a:pt x="706" y="1122"/>
                  </a:lnTo>
                  <a:lnTo>
                    <a:pt x="720" y="1126"/>
                  </a:lnTo>
                  <a:lnTo>
                    <a:pt x="730" y="1132"/>
                  </a:lnTo>
                  <a:lnTo>
                    <a:pt x="738" y="1140"/>
                  </a:lnTo>
                  <a:lnTo>
                    <a:pt x="744" y="1150"/>
                  </a:lnTo>
                  <a:lnTo>
                    <a:pt x="746" y="1160"/>
                  </a:lnTo>
                  <a:lnTo>
                    <a:pt x="748" y="1172"/>
                  </a:lnTo>
                  <a:lnTo>
                    <a:pt x="750" y="1186"/>
                  </a:lnTo>
                  <a:lnTo>
                    <a:pt x="748" y="1200"/>
                  </a:lnTo>
                  <a:lnTo>
                    <a:pt x="742" y="1228"/>
                  </a:lnTo>
                  <a:lnTo>
                    <a:pt x="734" y="1254"/>
                  </a:lnTo>
                  <a:lnTo>
                    <a:pt x="724" y="1278"/>
                  </a:lnTo>
                  <a:close/>
                  <a:moveTo>
                    <a:pt x="814" y="1856"/>
                  </a:moveTo>
                  <a:lnTo>
                    <a:pt x="814" y="1856"/>
                  </a:lnTo>
                  <a:lnTo>
                    <a:pt x="798" y="1816"/>
                  </a:lnTo>
                  <a:lnTo>
                    <a:pt x="784" y="1772"/>
                  </a:lnTo>
                  <a:lnTo>
                    <a:pt x="772" y="1724"/>
                  </a:lnTo>
                  <a:lnTo>
                    <a:pt x="762" y="1674"/>
                  </a:lnTo>
                  <a:lnTo>
                    <a:pt x="756" y="1624"/>
                  </a:lnTo>
                  <a:lnTo>
                    <a:pt x="752" y="1576"/>
                  </a:lnTo>
                  <a:lnTo>
                    <a:pt x="750" y="1530"/>
                  </a:lnTo>
                  <a:lnTo>
                    <a:pt x="750" y="1488"/>
                  </a:lnTo>
                  <a:lnTo>
                    <a:pt x="756" y="1444"/>
                  </a:lnTo>
                  <a:lnTo>
                    <a:pt x="762" y="1424"/>
                  </a:lnTo>
                  <a:lnTo>
                    <a:pt x="768" y="1404"/>
                  </a:lnTo>
                  <a:lnTo>
                    <a:pt x="776" y="1384"/>
                  </a:lnTo>
                  <a:lnTo>
                    <a:pt x="788" y="1366"/>
                  </a:lnTo>
                  <a:lnTo>
                    <a:pt x="800" y="1350"/>
                  </a:lnTo>
                  <a:lnTo>
                    <a:pt x="818" y="1338"/>
                  </a:lnTo>
                  <a:lnTo>
                    <a:pt x="842" y="1328"/>
                  </a:lnTo>
                  <a:lnTo>
                    <a:pt x="856" y="1324"/>
                  </a:lnTo>
                  <a:lnTo>
                    <a:pt x="870" y="1322"/>
                  </a:lnTo>
                  <a:lnTo>
                    <a:pt x="882" y="1322"/>
                  </a:lnTo>
                  <a:lnTo>
                    <a:pt x="896" y="1322"/>
                  </a:lnTo>
                  <a:lnTo>
                    <a:pt x="910" y="1324"/>
                  </a:lnTo>
                  <a:lnTo>
                    <a:pt x="924" y="1328"/>
                  </a:lnTo>
                  <a:lnTo>
                    <a:pt x="944" y="1336"/>
                  </a:lnTo>
                  <a:lnTo>
                    <a:pt x="960" y="1346"/>
                  </a:lnTo>
                  <a:lnTo>
                    <a:pt x="974" y="1358"/>
                  </a:lnTo>
                  <a:lnTo>
                    <a:pt x="986" y="1372"/>
                  </a:lnTo>
                  <a:lnTo>
                    <a:pt x="1008" y="1406"/>
                  </a:lnTo>
                  <a:lnTo>
                    <a:pt x="1030" y="1438"/>
                  </a:lnTo>
                  <a:lnTo>
                    <a:pt x="1042" y="1456"/>
                  </a:lnTo>
                  <a:lnTo>
                    <a:pt x="1056" y="1472"/>
                  </a:lnTo>
                  <a:lnTo>
                    <a:pt x="1072" y="1486"/>
                  </a:lnTo>
                  <a:lnTo>
                    <a:pt x="1088" y="1500"/>
                  </a:lnTo>
                  <a:lnTo>
                    <a:pt x="1106" y="1512"/>
                  </a:lnTo>
                  <a:lnTo>
                    <a:pt x="1122" y="1522"/>
                  </a:lnTo>
                  <a:lnTo>
                    <a:pt x="1156" y="1538"/>
                  </a:lnTo>
                  <a:lnTo>
                    <a:pt x="1160" y="1550"/>
                  </a:lnTo>
                  <a:lnTo>
                    <a:pt x="1162" y="1564"/>
                  </a:lnTo>
                  <a:lnTo>
                    <a:pt x="1164" y="1580"/>
                  </a:lnTo>
                  <a:lnTo>
                    <a:pt x="1164" y="1598"/>
                  </a:lnTo>
                  <a:lnTo>
                    <a:pt x="1158" y="1634"/>
                  </a:lnTo>
                  <a:lnTo>
                    <a:pt x="1150" y="1674"/>
                  </a:lnTo>
                  <a:lnTo>
                    <a:pt x="1138" y="1714"/>
                  </a:lnTo>
                  <a:lnTo>
                    <a:pt x="1124" y="1752"/>
                  </a:lnTo>
                  <a:lnTo>
                    <a:pt x="1108" y="1786"/>
                  </a:lnTo>
                  <a:lnTo>
                    <a:pt x="1092" y="1814"/>
                  </a:lnTo>
                  <a:lnTo>
                    <a:pt x="1080" y="1838"/>
                  </a:lnTo>
                  <a:lnTo>
                    <a:pt x="1064" y="1866"/>
                  </a:lnTo>
                  <a:lnTo>
                    <a:pt x="1044" y="1902"/>
                  </a:lnTo>
                  <a:lnTo>
                    <a:pt x="1024" y="1944"/>
                  </a:lnTo>
                  <a:lnTo>
                    <a:pt x="1014" y="1968"/>
                  </a:lnTo>
                  <a:lnTo>
                    <a:pt x="1006" y="1992"/>
                  </a:lnTo>
                  <a:lnTo>
                    <a:pt x="998" y="2020"/>
                  </a:lnTo>
                  <a:lnTo>
                    <a:pt x="992" y="2048"/>
                  </a:lnTo>
                  <a:lnTo>
                    <a:pt x="988" y="2078"/>
                  </a:lnTo>
                  <a:lnTo>
                    <a:pt x="984" y="2108"/>
                  </a:lnTo>
                  <a:lnTo>
                    <a:pt x="984" y="2142"/>
                  </a:lnTo>
                  <a:lnTo>
                    <a:pt x="988" y="2176"/>
                  </a:lnTo>
                  <a:lnTo>
                    <a:pt x="958" y="2132"/>
                  </a:lnTo>
                  <a:lnTo>
                    <a:pt x="930" y="2088"/>
                  </a:lnTo>
                  <a:lnTo>
                    <a:pt x="904" y="2044"/>
                  </a:lnTo>
                  <a:lnTo>
                    <a:pt x="882" y="2000"/>
                  </a:lnTo>
                  <a:lnTo>
                    <a:pt x="860" y="1960"/>
                  </a:lnTo>
                  <a:lnTo>
                    <a:pt x="842" y="1922"/>
                  </a:lnTo>
                  <a:lnTo>
                    <a:pt x="826" y="1888"/>
                  </a:lnTo>
                  <a:lnTo>
                    <a:pt x="814" y="1856"/>
                  </a:lnTo>
                  <a:close/>
                  <a:moveTo>
                    <a:pt x="1346" y="2424"/>
                  </a:moveTo>
                  <a:lnTo>
                    <a:pt x="1346" y="2424"/>
                  </a:lnTo>
                  <a:lnTo>
                    <a:pt x="1330" y="2424"/>
                  </a:lnTo>
                  <a:lnTo>
                    <a:pt x="1304" y="2420"/>
                  </a:lnTo>
                  <a:lnTo>
                    <a:pt x="1272" y="2412"/>
                  </a:lnTo>
                  <a:lnTo>
                    <a:pt x="1236" y="2400"/>
                  </a:lnTo>
                  <a:lnTo>
                    <a:pt x="1220" y="2392"/>
                  </a:lnTo>
                  <a:lnTo>
                    <a:pt x="1204" y="2386"/>
                  </a:lnTo>
                  <a:lnTo>
                    <a:pt x="1190" y="2376"/>
                  </a:lnTo>
                  <a:lnTo>
                    <a:pt x="1180" y="2366"/>
                  </a:lnTo>
                  <a:lnTo>
                    <a:pt x="1170" y="2356"/>
                  </a:lnTo>
                  <a:lnTo>
                    <a:pt x="1166" y="2346"/>
                  </a:lnTo>
                  <a:lnTo>
                    <a:pt x="1164" y="2334"/>
                  </a:lnTo>
                  <a:lnTo>
                    <a:pt x="1168" y="2320"/>
                  </a:lnTo>
                  <a:lnTo>
                    <a:pt x="1172" y="2318"/>
                  </a:lnTo>
                  <a:lnTo>
                    <a:pt x="1176" y="2316"/>
                  </a:lnTo>
                  <a:lnTo>
                    <a:pt x="1182" y="2314"/>
                  </a:lnTo>
                  <a:lnTo>
                    <a:pt x="1266" y="2326"/>
                  </a:lnTo>
                  <a:lnTo>
                    <a:pt x="1308" y="2330"/>
                  </a:lnTo>
                  <a:lnTo>
                    <a:pt x="1346" y="2332"/>
                  </a:lnTo>
                  <a:lnTo>
                    <a:pt x="1384" y="2330"/>
                  </a:lnTo>
                  <a:lnTo>
                    <a:pt x="1426" y="2326"/>
                  </a:lnTo>
                  <a:lnTo>
                    <a:pt x="1510" y="2314"/>
                  </a:lnTo>
                  <a:lnTo>
                    <a:pt x="1516" y="2316"/>
                  </a:lnTo>
                  <a:lnTo>
                    <a:pt x="1520" y="2318"/>
                  </a:lnTo>
                  <a:lnTo>
                    <a:pt x="1524" y="2320"/>
                  </a:lnTo>
                  <a:lnTo>
                    <a:pt x="1528" y="2334"/>
                  </a:lnTo>
                  <a:lnTo>
                    <a:pt x="1528" y="2346"/>
                  </a:lnTo>
                  <a:lnTo>
                    <a:pt x="1522" y="2356"/>
                  </a:lnTo>
                  <a:lnTo>
                    <a:pt x="1514" y="2366"/>
                  </a:lnTo>
                  <a:lnTo>
                    <a:pt x="1502" y="2376"/>
                  </a:lnTo>
                  <a:lnTo>
                    <a:pt x="1488" y="2386"/>
                  </a:lnTo>
                  <a:lnTo>
                    <a:pt x="1472" y="2392"/>
                  </a:lnTo>
                  <a:lnTo>
                    <a:pt x="1456" y="2400"/>
                  </a:lnTo>
                  <a:lnTo>
                    <a:pt x="1420" y="2412"/>
                  </a:lnTo>
                  <a:lnTo>
                    <a:pt x="1388" y="2420"/>
                  </a:lnTo>
                  <a:lnTo>
                    <a:pt x="1362" y="2424"/>
                  </a:lnTo>
                  <a:lnTo>
                    <a:pt x="1346" y="2424"/>
                  </a:lnTo>
                  <a:close/>
                  <a:moveTo>
                    <a:pt x="1602" y="2234"/>
                  </a:moveTo>
                  <a:lnTo>
                    <a:pt x="1602" y="2234"/>
                  </a:lnTo>
                  <a:lnTo>
                    <a:pt x="1582" y="2252"/>
                  </a:lnTo>
                  <a:lnTo>
                    <a:pt x="1558" y="2268"/>
                  </a:lnTo>
                  <a:lnTo>
                    <a:pt x="1534" y="2280"/>
                  </a:lnTo>
                  <a:lnTo>
                    <a:pt x="1506" y="2290"/>
                  </a:lnTo>
                  <a:lnTo>
                    <a:pt x="1478" y="2294"/>
                  </a:lnTo>
                  <a:lnTo>
                    <a:pt x="1446" y="2296"/>
                  </a:lnTo>
                  <a:lnTo>
                    <a:pt x="1412" y="2294"/>
                  </a:lnTo>
                  <a:lnTo>
                    <a:pt x="1394" y="2290"/>
                  </a:lnTo>
                  <a:lnTo>
                    <a:pt x="1376" y="2286"/>
                  </a:lnTo>
                  <a:lnTo>
                    <a:pt x="1368" y="2278"/>
                  </a:lnTo>
                  <a:lnTo>
                    <a:pt x="1364" y="2268"/>
                  </a:lnTo>
                  <a:lnTo>
                    <a:pt x="1364" y="2256"/>
                  </a:lnTo>
                  <a:lnTo>
                    <a:pt x="1364" y="2242"/>
                  </a:lnTo>
                  <a:lnTo>
                    <a:pt x="1366" y="2230"/>
                  </a:lnTo>
                  <a:lnTo>
                    <a:pt x="1370" y="2216"/>
                  </a:lnTo>
                  <a:lnTo>
                    <a:pt x="1374" y="2204"/>
                  </a:lnTo>
                  <a:lnTo>
                    <a:pt x="1380" y="2194"/>
                  </a:lnTo>
                  <a:lnTo>
                    <a:pt x="1388" y="2184"/>
                  </a:lnTo>
                  <a:lnTo>
                    <a:pt x="1398" y="2176"/>
                  </a:lnTo>
                  <a:lnTo>
                    <a:pt x="1408" y="2168"/>
                  </a:lnTo>
                  <a:lnTo>
                    <a:pt x="1418" y="2162"/>
                  </a:lnTo>
                  <a:lnTo>
                    <a:pt x="1438" y="2154"/>
                  </a:lnTo>
                  <a:lnTo>
                    <a:pt x="1458" y="2150"/>
                  </a:lnTo>
                  <a:lnTo>
                    <a:pt x="1494" y="2142"/>
                  </a:lnTo>
                  <a:lnTo>
                    <a:pt x="1508" y="2136"/>
                  </a:lnTo>
                  <a:lnTo>
                    <a:pt x="1514" y="2132"/>
                  </a:lnTo>
                  <a:lnTo>
                    <a:pt x="1518" y="2128"/>
                  </a:lnTo>
                  <a:lnTo>
                    <a:pt x="1524" y="2118"/>
                  </a:lnTo>
                  <a:lnTo>
                    <a:pt x="1528" y="2108"/>
                  </a:lnTo>
                  <a:lnTo>
                    <a:pt x="1528" y="2098"/>
                  </a:lnTo>
                  <a:lnTo>
                    <a:pt x="1528" y="2090"/>
                  </a:lnTo>
                  <a:lnTo>
                    <a:pt x="1524" y="2082"/>
                  </a:lnTo>
                  <a:lnTo>
                    <a:pt x="1522" y="2074"/>
                  </a:lnTo>
                  <a:lnTo>
                    <a:pt x="1512" y="2060"/>
                  </a:lnTo>
                  <a:lnTo>
                    <a:pt x="1506" y="2054"/>
                  </a:lnTo>
                  <a:lnTo>
                    <a:pt x="1498" y="2050"/>
                  </a:lnTo>
                  <a:lnTo>
                    <a:pt x="1490" y="2046"/>
                  </a:lnTo>
                  <a:lnTo>
                    <a:pt x="1480" y="2046"/>
                  </a:lnTo>
                  <a:lnTo>
                    <a:pt x="1462" y="2048"/>
                  </a:lnTo>
                  <a:lnTo>
                    <a:pt x="1442" y="2052"/>
                  </a:lnTo>
                  <a:lnTo>
                    <a:pt x="1414" y="2060"/>
                  </a:lnTo>
                  <a:lnTo>
                    <a:pt x="1390" y="2072"/>
                  </a:lnTo>
                  <a:lnTo>
                    <a:pt x="1366" y="2086"/>
                  </a:lnTo>
                  <a:lnTo>
                    <a:pt x="1346" y="2104"/>
                  </a:lnTo>
                  <a:lnTo>
                    <a:pt x="1346" y="2106"/>
                  </a:lnTo>
                  <a:lnTo>
                    <a:pt x="1344" y="2106"/>
                  </a:lnTo>
                  <a:lnTo>
                    <a:pt x="1344" y="2104"/>
                  </a:lnTo>
                  <a:lnTo>
                    <a:pt x="1324" y="2086"/>
                  </a:lnTo>
                  <a:lnTo>
                    <a:pt x="1302" y="2072"/>
                  </a:lnTo>
                  <a:lnTo>
                    <a:pt x="1276" y="2060"/>
                  </a:lnTo>
                  <a:lnTo>
                    <a:pt x="1248" y="2052"/>
                  </a:lnTo>
                  <a:lnTo>
                    <a:pt x="1230" y="2048"/>
                  </a:lnTo>
                  <a:lnTo>
                    <a:pt x="1210" y="2046"/>
                  </a:lnTo>
                  <a:lnTo>
                    <a:pt x="1202" y="2046"/>
                  </a:lnTo>
                  <a:lnTo>
                    <a:pt x="1192" y="2050"/>
                  </a:lnTo>
                  <a:lnTo>
                    <a:pt x="1186" y="2054"/>
                  </a:lnTo>
                  <a:lnTo>
                    <a:pt x="1178" y="2060"/>
                  </a:lnTo>
                  <a:lnTo>
                    <a:pt x="1170" y="2074"/>
                  </a:lnTo>
                  <a:lnTo>
                    <a:pt x="1166" y="2082"/>
                  </a:lnTo>
                  <a:lnTo>
                    <a:pt x="1164" y="2090"/>
                  </a:lnTo>
                  <a:lnTo>
                    <a:pt x="1162" y="2098"/>
                  </a:lnTo>
                  <a:lnTo>
                    <a:pt x="1164" y="2108"/>
                  </a:lnTo>
                  <a:lnTo>
                    <a:pt x="1166" y="2118"/>
                  </a:lnTo>
                  <a:lnTo>
                    <a:pt x="1172" y="2128"/>
                  </a:lnTo>
                  <a:lnTo>
                    <a:pt x="1176" y="2132"/>
                  </a:lnTo>
                  <a:lnTo>
                    <a:pt x="1182" y="2136"/>
                  </a:lnTo>
                  <a:lnTo>
                    <a:pt x="1196" y="2142"/>
                  </a:lnTo>
                  <a:lnTo>
                    <a:pt x="1232" y="2150"/>
                  </a:lnTo>
                  <a:lnTo>
                    <a:pt x="1252" y="2154"/>
                  </a:lnTo>
                  <a:lnTo>
                    <a:pt x="1272" y="2162"/>
                  </a:lnTo>
                  <a:lnTo>
                    <a:pt x="1282" y="2168"/>
                  </a:lnTo>
                  <a:lnTo>
                    <a:pt x="1292" y="2176"/>
                  </a:lnTo>
                  <a:lnTo>
                    <a:pt x="1302" y="2184"/>
                  </a:lnTo>
                  <a:lnTo>
                    <a:pt x="1310" y="2194"/>
                  </a:lnTo>
                  <a:lnTo>
                    <a:pt x="1316" y="2204"/>
                  </a:lnTo>
                  <a:lnTo>
                    <a:pt x="1320" y="2216"/>
                  </a:lnTo>
                  <a:lnTo>
                    <a:pt x="1324" y="2230"/>
                  </a:lnTo>
                  <a:lnTo>
                    <a:pt x="1326" y="2242"/>
                  </a:lnTo>
                  <a:lnTo>
                    <a:pt x="1328" y="2256"/>
                  </a:lnTo>
                  <a:lnTo>
                    <a:pt x="1326" y="2268"/>
                  </a:lnTo>
                  <a:lnTo>
                    <a:pt x="1322" y="2278"/>
                  </a:lnTo>
                  <a:lnTo>
                    <a:pt x="1314" y="2286"/>
                  </a:lnTo>
                  <a:lnTo>
                    <a:pt x="1296" y="2290"/>
                  </a:lnTo>
                  <a:lnTo>
                    <a:pt x="1278" y="2294"/>
                  </a:lnTo>
                  <a:lnTo>
                    <a:pt x="1244" y="2296"/>
                  </a:lnTo>
                  <a:lnTo>
                    <a:pt x="1214" y="2294"/>
                  </a:lnTo>
                  <a:lnTo>
                    <a:pt x="1184" y="2290"/>
                  </a:lnTo>
                  <a:lnTo>
                    <a:pt x="1158" y="2280"/>
                  </a:lnTo>
                  <a:lnTo>
                    <a:pt x="1132" y="2268"/>
                  </a:lnTo>
                  <a:lnTo>
                    <a:pt x="1110" y="2252"/>
                  </a:lnTo>
                  <a:lnTo>
                    <a:pt x="1088" y="2234"/>
                  </a:lnTo>
                  <a:lnTo>
                    <a:pt x="1078" y="2224"/>
                  </a:lnTo>
                  <a:lnTo>
                    <a:pt x="1068" y="2214"/>
                  </a:lnTo>
                  <a:lnTo>
                    <a:pt x="1060" y="2202"/>
                  </a:lnTo>
                  <a:lnTo>
                    <a:pt x="1054" y="2190"/>
                  </a:lnTo>
                  <a:lnTo>
                    <a:pt x="1050" y="2178"/>
                  </a:lnTo>
                  <a:lnTo>
                    <a:pt x="1046" y="2164"/>
                  </a:lnTo>
                  <a:lnTo>
                    <a:pt x="1044" y="2152"/>
                  </a:lnTo>
                  <a:lnTo>
                    <a:pt x="1044" y="2138"/>
                  </a:lnTo>
                  <a:lnTo>
                    <a:pt x="1046" y="2110"/>
                  </a:lnTo>
                  <a:lnTo>
                    <a:pt x="1052" y="2080"/>
                  </a:lnTo>
                  <a:lnTo>
                    <a:pt x="1062" y="2050"/>
                  </a:lnTo>
                  <a:lnTo>
                    <a:pt x="1076" y="2020"/>
                  </a:lnTo>
                  <a:lnTo>
                    <a:pt x="1090" y="1988"/>
                  </a:lnTo>
                  <a:lnTo>
                    <a:pt x="1108" y="1960"/>
                  </a:lnTo>
                  <a:lnTo>
                    <a:pt x="1126" y="1930"/>
                  </a:lnTo>
                  <a:lnTo>
                    <a:pt x="1144" y="1902"/>
                  </a:lnTo>
                  <a:lnTo>
                    <a:pt x="1184" y="1854"/>
                  </a:lnTo>
                  <a:lnTo>
                    <a:pt x="1218" y="1812"/>
                  </a:lnTo>
                  <a:lnTo>
                    <a:pt x="1250" y="1778"/>
                  </a:lnTo>
                  <a:lnTo>
                    <a:pt x="1264" y="1762"/>
                  </a:lnTo>
                  <a:lnTo>
                    <a:pt x="1280" y="1748"/>
                  </a:lnTo>
                  <a:lnTo>
                    <a:pt x="1294" y="1736"/>
                  </a:lnTo>
                  <a:lnTo>
                    <a:pt x="1310" y="1726"/>
                  </a:lnTo>
                  <a:lnTo>
                    <a:pt x="1326" y="1720"/>
                  </a:lnTo>
                  <a:lnTo>
                    <a:pt x="1344" y="1718"/>
                  </a:lnTo>
                  <a:lnTo>
                    <a:pt x="1346" y="1718"/>
                  </a:lnTo>
                  <a:lnTo>
                    <a:pt x="1364" y="1720"/>
                  </a:lnTo>
                  <a:lnTo>
                    <a:pt x="1382" y="1726"/>
                  </a:lnTo>
                  <a:lnTo>
                    <a:pt x="1396" y="1736"/>
                  </a:lnTo>
                  <a:lnTo>
                    <a:pt x="1412" y="1748"/>
                  </a:lnTo>
                  <a:lnTo>
                    <a:pt x="1426" y="1762"/>
                  </a:lnTo>
                  <a:lnTo>
                    <a:pt x="1440" y="1778"/>
                  </a:lnTo>
                  <a:lnTo>
                    <a:pt x="1472" y="1812"/>
                  </a:lnTo>
                  <a:lnTo>
                    <a:pt x="1508" y="1854"/>
                  </a:lnTo>
                  <a:lnTo>
                    <a:pt x="1546" y="1902"/>
                  </a:lnTo>
                  <a:lnTo>
                    <a:pt x="1564" y="1930"/>
                  </a:lnTo>
                  <a:lnTo>
                    <a:pt x="1584" y="1960"/>
                  </a:lnTo>
                  <a:lnTo>
                    <a:pt x="1600" y="1988"/>
                  </a:lnTo>
                  <a:lnTo>
                    <a:pt x="1616" y="2020"/>
                  </a:lnTo>
                  <a:lnTo>
                    <a:pt x="1628" y="2050"/>
                  </a:lnTo>
                  <a:lnTo>
                    <a:pt x="1638" y="2080"/>
                  </a:lnTo>
                  <a:lnTo>
                    <a:pt x="1644" y="2110"/>
                  </a:lnTo>
                  <a:lnTo>
                    <a:pt x="1646" y="2138"/>
                  </a:lnTo>
                  <a:lnTo>
                    <a:pt x="1646" y="2152"/>
                  </a:lnTo>
                  <a:lnTo>
                    <a:pt x="1644" y="2164"/>
                  </a:lnTo>
                  <a:lnTo>
                    <a:pt x="1640" y="2178"/>
                  </a:lnTo>
                  <a:lnTo>
                    <a:pt x="1636" y="2190"/>
                  </a:lnTo>
                  <a:lnTo>
                    <a:pt x="1630" y="2202"/>
                  </a:lnTo>
                  <a:lnTo>
                    <a:pt x="1622" y="2214"/>
                  </a:lnTo>
                  <a:lnTo>
                    <a:pt x="1614" y="2224"/>
                  </a:lnTo>
                  <a:lnTo>
                    <a:pt x="1602" y="2234"/>
                  </a:lnTo>
                  <a:close/>
                  <a:moveTo>
                    <a:pt x="1872" y="1856"/>
                  </a:moveTo>
                  <a:lnTo>
                    <a:pt x="1872" y="1856"/>
                  </a:lnTo>
                  <a:lnTo>
                    <a:pt x="1860" y="1888"/>
                  </a:lnTo>
                  <a:lnTo>
                    <a:pt x="1844" y="1922"/>
                  </a:lnTo>
                  <a:lnTo>
                    <a:pt x="1826" y="1960"/>
                  </a:lnTo>
                  <a:lnTo>
                    <a:pt x="1804" y="2000"/>
                  </a:lnTo>
                  <a:lnTo>
                    <a:pt x="1782" y="2044"/>
                  </a:lnTo>
                  <a:lnTo>
                    <a:pt x="1756" y="2088"/>
                  </a:lnTo>
                  <a:lnTo>
                    <a:pt x="1728" y="2132"/>
                  </a:lnTo>
                  <a:lnTo>
                    <a:pt x="1700" y="2176"/>
                  </a:lnTo>
                  <a:lnTo>
                    <a:pt x="1702" y="2142"/>
                  </a:lnTo>
                  <a:lnTo>
                    <a:pt x="1702" y="2108"/>
                  </a:lnTo>
                  <a:lnTo>
                    <a:pt x="1700" y="2078"/>
                  </a:lnTo>
                  <a:lnTo>
                    <a:pt x="1694" y="2048"/>
                  </a:lnTo>
                  <a:lnTo>
                    <a:pt x="1688" y="2020"/>
                  </a:lnTo>
                  <a:lnTo>
                    <a:pt x="1682" y="1992"/>
                  </a:lnTo>
                  <a:lnTo>
                    <a:pt x="1672" y="1968"/>
                  </a:lnTo>
                  <a:lnTo>
                    <a:pt x="1664" y="1944"/>
                  </a:lnTo>
                  <a:lnTo>
                    <a:pt x="1644" y="1902"/>
                  </a:lnTo>
                  <a:lnTo>
                    <a:pt x="1624" y="1866"/>
                  </a:lnTo>
                  <a:lnTo>
                    <a:pt x="1606" y="1838"/>
                  </a:lnTo>
                  <a:lnTo>
                    <a:pt x="1594" y="1814"/>
                  </a:lnTo>
                  <a:lnTo>
                    <a:pt x="1578" y="1786"/>
                  </a:lnTo>
                  <a:lnTo>
                    <a:pt x="1562" y="1752"/>
                  </a:lnTo>
                  <a:lnTo>
                    <a:pt x="1548" y="1714"/>
                  </a:lnTo>
                  <a:lnTo>
                    <a:pt x="1536" y="1674"/>
                  </a:lnTo>
                  <a:lnTo>
                    <a:pt x="1528" y="1634"/>
                  </a:lnTo>
                  <a:lnTo>
                    <a:pt x="1524" y="1598"/>
                  </a:lnTo>
                  <a:lnTo>
                    <a:pt x="1524" y="1580"/>
                  </a:lnTo>
                  <a:lnTo>
                    <a:pt x="1524" y="1564"/>
                  </a:lnTo>
                  <a:lnTo>
                    <a:pt x="1526" y="1550"/>
                  </a:lnTo>
                  <a:lnTo>
                    <a:pt x="1532" y="1538"/>
                  </a:lnTo>
                  <a:lnTo>
                    <a:pt x="1564" y="1522"/>
                  </a:lnTo>
                  <a:lnTo>
                    <a:pt x="1582" y="1512"/>
                  </a:lnTo>
                  <a:lnTo>
                    <a:pt x="1598" y="1500"/>
                  </a:lnTo>
                  <a:lnTo>
                    <a:pt x="1614" y="1486"/>
                  </a:lnTo>
                  <a:lnTo>
                    <a:pt x="1630" y="1472"/>
                  </a:lnTo>
                  <a:lnTo>
                    <a:pt x="1644" y="1456"/>
                  </a:lnTo>
                  <a:lnTo>
                    <a:pt x="1658" y="1438"/>
                  </a:lnTo>
                  <a:lnTo>
                    <a:pt x="1678" y="1406"/>
                  </a:lnTo>
                  <a:lnTo>
                    <a:pt x="1700" y="1372"/>
                  </a:lnTo>
                  <a:lnTo>
                    <a:pt x="1712" y="1358"/>
                  </a:lnTo>
                  <a:lnTo>
                    <a:pt x="1726" y="1346"/>
                  </a:lnTo>
                  <a:lnTo>
                    <a:pt x="1742" y="1336"/>
                  </a:lnTo>
                  <a:lnTo>
                    <a:pt x="1762" y="1328"/>
                  </a:lnTo>
                  <a:lnTo>
                    <a:pt x="1776" y="1324"/>
                  </a:lnTo>
                  <a:lnTo>
                    <a:pt x="1790" y="1322"/>
                  </a:lnTo>
                  <a:lnTo>
                    <a:pt x="1804" y="1322"/>
                  </a:lnTo>
                  <a:lnTo>
                    <a:pt x="1818" y="1322"/>
                  </a:lnTo>
                  <a:lnTo>
                    <a:pt x="1830" y="1324"/>
                  </a:lnTo>
                  <a:lnTo>
                    <a:pt x="1844" y="1328"/>
                  </a:lnTo>
                  <a:lnTo>
                    <a:pt x="1870" y="1338"/>
                  </a:lnTo>
                  <a:lnTo>
                    <a:pt x="1886" y="1350"/>
                  </a:lnTo>
                  <a:lnTo>
                    <a:pt x="1900" y="1366"/>
                  </a:lnTo>
                  <a:lnTo>
                    <a:pt x="1910" y="1384"/>
                  </a:lnTo>
                  <a:lnTo>
                    <a:pt x="1918" y="1404"/>
                  </a:lnTo>
                  <a:lnTo>
                    <a:pt x="1926" y="1424"/>
                  </a:lnTo>
                  <a:lnTo>
                    <a:pt x="1930" y="1444"/>
                  </a:lnTo>
                  <a:lnTo>
                    <a:pt x="1936" y="1488"/>
                  </a:lnTo>
                  <a:lnTo>
                    <a:pt x="1936" y="1530"/>
                  </a:lnTo>
                  <a:lnTo>
                    <a:pt x="1934" y="1576"/>
                  </a:lnTo>
                  <a:lnTo>
                    <a:pt x="1930" y="1624"/>
                  </a:lnTo>
                  <a:lnTo>
                    <a:pt x="1924" y="1674"/>
                  </a:lnTo>
                  <a:lnTo>
                    <a:pt x="1914" y="1724"/>
                  </a:lnTo>
                  <a:lnTo>
                    <a:pt x="1902" y="1772"/>
                  </a:lnTo>
                  <a:lnTo>
                    <a:pt x="1888" y="1816"/>
                  </a:lnTo>
                  <a:lnTo>
                    <a:pt x="1872" y="1856"/>
                  </a:lnTo>
                  <a:close/>
                  <a:moveTo>
                    <a:pt x="2306" y="1472"/>
                  </a:moveTo>
                  <a:lnTo>
                    <a:pt x="2306" y="1472"/>
                  </a:lnTo>
                  <a:lnTo>
                    <a:pt x="2290" y="1484"/>
                  </a:lnTo>
                  <a:lnTo>
                    <a:pt x="2272" y="1492"/>
                  </a:lnTo>
                  <a:lnTo>
                    <a:pt x="2234" y="1508"/>
                  </a:lnTo>
                  <a:lnTo>
                    <a:pt x="2214" y="1516"/>
                  </a:lnTo>
                  <a:lnTo>
                    <a:pt x="2196" y="1526"/>
                  </a:lnTo>
                  <a:lnTo>
                    <a:pt x="2180" y="1540"/>
                  </a:lnTo>
                  <a:lnTo>
                    <a:pt x="2166" y="1556"/>
                  </a:lnTo>
                  <a:lnTo>
                    <a:pt x="2156" y="1574"/>
                  </a:lnTo>
                  <a:lnTo>
                    <a:pt x="2146" y="1594"/>
                  </a:lnTo>
                  <a:lnTo>
                    <a:pt x="2130" y="1636"/>
                  </a:lnTo>
                  <a:lnTo>
                    <a:pt x="2122" y="1658"/>
                  </a:lnTo>
                  <a:lnTo>
                    <a:pt x="2116" y="1680"/>
                  </a:lnTo>
                  <a:lnTo>
                    <a:pt x="2112" y="1704"/>
                  </a:lnTo>
                  <a:lnTo>
                    <a:pt x="2108" y="1726"/>
                  </a:lnTo>
                  <a:lnTo>
                    <a:pt x="2100" y="1816"/>
                  </a:lnTo>
                  <a:lnTo>
                    <a:pt x="2096" y="1862"/>
                  </a:lnTo>
                  <a:lnTo>
                    <a:pt x="2090" y="1910"/>
                  </a:lnTo>
                  <a:lnTo>
                    <a:pt x="2080" y="1954"/>
                  </a:lnTo>
                  <a:lnTo>
                    <a:pt x="2072" y="1976"/>
                  </a:lnTo>
                  <a:lnTo>
                    <a:pt x="2066" y="1998"/>
                  </a:lnTo>
                  <a:lnTo>
                    <a:pt x="2056" y="2020"/>
                  </a:lnTo>
                  <a:lnTo>
                    <a:pt x="2046" y="2040"/>
                  </a:lnTo>
                  <a:lnTo>
                    <a:pt x="2034" y="2060"/>
                  </a:lnTo>
                  <a:lnTo>
                    <a:pt x="2020" y="2078"/>
                  </a:lnTo>
                  <a:lnTo>
                    <a:pt x="2018" y="2066"/>
                  </a:lnTo>
                  <a:lnTo>
                    <a:pt x="2016" y="2052"/>
                  </a:lnTo>
                  <a:lnTo>
                    <a:pt x="2018" y="2022"/>
                  </a:lnTo>
                  <a:lnTo>
                    <a:pt x="2022" y="1986"/>
                  </a:lnTo>
                  <a:lnTo>
                    <a:pt x="2028" y="1944"/>
                  </a:lnTo>
                  <a:lnTo>
                    <a:pt x="2034" y="1898"/>
                  </a:lnTo>
                  <a:lnTo>
                    <a:pt x="2040" y="1846"/>
                  </a:lnTo>
                  <a:lnTo>
                    <a:pt x="2046" y="1792"/>
                  </a:lnTo>
                  <a:lnTo>
                    <a:pt x="2048" y="1732"/>
                  </a:lnTo>
                  <a:lnTo>
                    <a:pt x="2048" y="1710"/>
                  </a:lnTo>
                  <a:lnTo>
                    <a:pt x="2052" y="1686"/>
                  </a:lnTo>
                  <a:lnTo>
                    <a:pt x="2056" y="1662"/>
                  </a:lnTo>
                  <a:lnTo>
                    <a:pt x="2064" y="1640"/>
                  </a:lnTo>
                  <a:lnTo>
                    <a:pt x="2072" y="1618"/>
                  </a:lnTo>
                  <a:lnTo>
                    <a:pt x="2082" y="1596"/>
                  </a:lnTo>
                  <a:lnTo>
                    <a:pt x="2092" y="1576"/>
                  </a:lnTo>
                  <a:lnTo>
                    <a:pt x="2104" y="1558"/>
                  </a:lnTo>
                  <a:lnTo>
                    <a:pt x="2068" y="1556"/>
                  </a:lnTo>
                  <a:lnTo>
                    <a:pt x="2048" y="1556"/>
                  </a:lnTo>
                  <a:lnTo>
                    <a:pt x="2042" y="1554"/>
                  </a:lnTo>
                  <a:lnTo>
                    <a:pt x="2038" y="1552"/>
                  </a:lnTo>
                  <a:lnTo>
                    <a:pt x="2036" y="1548"/>
                  </a:lnTo>
                  <a:lnTo>
                    <a:pt x="2034" y="1542"/>
                  </a:lnTo>
                  <a:lnTo>
                    <a:pt x="2032" y="1534"/>
                  </a:lnTo>
                  <a:lnTo>
                    <a:pt x="2032" y="1526"/>
                  </a:lnTo>
                  <a:lnTo>
                    <a:pt x="2034" y="1518"/>
                  </a:lnTo>
                  <a:lnTo>
                    <a:pt x="2036" y="1510"/>
                  </a:lnTo>
                  <a:lnTo>
                    <a:pt x="2044" y="1494"/>
                  </a:lnTo>
                  <a:lnTo>
                    <a:pt x="2054" y="1480"/>
                  </a:lnTo>
                  <a:lnTo>
                    <a:pt x="2064" y="1472"/>
                  </a:lnTo>
                  <a:lnTo>
                    <a:pt x="2072" y="1464"/>
                  </a:lnTo>
                  <a:lnTo>
                    <a:pt x="2082" y="1458"/>
                  </a:lnTo>
                  <a:lnTo>
                    <a:pt x="2092" y="1452"/>
                  </a:lnTo>
                  <a:lnTo>
                    <a:pt x="2114" y="1446"/>
                  </a:lnTo>
                  <a:lnTo>
                    <a:pt x="2136" y="1444"/>
                  </a:lnTo>
                  <a:lnTo>
                    <a:pt x="2182" y="1442"/>
                  </a:lnTo>
                  <a:lnTo>
                    <a:pt x="2206" y="1440"/>
                  </a:lnTo>
                  <a:lnTo>
                    <a:pt x="2228" y="1434"/>
                  </a:lnTo>
                  <a:lnTo>
                    <a:pt x="2262" y="1422"/>
                  </a:lnTo>
                  <a:lnTo>
                    <a:pt x="2278" y="1414"/>
                  </a:lnTo>
                  <a:lnTo>
                    <a:pt x="2294" y="1406"/>
                  </a:lnTo>
                  <a:lnTo>
                    <a:pt x="2308" y="1394"/>
                  </a:lnTo>
                  <a:lnTo>
                    <a:pt x="2320" y="1380"/>
                  </a:lnTo>
                  <a:lnTo>
                    <a:pt x="2326" y="1372"/>
                  </a:lnTo>
                  <a:lnTo>
                    <a:pt x="2330" y="1364"/>
                  </a:lnTo>
                  <a:lnTo>
                    <a:pt x="2332" y="1354"/>
                  </a:lnTo>
                  <a:lnTo>
                    <a:pt x="2334" y="1344"/>
                  </a:lnTo>
                  <a:lnTo>
                    <a:pt x="2332" y="1338"/>
                  </a:lnTo>
                  <a:lnTo>
                    <a:pt x="2330" y="1332"/>
                  </a:lnTo>
                  <a:lnTo>
                    <a:pt x="2324" y="1326"/>
                  </a:lnTo>
                  <a:lnTo>
                    <a:pt x="2316" y="1322"/>
                  </a:lnTo>
                  <a:lnTo>
                    <a:pt x="2298" y="1314"/>
                  </a:lnTo>
                  <a:lnTo>
                    <a:pt x="2276" y="1308"/>
                  </a:lnTo>
                  <a:lnTo>
                    <a:pt x="2256" y="1302"/>
                  </a:lnTo>
                  <a:lnTo>
                    <a:pt x="2236" y="1300"/>
                  </a:lnTo>
                  <a:lnTo>
                    <a:pt x="2218" y="1298"/>
                  </a:lnTo>
                  <a:lnTo>
                    <a:pt x="2202" y="1300"/>
                  </a:lnTo>
                  <a:lnTo>
                    <a:pt x="2186" y="1302"/>
                  </a:lnTo>
                  <a:lnTo>
                    <a:pt x="2174" y="1306"/>
                  </a:lnTo>
                  <a:lnTo>
                    <a:pt x="2162" y="1310"/>
                  </a:lnTo>
                  <a:lnTo>
                    <a:pt x="2144" y="1320"/>
                  </a:lnTo>
                  <a:lnTo>
                    <a:pt x="2130" y="1332"/>
                  </a:lnTo>
                  <a:lnTo>
                    <a:pt x="2118" y="1342"/>
                  </a:lnTo>
                  <a:lnTo>
                    <a:pt x="2106" y="1354"/>
                  </a:lnTo>
                  <a:lnTo>
                    <a:pt x="2090" y="1360"/>
                  </a:lnTo>
                  <a:lnTo>
                    <a:pt x="2080" y="1364"/>
                  </a:lnTo>
                  <a:lnTo>
                    <a:pt x="2068" y="1366"/>
                  </a:lnTo>
                  <a:lnTo>
                    <a:pt x="2058" y="1366"/>
                  </a:lnTo>
                  <a:lnTo>
                    <a:pt x="2050" y="1364"/>
                  </a:lnTo>
                  <a:lnTo>
                    <a:pt x="2042" y="1362"/>
                  </a:lnTo>
                  <a:lnTo>
                    <a:pt x="2034" y="1358"/>
                  </a:lnTo>
                  <a:lnTo>
                    <a:pt x="2020" y="1348"/>
                  </a:lnTo>
                  <a:lnTo>
                    <a:pt x="2008" y="1336"/>
                  </a:lnTo>
                  <a:lnTo>
                    <a:pt x="1998" y="1320"/>
                  </a:lnTo>
                  <a:lnTo>
                    <a:pt x="1990" y="1306"/>
                  </a:lnTo>
                  <a:lnTo>
                    <a:pt x="1976" y="1278"/>
                  </a:lnTo>
                  <a:lnTo>
                    <a:pt x="1966" y="1254"/>
                  </a:lnTo>
                  <a:lnTo>
                    <a:pt x="1958" y="1228"/>
                  </a:lnTo>
                  <a:lnTo>
                    <a:pt x="1954" y="1200"/>
                  </a:lnTo>
                  <a:lnTo>
                    <a:pt x="1952" y="1186"/>
                  </a:lnTo>
                  <a:lnTo>
                    <a:pt x="1952" y="1172"/>
                  </a:lnTo>
                  <a:lnTo>
                    <a:pt x="1954" y="1160"/>
                  </a:lnTo>
                  <a:lnTo>
                    <a:pt x="1958" y="1150"/>
                  </a:lnTo>
                  <a:lnTo>
                    <a:pt x="1964" y="1140"/>
                  </a:lnTo>
                  <a:lnTo>
                    <a:pt x="1972" y="1132"/>
                  </a:lnTo>
                  <a:lnTo>
                    <a:pt x="1982" y="1126"/>
                  </a:lnTo>
                  <a:lnTo>
                    <a:pt x="1994" y="1122"/>
                  </a:lnTo>
                  <a:lnTo>
                    <a:pt x="2010" y="1120"/>
                  </a:lnTo>
                  <a:lnTo>
                    <a:pt x="2028" y="1122"/>
                  </a:lnTo>
                  <a:lnTo>
                    <a:pt x="2038" y="1124"/>
                  </a:lnTo>
                  <a:lnTo>
                    <a:pt x="2048" y="1128"/>
                  </a:lnTo>
                  <a:lnTo>
                    <a:pt x="2056" y="1134"/>
                  </a:lnTo>
                  <a:lnTo>
                    <a:pt x="2062" y="1142"/>
                  </a:lnTo>
                  <a:lnTo>
                    <a:pt x="2068" y="1150"/>
                  </a:lnTo>
                  <a:lnTo>
                    <a:pt x="2072" y="1158"/>
                  </a:lnTo>
                  <a:lnTo>
                    <a:pt x="2076" y="1168"/>
                  </a:lnTo>
                  <a:lnTo>
                    <a:pt x="2078" y="1180"/>
                  </a:lnTo>
                  <a:lnTo>
                    <a:pt x="2080" y="1202"/>
                  </a:lnTo>
                  <a:lnTo>
                    <a:pt x="2076" y="1224"/>
                  </a:lnTo>
                  <a:lnTo>
                    <a:pt x="2072" y="1236"/>
                  </a:lnTo>
                  <a:lnTo>
                    <a:pt x="2068" y="1246"/>
                  </a:lnTo>
                  <a:lnTo>
                    <a:pt x="2062" y="1256"/>
                  </a:lnTo>
                  <a:lnTo>
                    <a:pt x="2054" y="1266"/>
                  </a:lnTo>
                  <a:lnTo>
                    <a:pt x="2070" y="1262"/>
                  </a:lnTo>
                  <a:lnTo>
                    <a:pt x="2088" y="1256"/>
                  </a:lnTo>
                  <a:lnTo>
                    <a:pt x="2108" y="1248"/>
                  </a:lnTo>
                  <a:lnTo>
                    <a:pt x="2134" y="1242"/>
                  </a:lnTo>
                  <a:lnTo>
                    <a:pt x="2164" y="1236"/>
                  </a:lnTo>
                  <a:lnTo>
                    <a:pt x="2182" y="1234"/>
                  </a:lnTo>
                  <a:lnTo>
                    <a:pt x="2200" y="1236"/>
                  </a:lnTo>
                  <a:lnTo>
                    <a:pt x="2220" y="1236"/>
                  </a:lnTo>
                  <a:lnTo>
                    <a:pt x="2242" y="1240"/>
                  </a:lnTo>
                  <a:lnTo>
                    <a:pt x="2266" y="1244"/>
                  </a:lnTo>
                  <a:lnTo>
                    <a:pt x="2292" y="1252"/>
                  </a:lnTo>
                  <a:lnTo>
                    <a:pt x="2328" y="1264"/>
                  </a:lnTo>
                  <a:lnTo>
                    <a:pt x="2346" y="1272"/>
                  </a:lnTo>
                  <a:lnTo>
                    <a:pt x="2362" y="1282"/>
                  </a:lnTo>
                  <a:lnTo>
                    <a:pt x="2378" y="1294"/>
                  </a:lnTo>
                  <a:lnTo>
                    <a:pt x="2390" y="1308"/>
                  </a:lnTo>
                  <a:lnTo>
                    <a:pt x="2394" y="1318"/>
                  </a:lnTo>
                  <a:lnTo>
                    <a:pt x="2398" y="1326"/>
                  </a:lnTo>
                  <a:lnTo>
                    <a:pt x="2400" y="1338"/>
                  </a:lnTo>
                  <a:lnTo>
                    <a:pt x="2402" y="1348"/>
                  </a:lnTo>
                  <a:lnTo>
                    <a:pt x="2402" y="1358"/>
                  </a:lnTo>
                  <a:lnTo>
                    <a:pt x="2402" y="1366"/>
                  </a:lnTo>
                  <a:lnTo>
                    <a:pt x="2396" y="1384"/>
                  </a:lnTo>
                  <a:lnTo>
                    <a:pt x="2384" y="1400"/>
                  </a:lnTo>
                  <a:lnTo>
                    <a:pt x="2370" y="1416"/>
                  </a:lnTo>
                  <a:lnTo>
                    <a:pt x="2356" y="1432"/>
                  </a:lnTo>
                  <a:lnTo>
                    <a:pt x="2338" y="1448"/>
                  </a:lnTo>
                  <a:lnTo>
                    <a:pt x="2306" y="1472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4360" y="11324"/>
              <a:ext cx="470" cy="571"/>
            </a:xfrm>
            <a:custGeom>
              <a:avLst/>
              <a:gdLst>
                <a:gd name="T0" fmla="*/ 184 w 188"/>
                <a:gd name="T1" fmla="*/ 228 h 228"/>
                <a:gd name="T2" fmla="*/ 184 w 188"/>
                <a:gd name="T3" fmla="*/ 228 h 228"/>
                <a:gd name="T4" fmla="*/ 188 w 188"/>
                <a:gd name="T5" fmla="*/ 206 h 228"/>
                <a:gd name="T6" fmla="*/ 188 w 188"/>
                <a:gd name="T7" fmla="*/ 184 h 228"/>
                <a:gd name="T8" fmla="*/ 184 w 188"/>
                <a:gd name="T9" fmla="*/ 160 h 228"/>
                <a:gd name="T10" fmla="*/ 180 w 188"/>
                <a:gd name="T11" fmla="*/ 138 h 228"/>
                <a:gd name="T12" fmla="*/ 172 w 188"/>
                <a:gd name="T13" fmla="*/ 116 h 228"/>
                <a:gd name="T14" fmla="*/ 162 w 188"/>
                <a:gd name="T15" fmla="*/ 96 h 228"/>
                <a:gd name="T16" fmla="*/ 150 w 188"/>
                <a:gd name="T17" fmla="*/ 76 h 228"/>
                <a:gd name="T18" fmla="*/ 138 w 188"/>
                <a:gd name="T19" fmla="*/ 58 h 228"/>
                <a:gd name="T20" fmla="*/ 124 w 188"/>
                <a:gd name="T21" fmla="*/ 42 h 228"/>
                <a:gd name="T22" fmla="*/ 108 w 188"/>
                <a:gd name="T23" fmla="*/ 28 h 228"/>
                <a:gd name="T24" fmla="*/ 94 w 188"/>
                <a:gd name="T25" fmla="*/ 16 h 228"/>
                <a:gd name="T26" fmla="*/ 80 w 188"/>
                <a:gd name="T27" fmla="*/ 8 h 228"/>
                <a:gd name="T28" fmla="*/ 66 w 188"/>
                <a:gd name="T29" fmla="*/ 2 h 228"/>
                <a:gd name="T30" fmla="*/ 52 w 188"/>
                <a:gd name="T31" fmla="*/ 0 h 228"/>
                <a:gd name="T32" fmla="*/ 40 w 188"/>
                <a:gd name="T33" fmla="*/ 4 h 228"/>
                <a:gd name="T34" fmla="*/ 30 w 188"/>
                <a:gd name="T35" fmla="*/ 10 h 228"/>
                <a:gd name="T36" fmla="*/ 30 w 188"/>
                <a:gd name="T37" fmla="*/ 10 h 228"/>
                <a:gd name="T38" fmla="*/ 18 w 188"/>
                <a:gd name="T39" fmla="*/ 24 h 228"/>
                <a:gd name="T40" fmla="*/ 8 w 188"/>
                <a:gd name="T41" fmla="*/ 40 h 228"/>
                <a:gd name="T42" fmla="*/ 2 w 188"/>
                <a:gd name="T43" fmla="*/ 56 h 228"/>
                <a:gd name="T44" fmla="*/ 0 w 188"/>
                <a:gd name="T45" fmla="*/ 72 h 228"/>
                <a:gd name="T46" fmla="*/ 2 w 188"/>
                <a:gd name="T47" fmla="*/ 88 h 228"/>
                <a:gd name="T48" fmla="*/ 8 w 188"/>
                <a:gd name="T49" fmla="*/ 104 h 228"/>
                <a:gd name="T50" fmla="*/ 18 w 188"/>
                <a:gd name="T51" fmla="*/ 118 h 228"/>
                <a:gd name="T52" fmla="*/ 32 w 188"/>
                <a:gd name="T53" fmla="*/ 130 h 228"/>
                <a:gd name="T54" fmla="*/ 32 w 188"/>
                <a:gd name="T55" fmla="*/ 130 h 228"/>
                <a:gd name="T56" fmla="*/ 44 w 188"/>
                <a:gd name="T57" fmla="*/ 134 h 228"/>
                <a:gd name="T58" fmla="*/ 56 w 188"/>
                <a:gd name="T59" fmla="*/ 138 h 228"/>
                <a:gd name="T60" fmla="*/ 84 w 188"/>
                <a:gd name="T61" fmla="*/ 144 h 228"/>
                <a:gd name="T62" fmla="*/ 98 w 188"/>
                <a:gd name="T63" fmla="*/ 148 h 228"/>
                <a:gd name="T64" fmla="*/ 112 w 188"/>
                <a:gd name="T65" fmla="*/ 154 h 228"/>
                <a:gd name="T66" fmla="*/ 124 w 188"/>
                <a:gd name="T67" fmla="*/ 164 h 228"/>
                <a:gd name="T68" fmla="*/ 134 w 188"/>
                <a:gd name="T69" fmla="*/ 176 h 228"/>
                <a:gd name="T70" fmla="*/ 134 w 188"/>
                <a:gd name="T71" fmla="*/ 176 h 228"/>
                <a:gd name="T72" fmla="*/ 152 w 188"/>
                <a:gd name="T73" fmla="*/ 204 h 228"/>
                <a:gd name="T74" fmla="*/ 166 w 188"/>
                <a:gd name="T75" fmla="*/ 222 h 228"/>
                <a:gd name="T76" fmla="*/ 170 w 188"/>
                <a:gd name="T77" fmla="*/ 226 h 228"/>
                <a:gd name="T78" fmla="*/ 174 w 188"/>
                <a:gd name="T79" fmla="*/ 228 h 228"/>
                <a:gd name="T80" fmla="*/ 180 w 188"/>
                <a:gd name="T81" fmla="*/ 228 h 228"/>
                <a:gd name="T82" fmla="*/ 184 w 188"/>
                <a:gd name="T83" fmla="*/ 228 h 228"/>
                <a:gd name="T84" fmla="*/ 184 w 188"/>
                <a:gd name="T85" fmla="*/ 228 h 2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88"/>
                <a:gd name="T130" fmla="*/ 0 h 228"/>
                <a:gd name="T131" fmla="*/ 188 w 188"/>
                <a:gd name="T132" fmla="*/ 228 h 2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88" h="228">
                  <a:moveTo>
                    <a:pt x="184" y="228"/>
                  </a:moveTo>
                  <a:lnTo>
                    <a:pt x="184" y="228"/>
                  </a:lnTo>
                  <a:lnTo>
                    <a:pt x="188" y="206"/>
                  </a:lnTo>
                  <a:lnTo>
                    <a:pt x="188" y="184"/>
                  </a:lnTo>
                  <a:lnTo>
                    <a:pt x="184" y="160"/>
                  </a:lnTo>
                  <a:lnTo>
                    <a:pt x="180" y="138"/>
                  </a:lnTo>
                  <a:lnTo>
                    <a:pt x="172" y="116"/>
                  </a:lnTo>
                  <a:lnTo>
                    <a:pt x="162" y="96"/>
                  </a:lnTo>
                  <a:lnTo>
                    <a:pt x="150" y="76"/>
                  </a:lnTo>
                  <a:lnTo>
                    <a:pt x="138" y="58"/>
                  </a:lnTo>
                  <a:lnTo>
                    <a:pt x="124" y="42"/>
                  </a:lnTo>
                  <a:lnTo>
                    <a:pt x="108" y="28"/>
                  </a:lnTo>
                  <a:lnTo>
                    <a:pt x="94" y="16"/>
                  </a:lnTo>
                  <a:lnTo>
                    <a:pt x="80" y="8"/>
                  </a:lnTo>
                  <a:lnTo>
                    <a:pt x="66" y="2"/>
                  </a:lnTo>
                  <a:lnTo>
                    <a:pt x="52" y="0"/>
                  </a:lnTo>
                  <a:lnTo>
                    <a:pt x="40" y="4"/>
                  </a:lnTo>
                  <a:lnTo>
                    <a:pt x="30" y="10"/>
                  </a:lnTo>
                  <a:lnTo>
                    <a:pt x="18" y="24"/>
                  </a:lnTo>
                  <a:lnTo>
                    <a:pt x="8" y="40"/>
                  </a:lnTo>
                  <a:lnTo>
                    <a:pt x="2" y="56"/>
                  </a:lnTo>
                  <a:lnTo>
                    <a:pt x="0" y="72"/>
                  </a:lnTo>
                  <a:lnTo>
                    <a:pt x="2" y="88"/>
                  </a:lnTo>
                  <a:lnTo>
                    <a:pt x="8" y="104"/>
                  </a:lnTo>
                  <a:lnTo>
                    <a:pt x="18" y="118"/>
                  </a:lnTo>
                  <a:lnTo>
                    <a:pt x="32" y="130"/>
                  </a:lnTo>
                  <a:lnTo>
                    <a:pt x="44" y="134"/>
                  </a:lnTo>
                  <a:lnTo>
                    <a:pt x="56" y="138"/>
                  </a:lnTo>
                  <a:lnTo>
                    <a:pt x="84" y="144"/>
                  </a:lnTo>
                  <a:lnTo>
                    <a:pt x="98" y="148"/>
                  </a:lnTo>
                  <a:lnTo>
                    <a:pt x="112" y="154"/>
                  </a:lnTo>
                  <a:lnTo>
                    <a:pt x="124" y="164"/>
                  </a:lnTo>
                  <a:lnTo>
                    <a:pt x="134" y="176"/>
                  </a:lnTo>
                  <a:lnTo>
                    <a:pt x="152" y="204"/>
                  </a:lnTo>
                  <a:lnTo>
                    <a:pt x="166" y="222"/>
                  </a:lnTo>
                  <a:lnTo>
                    <a:pt x="170" y="226"/>
                  </a:lnTo>
                  <a:lnTo>
                    <a:pt x="174" y="228"/>
                  </a:lnTo>
                  <a:lnTo>
                    <a:pt x="180" y="228"/>
                  </a:lnTo>
                  <a:lnTo>
                    <a:pt x="184" y="228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620" y="7380"/>
              <a:ext cx="8100" cy="8100"/>
            </a:xfrm>
            <a:custGeom>
              <a:avLst/>
              <a:gdLst>
                <a:gd name="T0" fmla="*/ 1376 w 3240"/>
                <a:gd name="T1" fmla="*/ 18 h 3240"/>
                <a:gd name="T2" fmla="*/ 992 w 3240"/>
                <a:gd name="T3" fmla="*/ 128 h 3240"/>
                <a:gd name="T4" fmla="*/ 654 w 3240"/>
                <a:gd name="T5" fmla="*/ 322 h 3240"/>
                <a:gd name="T6" fmla="*/ 372 w 3240"/>
                <a:gd name="T7" fmla="*/ 590 h 3240"/>
                <a:gd name="T8" fmla="*/ 162 w 3240"/>
                <a:gd name="T9" fmla="*/ 920 h 3240"/>
                <a:gd name="T10" fmla="*/ 34 w 3240"/>
                <a:gd name="T11" fmla="*/ 1296 h 3240"/>
                <a:gd name="T12" fmla="*/ 0 w 3240"/>
                <a:gd name="T13" fmla="*/ 1622 h 3240"/>
                <a:gd name="T14" fmla="*/ 52 w 3240"/>
                <a:gd name="T15" fmla="*/ 2026 h 3240"/>
                <a:gd name="T16" fmla="*/ 196 w 3240"/>
                <a:gd name="T17" fmla="*/ 2392 h 3240"/>
                <a:gd name="T18" fmla="*/ 422 w 3240"/>
                <a:gd name="T19" fmla="*/ 2710 h 3240"/>
                <a:gd name="T20" fmla="*/ 716 w 3240"/>
                <a:gd name="T21" fmla="*/ 2964 h 3240"/>
                <a:gd name="T22" fmla="*/ 1066 w 3240"/>
                <a:gd name="T23" fmla="*/ 3142 h 3240"/>
                <a:gd name="T24" fmla="*/ 1456 w 3240"/>
                <a:gd name="T25" fmla="*/ 3232 h 3240"/>
                <a:gd name="T26" fmla="*/ 1788 w 3240"/>
                <a:gd name="T27" fmla="*/ 3232 h 3240"/>
                <a:gd name="T28" fmla="*/ 2178 w 3240"/>
                <a:gd name="T29" fmla="*/ 3142 h 3240"/>
                <a:gd name="T30" fmla="*/ 2526 w 3240"/>
                <a:gd name="T31" fmla="*/ 2964 h 3240"/>
                <a:gd name="T32" fmla="*/ 2818 w 3240"/>
                <a:gd name="T33" fmla="*/ 2710 h 3240"/>
                <a:gd name="T34" fmla="*/ 3044 w 3240"/>
                <a:gd name="T35" fmla="*/ 2392 h 3240"/>
                <a:gd name="T36" fmla="*/ 3188 w 3240"/>
                <a:gd name="T37" fmla="*/ 2026 h 3240"/>
                <a:gd name="T38" fmla="*/ 3240 w 3240"/>
                <a:gd name="T39" fmla="*/ 1622 h 3240"/>
                <a:gd name="T40" fmla="*/ 3206 w 3240"/>
                <a:gd name="T41" fmla="*/ 1296 h 3240"/>
                <a:gd name="T42" fmla="*/ 3080 w 3240"/>
                <a:gd name="T43" fmla="*/ 920 h 3240"/>
                <a:gd name="T44" fmla="*/ 2870 w 3240"/>
                <a:gd name="T45" fmla="*/ 590 h 3240"/>
                <a:gd name="T46" fmla="*/ 2588 w 3240"/>
                <a:gd name="T47" fmla="*/ 322 h 3240"/>
                <a:gd name="T48" fmla="*/ 2250 w 3240"/>
                <a:gd name="T49" fmla="*/ 128 h 3240"/>
                <a:gd name="T50" fmla="*/ 1868 w 3240"/>
                <a:gd name="T51" fmla="*/ 18 h 3240"/>
                <a:gd name="T52" fmla="*/ 1622 w 3240"/>
                <a:gd name="T53" fmla="*/ 3126 h 3240"/>
                <a:gd name="T54" fmla="*/ 1320 w 3240"/>
                <a:gd name="T55" fmla="*/ 3096 h 3240"/>
                <a:gd name="T56" fmla="*/ 970 w 3240"/>
                <a:gd name="T57" fmla="*/ 2978 h 3240"/>
                <a:gd name="T58" fmla="*/ 664 w 3240"/>
                <a:gd name="T59" fmla="*/ 2782 h 3240"/>
                <a:gd name="T60" fmla="*/ 414 w 3240"/>
                <a:gd name="T61" fmla="*/ 2520 h 3240"/>
                <a:gd name="T62" fmla="*/ 234 w 3240"/>
                <a:gd name="T63" fmla="*/ 2204 h 3240"/>
                <a:gd name="T64" fmla="*/ 132 w 3240"/>
                <a:gd name="T65" fmla="*/ 1848 h 3240"/>
                <a:gd name="T66" fmla="*/ 116 w 3240"/>
                <a:gd name="T67" fmla="*/ 1542 h 3240"/>
                <a:gd name="T68" fmla="*/ 182 w 3240"/>
                <a:gd name="T69" fmla="*/ 1172 h 3240"/>
                <a:gd name="T70" fmla="*/ 334 w 3240"/>
                <a:gd name="T71" fmla="*/ 838 h 3240"/>
                <a:gd name="T72" fmla="*/ 556 w 3240"/>
                <a:gd name="T73" fmla="*/ 554 h 3240"/>
                <a:gd name="T74" fmla="*/ 842 w 3240"/>
                <a:gd name="T75" fmla="*/ 330 h 3240"/>
                <a:gd name="T76" fmla="*/ 1174 w 3240"/>
                <a:gd name="T77" fmla="*/ 180 h 3240"/>
                <a:gd name="T78" fmla="*/ 1544 w 3240"/>
                <a:gd name="T79" fmla="*/ 112 h 3240"/>
                <a:gd name="T80" fmla="*/ 1850 w 3240"/>
                <a:gd name="T81" fmla="*/ 128 h 3240"/>
                <a:gd name="T82" fmla="*/ 2206 w 3240"/>
                <a:gd name="T83" fmla="*/ 230 h 3240"/>
                <a:gd name="T84" fmla="*/ 2522 w 3240"/>
                <a:gd name="T85" fmla="*/ 412 h 3240"/>
                <a:gd name="T86" fmla="*/ 2782 w 3240"/>
                <a:gd name="T87" fmla="*/ 662 h 3240"/>
                <a:gd name="T88" fmla="*/ 2978 w 3240"/>
                <a:gd name="T89" fmla="*/ 966 h 3240"/>
                <a:gd name="T90" fmla="*/ 3098 w 3240"/>
                <a:gd name="T91" fmla="*/ 1316 h 3240"/>
                <a:gd name="T92" fmla="*/ 3128 w 3240"/>
                <a:gd name="T93" fmla="*/ 1618 h 3240"/>
                <a:gd name="T94" fmla="*/ 3080 w 3240"/>
                <a:gd name="T95" fmla="*/ 1994 h 3240"/>
                <a:gd name="T96" fmla="*/ 2946 w 3240"/>
                <a:gd name="T97" fmla="*/ 2336 h 3240"/>
                <a:gd name="T98" fmla="*/ 2736 w 3240"/>
                <a:gd name="T99" fmla="*/ 2632 h 3240"/>
                <a:gd name="T100" fmla="*/ 2462 w 3240"/>
                <a:gd name="T101" fmla="*/ 2868 h 3240"/>
                <a:gd name="T102" fmla="*/ 2138 w 3240"/>
                <a:gd name="T103" fmla="*/ 3036 h 3240"/>
                <a:gd name="T104" fmla="*/ 1776 w 3240"/>
                <a:gd name="T105" fmla="*/ 3120 h 32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240"/>
                <a:gd name="T160" fmla="*/ 0 h 3240"/>
                <a:gd name="T161" fmla="*/ 3240 w 3240"/>
                <a:gd name="T162" fmla="*/ 3240 h 324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240" h="3240">
                  <a:moveTo>
                    <a:pt x="1622" y="0"/>
                  </a:moveTo>
                  <a:lnTo>
                    <a:pt x="1622" y="0"/>
                  </a:lnTo>
                  <a:lnTo>
                    <a:pt x="1538" y="2"/>
                  </a:lnTo>
                  <a:lnTo>
                    <a:pt x="1456" y="8"/>
                  </a:lnTo>
                  <a:lnTo>
                    <a:pt x="1376" y="18"/>
                  </a:lnTo>
                  <a:lnTo>
                    <a:pt x="1296" y="32"/>
                  </a:lnTo>
                  <a:lnTo>
                    <a:pt x="1218" y="50"/>
                  </a:lnTo>
                  <a:lnTo>
                    <a:pt x="1142" y="72"/>
                  </a:lnTo>
                  <a:lnTo>
                    <a:pt x="1066" y="98"/>
                  </a:lnTo>
                  <a:lnTo>
                    <a:pt x="992" y="128"/>
                  </a:lnTo>
                  <a:lnTo>
                    <a:pt x="920" y="160"/>
                  </a:lnTo>
                  <a:lnTo>
                    <a:pt x="850" y="196"/>
                  </a:lnTo>
                  <a:lnTo>
                    <a:pt x="782" y="236"/>
                  </a:lnTo>
                  <a:lnTo>
                    <a:pt x="716" y="278"/>
                  </a:lnTo>
                  <a:lnTo>
                    <a:pt x="654" y="322"/>
                  </a:lnTo>
                  <a:lnTo>
                    <a:pt x="592" y="370"/>
                  </a:lnTo>
                  <a:lnTo>
                    <a:pt x="534" y="422"/>
                  </a:lnTo>
                  <a:lnTo>
                    <a:pt x="476" y="476"/>
                  </a:lnTo>
                  <a:lnTo>
                    <a:pt x="422" y="532"/>
                  </a:lnTo>
                  <a:lnTo>
                    <a:pt x="372" y="590"/>
                  </a:lnTo>
                  <a:lnTo>
                    <a:pt x="324" y="652"/>
                  </a:lnTo>
                  <a:lnTo>
                    <a:pt x="278" y="716"/>
                  </a:lnTo>
                  <a:lnTo>
                    <a:pt x="236" y="782"/>
                  </a:lnTo>
                  <a:lnTo>
                    <a:pt x="196" y="850"/>
                  </a:lnTo>
                  <a:lnTo>
                    <a:pt x="162" y="920"/>
                  </a:lnTo>
                  <a:lnTo>
                    <a:pt x="128" y="992"/>
                  </a:lnTo>
                  <a:lnTo>
                    <a:pt x="100" y="1064"/>
                  </a:lnTo>
                  <a:lnTo>
                    <a:pt x="74" y="1140"/>
                  </a:lnTo>
                  <a:lnTo>
                    <a:pt x="52" y="1216"/>
                  </a:lnTo>
                  <a:lnTo>
                    <a:pt x="34" y="1296"/>
                  </a:lnTo>
                  <a:lnTo>
                    <a:pt x="20" y="1374"/>
                  </a:lnTo>
                  <a:lnTo>
                    <a:pt x="10" y="1456"/>
                  </a:lnTo>
                  <a:lnTo>
                    <a:pt x="2" y="1538"/>
                  </a:lnTo>
                  <a:lnTo>
                    <a:pt x="0" y="1622"/>
                  </a:lnTo>
                  <a:lnTo>
                    <a:pt x="2" y="1704"/>
                  </a:lnTo>
                  <a:lnTo>
                    <a:pt x="10" y="1786"/>
                  </a:lnTo>
                  <a:lnTo>
                    <a:pt x="20" y="1868"/>
                  </a:lnTo>
                  <a:lnTo>
                    <a:pt x="34" y="1946"/>
                  </a:lnTo>
                  <a:lnTo>
                    <a:pt x="52" y="2026"/>
                  </a:lnTo>
                  <a:lnTo>
                    <a:pt x="74" y="2102"/>
                  </a:lnTo>
                  <a:lnTo>
                    <a:pt x="100" y="2178"/>
                  </a:lnTo>
                  <a:lnTo>
                    <a:pt x="128" y="2250"/>
                  </a:lnTo>
                  <a:lnTo>
                    <a:pt x="162" y="2322"/>
                  </a:lnTo>
                  <a:lnTo>
                    <a:pt x="196" y="2392"/>
                  </a:lnTo>
                  <a:lnTo>
                    <a:pt x="236" y="2460"/>
                  </a:lnTo>
                  <a:lnTo>
                    <a:pt x="278" y="2526"/>
                  </a:lnTo>
                  <a:lnTo>
                    <a:pt x="324" y="2590"/>
                  </a:lnTo>
                  <a:lnTo>
                    <a:pt x="372" y="2650"/>
                  </a:lnTo>
                  <a:lnTo>
                    <a:pt x="422" y="2710"/>
                  </a:lnTo>
                  <a:lnTo>
                    <a:pt x="476" y="2766"/>
                  </a:lnTo>
                  <a:lnTo>
                    <a:pt x="534" y="2820"/>
                  </a:lnTo>
                  <a:lnTo>
                    <a:pt x="592" y="2870"/>
                  </a:lnTo>
                  <a:lnTo>
                    <a:pt x="654" y="2918"/>
                  </a:lnTo>
                  <a:lnTo>
                    <a:pt x="716" y="2964"/>
                  </a:lnTo>
                  <a:lnTo>
                    <a:pt x="782" y="3006"/>
                  </a:lnTo>
                  <a:lnTo>
                    <a:pt x="850" y="3044"/>
                  </a:lnTo>
                  <a:lnTo>
                    <a:pt x="920" y="3080"/>
                  </a:lnTo>
                  <a:lnTo>
                    <a:pt x="992" y="3112"/>
                  </a:lnTo>
                  <a:lnTo>
                    <a:pt x="1066" y="3142"/>
                  </a:lnTo>
                  <a:lnTo>
                    <a:pt x="1142" y="3168"/>
                  </a:lnTo>
                  <a:lnTo>
                    <a:pt x="1218" y="3190"/>
                  </a:lnTo>
                  <a:lnTo>
                    <a:pt x="1296" y="3208"/>
                  </a:lnTo>
                  <a:lnTo>
                    <a:pt x="1376" y="3222"/>
                  </a:lnTo>
                  <a:lnTo>
                    <a:pt x="1456" y="3232"/>
                  </a:lnTo>
                  <a:lnTo>
                    <a:pt x="1538" y="3238"/>
                  </a:lnTo>
                  <a:lnTo>
                    <a:pt x="1622" y="3240"/>
                  </a:lnTo>
                  <a:lnTo>
                    <a:pt x="1706" y="3238"/>
                  </a:lnTo>
                  <a:lnTo>
                    <a:pt x="1788" y="3232"/>
                  </a:lnTo>
                  <a:lnTo>
                    <a:pt x="1868" y="3222"/>
                  </a:lnTo>
                  <a:lnTo>
                    <a:pt x="1948" y="3208"/>
                  </a:lnTo>
                  <a:lnTo>
                    <a:pt x="2026" y="3190"/>
                  </a:lnTo>
                  <a:lnTo>
                    <a:pt x="2102" y="3168"/>
                  </a:lnTo>
                  <a:lnTo>
                    <a:pt x="2178" y="3142"/>
                  </a:lnTo>
                  <a:lnTo>
                    <a:pt x="2250" y="3112"/>
                  </a:lnTo>
                  <a:lnTo>
                    <a:pt x="2322" y="3080"/>
                  </a:lnTo>
                  <a:lnTo>
                    <a:pt x="2392" y="3044"/>
                  </a:lnTo>
                  <a:lnTo>
                    <a:pt x="2460" y="3006"/>
                  </a:lnTo>
                  <a:lnTo>
                    <a:pt x="2526" y="2964"/>
                  </a:lnTo>
                  <a:lnTo>
                    <a:pt x="2588" y="2918"/>
                  </a:lnTo>
                  <a:lnTo>
                    <a:pt x="2650" y="2870"/>
                  </a:lnTo>
                  <a:lnTo>
                    <a:pt x="2708" y="2820"/>
                  </a:lnTo>
                  <a:lnTo>
                    <a:pt x="2764" y="2766"/>
                  </a:lnTo>
                  <a:lnTo>
                    <a:pt x="2818" y="2710"/>
                  </a:lnTo>
                  <a:lnTo>
                    <a:pt x="2870" y="2650"/>
                  </a:lnTo>
                  <a:lnTo>
                    <a:pt x="2918" y="2590"/>
                  </a:lnTo>
                  <a:lnTo>
                    <a:pt x="2962" y="2526"/>
                  </a:lnTo>
                  <a:lnTo>
                    <a:pt x="3004" y="2460"/>
                  </a:lnTo>
                  <a:lnTo>
                    <a:pt x="3044" y="2392"/>
                  </a:lnTo>
                  <a:lnTo>
                    <a:pt x="3080" y="2322"/>
                  </a:lnTo>
                  <a:lnTo>
                    <a:pt x="3112" y="2250"/>
                  </a:lnTo>
                  <a:lnTo>
                    <a:pt x="3140" y="2178"/>
                  </a:lnTo>
                  <a:lnTo>
                    <a:pt x="3166" y="2102"/>
                  </a:lnTo>
                  <a:lnTo>
                    <a:pt x="3188" y="2026"/>
                  </a:lnTo>
                  <a:lnTo>
                    <a:pt x="3206" y="1946"/>
                  </a:lnTo>
                  <a:lnTo>
                    <a:pt x="3220" y="1868"/>
                  </a:lnTo>
                  <a:lnTo>
                    <a:pt x="3230" y="1786"/>
                  </a:lnTo>
                  <a:lnTo>
                    <a:pt x="3238" y="1704"/>
                  </a:lnTo>
                  <a:lnTo>
                    <a:pt x="3240" y="1622"/>
                  </a:lnTo>
                  <a:lnTo>
                    <a:pt x="3238" y="1538"/>
                  </a:lnTo>
                  <a:lnTo>
                    <a:pt x="3230" y="1456"/>
                  </a:lnTo>
                  <a:lnTo>
                    <a:pt x="3220" y="1374"/>
                  </a:lnTo>
                  <a:lnTo>
                    <a:pt x="3206" y="1296"/>
                  </a:lnTo>
                  <a:lnTo>
                    <a:pt x="3188" y="1216"/>
                  </a:lnTo>
                  <a:lnTo>
                    <a:pt x="3166" y="1140"/>
                  </a:lnTo>
                  <a:lnTo>
                    <a:pt x="3140" y="1064"/>
                  </a:lnTo>
                  <a:lnTo>
                    <a:pt x="3112" y="992"/>
                  </a:lnTo>
                  <a:lnTo>
                    <a:pt x="3080" y="920"/>
                  </a:lnTo>
                  <a:lnTo>
                    <a:pt x="3044" y="850"/>
                  </a:lnTo>
                  <a:lnTo>
                    <a:pt x="3004" y="782"/>
                  </a:lnTo>
                  <a:lnTo>
                    <a:pt x="2962" y="716"/>
                  </a:lnTo>
                  <a:lnTo>
                    <a:pt x="2918" y="652"/>
                  </a:lnTo>
                  <a:lnTo>
                    <a:pt x="2870" y="590"/>
                  </a:lnTo>
                  <a:lnTo>
                    <a:pt x="2818" y="532"/>
                  </a:lnTo>
                  <a:lnTo>
                    <a:pt x="2764" y="476"/>
                  </a:lnTo>
                  <a:lnTo>
                    <a:pt x="2708" y="422"/>
                  </a:lnTo>
                  <a:lnTo>
                    <a:pt x="2650" y="370"/>
                  </a:lnTo>
                  <a:lnTo>
                    <a:pt x="2588" y="322"/>
                  </a:lnTo>
                  <a:lnTo>
                    <a:pt x="2526" y="278"/>
                  </a:lnTo>
                  <a:lnTo>
                    <a:pt x="2460" y="236"/>
                  </a:lnTo>
                  <a:lnTo>
                    <a:pt x="2392" y="196"/>
                  </a:lnTo>
                  <a:lnTo>
                    <a:pt x="2322" y="160"/>
                  </a:lnTo>
                  <a:lnTo>
                    <a:pt x="2250" y="128"/>
                  </a:lnTo>
                  <a:lnTo>
                    <a:pt x="2178" y="98"/>
                  </a:lnTo>
                  <a:lnTo>
                    <a:pt x="2102" y="72"/>
                  </a:lnTo>
                  <a:lnTo>
                    <a:pt x="2026" y="50"/>
                  </a:lnTo>
                  <a:lnTo>
                    <a:pt x="1948" y="32"/>
                  </a:lnTo>
                  <a:lnTo>
                    <a:pt x="1868" y="18"/>
                  </a:lnTo>
                  <a:lnTo>
                    <a:pt x="1788" y="8"/>
                  </a:lnTo>
                  <a:lnTo>
                    <a:pt x="1706" y="2"/>
                  </a:lnTo>
                  <a:lnTo>
                    <a:pt x="1622" y="0"/>
                  </a:lnTo>
                  <a:close/>
                  <a:moveTo>
                    <a:pt x="1622" y="3126"/>
                  </a:moveTo>
                  <a:lnTo>
                    <a:pt x="1622" y="3126"/>
                  </a:lnTo>
                  <a:lnTo>
                    <a:pt x="1544" y="3124"/>
                  </a:lnTo>
                  <a:lnTo>
                    <a:pt x="1468" y="3120"/>
                  </a:lnTo>
                  <a:lnTo>
                    <a:pt x="1394" y="3110"/>
                  </a:lnTo>
                  <a:lnTo>
                    <a:pt x="1320" y="3096"/>
                  </a:lnTo>
                  <a:lnTo>
                    <a:pt x="1246" y="3080"/>
                  </a:lnTo>
                  <a:lnTo>
                    <a:pt x="1174" y="3058"/>
                  </a:lnTo>
                  <a:lnTo>
                    <a:pt x="1104" y="3036"/>
                  </a:lnTo>
                  <a:lnTo>
                    <a:pt x="1036" y="3008"/>
                  </a:lnTo>
                  <a:lnTo>
                    <a:pt x="970" y="2978"/>
                  </a:lnTo>
                  <a:lnTo>
                    <a:pt x="904" y="2944"/>
                  </a:lnTo>
                  <a:lnTo>
                    <a:pt x="842" y="2908"/>
                  </a:lnTo>
                  <a:lnTo>
                    <a:pt x="780" y="2868"/>
                  </a:lnTo>
                  <a:lnTo>
                    <a:pt x="722" y="2826"/>
                  </a:lnTo>
                  <a:lnTo>
                    <a:pt x="664" y="2782"/>
                  </a:lnTo>
                  <a:lnTo>
                    <a:pt x="610" y="2734"/>
                  </a:lnTo>
                  <a:lnTo>
                    <a:pt x="556" y="2684"/>
                  </a:lnTo>
                  <a:lnTo>
                    <a:pt x="506" y="2632"/>
                  </a:lnTo>
                  <a:lnTo>
                    <a:pt x="460" y="2576"/>
                  </a:lnTo>
                  <a:lnTo>
                    <a:pt x="414" y="2520"/>
                  </a:lnTo>
                  <a:lnTo>
                    <a:pt x="372" y="2460"/>
                  </a:lnTo>
                  <a:lnTo>
                    <a:pt x="334" y="2400"/>
                  </a:lnTo>
                  <a:lnTo>
                    <a:pt x="296" y="2336"/>
                  </a:lnTo>
                  <a:lnTo>
                    <a:pt x="264" y="2272"/>
                  </a:lnTo>
                  <a:lnTo>
                    <a:pt x="234" y="2204"/>
                  </a:lnTo>
                  <a:lnTo>
                    <a:pt x="206" y="2136"/>
                  </a:lnTo>
                  <a:lnTo>
                    <a:pt x="182" y="2066"/>
                  </a:lnTo>
                  <a:lnTo>
                    <a:pt x="162" y="1994"/>
                  </a:lnTo>
                  <a:lnTo>
                    <a:pt x="144" y="1922"/>
                  </a:lnTo>
                  <a:lnTo>
                    <a:pt x="132" y="1848"/>
                  </a:lnTo>
                  <a:lnTo>
                    <a:pt x="122" y="1772"/>
                  </a:lnTo>
                  <a:lnTo>
                    <a:pt x="116" y="1696"/>
                  </a:lnTo>
                  <a:lnTo>
                    <a:pt x="114" y="1618"/>
                  </a:lnTo>
                  <a:lnTo>
                    <a:pt x="116" y="1542"/>
                  </a:lnTo>
                  <a:lnTo>
                    <a:pt x="122" y="1466"/>
                  </a:lnTo>
                  <a:lnTo>
                    <a:pt x="132" y="1390"/>
                  </a:lnTo>
                  <a:lnTo>
                    <a:pt x="144" y="1316"/>
                  </a:lnTo>
                  <a:lnTo>
                    <a:pt x="162" y="1244"/>
                  </a:lnTo>
                  <a:lnTo>
                    <a:pt x="182" y="1172"/>
                  </a:lnTo>
                  <a:lnTo>
                    <a:pt x="206" y="1102"/>
                  </a:lnTo>
                  <a:lnTo>
                    <a:pt x="234" y="1034"/>
                  </a:lnTo>
                  <a:lnTo>
                    <a:pt x="264" y="966"/>
                  </a:lnTo>
                  <a:lnTo>
                    <a:pt x="296" y="902"/>
                  </a:lnTo>
                  <a:lnTo>
                    <a:pt x="334" y="838"/>
                  </a:lnTo>
                  <a:lnTo>
                    <a:pt x="372" y="778"/>
                  </a:lnTo>
                  <a:lnTo>
                    <a:pt x="414" y="718"/>
                  </a:lnTo>
                  <a:lnTo>
                    <a:pt x="460" y="662"/>
                  </a:lnTo>
                  <a:lnTo>
                    <a:pt x="506" y="606"/>
                  </a:lnTo>
                  <a:lnTo>
                    <a:pt x="556" y="554"/>
                  </a:lnTo>
                  <a:lnTo>
                    <a:pt x="610" y="504"/>
                  </a:lnTo>
                  <a:lnTo>
                    <a:pt x="664" y="456"/>
                  </a:lnTo>
                  <a:lnTo>
                    <a:pt x="722" y="412"/>
                  </a:lnTo>
                  <a:lnTo>
                    <a:pt x="780" y="370"/>
                  </a:lnTo>
                  <a:lnTo>
                    <a:pt x="842" y="330"/>
                  </a:lnTo>
                  <a:lnTo>
                    <a:pt x="904" y="294"/>
                  </a:lnTo>
                  <a:lnTo>
                    <a:pt x="970" y="260"/>
                  </a:lnTo>
                  <a:lnTo>
                    <a:pt x="1036" y="230"/>
                  </a:lnTo>
                  <a:lnTo>
                    <a:pt x="1104" y="202"/>
                  </a:lnTo>
                  <a:lnTo>
                    <a:pt x="1174" y="180"/>
                  </a:lnTo>
                  <a:lnTo>
                    <a:pt x="1246" y="158"/>
                  </a:lnTo>
                  <a:lnTo>
                    <a:pt x="1320" y="142"/>
                  </a:lnTo>
                  <a:lnTo>
                    <a:pt x="1394" y="128"/>
                  </a:lnTo>
                  <a:lnTo>
                    <a:pt x="1468" y="118"/>
                  </a:lnTo>
                  <a:lnTo>
                    <a:pt x="1544" y="112"/>
                  </a:lnTo>
                  <a:lnTo>
                    <a:pt x="1622" y="110"/>
                  </a:lnTo>
                  <a:lnTo>
                    <a:pt x="1700" y="112"/>
                  </a:lnTo>
                  <a:lnTo>
                    <a:pt x="1776" y="118"/>
                  </a:lnTo>
                  <a:lnTo>
                    <a:pt x="1850" y="128"/>
                  </a:lnTo>
                  <a:lnTo>
                    <a:pt x="1924" y="142"/>
                  </a:lnTo>
                  <a:lnTo>
                    <a:pt x="1998" y="158"/>
                  </a:lnTo>
                  <a:lnTo>
                    <a:pt x="2068" y="180"/>
                  </a:lnTo>
                  <a:lnTo>
                    <a:pt x="2138" y="202"/>
                  </a:lnTo>
                  <a:lnTo>
                    <a:pt x="2206" y="230"/>
                  </a:lnTo>
                  <a:lnTo>
                    <a:pt x="2274" y="260"/>
                  </a:lnTo>
                  <a:lnTo>
                    <a:pt x="2338" y="294"/>
                  </a:lnTo>
                  <a:lnTo>
                    <a:pt x="2402" y="330"/>
                  </a:lnTo>
                  <a:lnTo>
                    <a:pt x="2462" y="370"/>
                  </a:lnTo>
                  <a:lnTo>
                    <a:pt x="2522" y="412"/>
                  </a:lnTo>
                  <a:lnTo>
                    <a:pt x="2578" y="456"/>
                  </a:lnTo>
                  <a:lnTo>
                    <a:pt x="2632" y="504"/>
                  </a:lnTo>
                  <a:lnTo>
                    <a:pt x="2686" y="554"/>
                  </a:lnTo>
                  <a:lnTo>
                    <a:pt x="2736" y="606"/>
                  </a:lnTo>
                  <a:lnTo>
                    <a:pt x="2782" y="662"/>
                  </a:lnTo>
                  <a:lnTo>
                    <a:pt x="2828" y="718"/>
                  </a:lnTo>
                  <a:lnTo>
                    <a:pt x="2870" y="778"/>
                  </a:lnTo>
                  <a:lnTo>
                    <a:pt x="2910" y="838"/>
                  </a:lnTo>
                  <a:lnTo>
                    <a:pt x="2946" y="902"/>
                  </a:lnTo>
                  <a:lnTo>
                    <a:pt x="2978" y="966"/>
                  </a:lnTo>
                  <a:lnTo>
                    <a:pt x="3010" y="1034"/>
                  </a:lnTo>
                  <a:lnTo>
                    <a:pt x="3036" y="1102"/>
                  </a:lnTo>
                  <a:lnTo>
                    <a:pt x="3060" y="1172"/>
                  </a:lnTo>
                  <a:lnTo>
                    <a:pt x="3080" y="1244"/>
                  </a:lnTo>
                  <a:lnTo>
                    <a:pt x="3098" y="1316"/>
                  </a:lnTo>
                  <a:lnTo>
                    <a:pt x="3110" y="1390"/>
                  </a:lnTo>
                  <a:lnTo>
                    <a:pt x="3120" y="1466"/>
                  </a:lnTo>
                  <a:lnTo>
                    <a:pt x="3126" y="1542"/>
                  </a:lnTo>
                  <a:lnTo>
                    <a:pt x="3128" y="1618"/>
                  </a:lnTo>
                  <a:lnTo>
                    <a:pt x="3126" y="1696"/>
                  </a:lnTo>
                  <a:lnTo>
                    <a:pt x="3120" y="1772"/>
                  </a:lnTo>
                  <a:lnTo>
                    <a:pt x="3110" y="1848"/>
                  </a:lnTo>
                  <a:lnTo>
                    <a:pt x="3098" y="1922"/>
                  </a:lnTo>
                  <a:lnTo>
                    <a:pt x="3080" y="1994"/>
                  </a:lnTo>
                  <a:lnTo>
                    <a:pt x="3060" y="2066"/>
                  </a:lnTo>
                  <a:lnTo>
                    <a:pt x="3036" y="2136"/>
                  </a:lnTo>
                  <a:lnTo>
                    <a:pt x="3010" y="2204"/>
                  </a:lnTo>
                  <a:lnTo>
                    <a:pt x="2978" y="2272"/>
                  </a:lnTo>
                  <a:lnTo>
                    <a:pt x="2946" y="2336"/>
                  </a:lnTo>
                  <a:lnTo>
                    <a:pt x="2910" y="2400"/>
                  </a:lnTo>
                  <a:lnTo>
                    <a:pt x="2870" y="2460"/>
                  </a:lnTo>
                  <a:lnTo>
                    <a:pt x="2828" y="2520"/>
                  </a:lnTo>
                  <a:lnTo>
                    <a:pt x="2782" y="2576"/>
                  </a:lnTo>
                  <a:lnTo>
                    <a:pt x="2736" y="2632"/>
                  </a:lnTo>
                  <a:lnTo>
                    <a:pt x="2686" y="2684"/>
                  </a:lnTo>
                  <a:lnTo>
                    <a:pt x="2632" y="2734"/>
                  </a:lnTo>
                  <a:lnTo>
                    <a:pt x="2578" y="2782"/>
                  </a:lnTo>
                  <a:lnTo>
                    <a:pt x="2522" y="2826"/>
                  </a:lnTo>
                  <a:lnTo>
                    <a:pt x="2462" y="2868"/>
                  </a:lnTo>
                  <a:lnTo>
                    <a:pt x="2402" y="2908"/>
                  </a:lnTo>
                  <a:lnTo>
                    <a:pt x="2338" y="2944"/>
                  </a:lnTo>
                  <a:lnTo>
                    <a:pt x="2274" y="2978"/>
                  </a:lnTo>
                  <a:lnTo>
                    <a:pt x="2206" y="3008"/>
                  </a:lnTo>
                  <a:lnTo>
                    <a:pt x="2138" y="3036"/>
                  </a:lnTo>
                  <a:lnTo>
                    <a:pt x="2068" y="3058"/>
                  </a:lnTo>
                  <a:lnTo>
                    <a:pt x="1998" y="3080"/>
                  </a:lnTo>
                  <a:lnTo>
                    <a:pt x="1924" y="3096"/>
                  </a:lnTo>
                  <a:lnTo>
                    <a:pt x="1850" y="3110"/>
                  </a:lnTo>
                  <a:lnTo>
                    <a:pt x="1776" y="3120"/>
                  </a:lnTo>
                  <a:lnTo>
                    <a:pt x="1700" y="3124"/>
                  </a:lnTo>
                  <a:lnTo>
                    <a:pt x="1622" y="3126"/>
                  </a:lnTo>
                  <a:close/>
                </a:path>
              </a:pathLst>
            </a:custGeom>
            <a:solidFill>
              <a:srgbClr val="000000"/>
            </a:solidFill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125985724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4">
      <a:dk1>
        <a:srgbClr val="004E4C"/>
      </a:dk1>
      <a:lt1>
        <a:srgbClr val="FFFFFF"/>
      </a:lt1>
      <a:dk2>
        <a:srgbClr val="006666"/>
      </a:dk2>
      <a:lt2>
        <a:srgbClr val="FFFFCC"/>
      </a:lt2>
      <a:accent1>
        <a:srgbClr val="FFCC00"/>
      </a:accent1>
      <a:accent2>
        <a:srgbClr val="00B0AC"/>
      </a:accent2>
      <a:accent3>
        <a:srgbClr val="AAB8B8"/>
      </a:accent3>
      <a:accent4>
        <a:srgbClr val="DADADA"/>
      </a:accent4>
      <a:accent5>
        <a:srgbClr val="FFE2AA"/>
      </a:accent5>
      <a:accent6>
        <a:srgbClr val="009F9B"/>
      </a:accent6>
      <a:hlink>
        <a:srgbClr val="BA7C3E"/>
      </a:hlink>
      <a:folHlink>
        <a:srgbClr val="724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2621</TotalTime>
  <Words>1579</Words>
  <Application>Microsoft Office PowerPoint</Application>
  <PresentationFormat>On-screen Show (4:3)</PresentationFormat>
  <Paragraphs>441</Paragraphs>
  <Slides>32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Textured</vt:lpstr>
      <vt:lpstr>Welcome</vt:lpstr>
      <vt:lpstr>How did you do?</vt:lpstr>
      <vt:lpstr>SENSORY MANAGEMENT ATTRIBUTES, FAULTS &amp; FLAWS Where Should You Spend Your Time?</vt:lpstr>
      <vt:lpstr>SENSORY DEFINITIONS</vt:lpstr>
      <vt:lpstr>Attribute Definition</vt:lpstr>
      <vt:lpstr>Attribute Production</vt:lpstr>
      <vt:lpstr>Primary Aromas</vt:lpstr>
      <vt:lpstr>Attribute Production</vt:lpstr>
      <vt:lpstr>Secondary and Tertiary Aromas</vt:lpstr>
      <vt:lpstr>Fault Definition</vt:lpstr>
      <vt:lpstr>Flaw Definition</vt:lpstr>
      <vt:lpstr>SINGLE FLAW &amp; ATTRIBUTE EXAMPLES</vt:lpstr>
      <vt:lpstr>SINGLE FLAW &amp; ATTRIBUTE EXAMPLES</vt:lpstr>
      <vt:lpstr>Fault, Flaw, Attribute Perception  Roles of Ability, Experience and Education</vt:lpstr>
      <vt:lpstr>WHAT IS A STANDARD?</vt:lpstr>
      <vt:lpstr>WINE SENSORY STANDARDS</vt:lpstr>
      <vt:lpstr>Personal vs. ‘Correct’ Standards</vt:lpstr>
      <vt:lpstr> Winemaker Sensory Agenda</vt:lpstr>
      <vt:lpstr>BERRY SENSORY EVALUATION</vt:lpstr>
      <vt:lpstr>IMPORTANT ATTRIBUTES</vt:lpstr>
      <vt:lpstr>ENHANCING ATTRIBUTES</vt:lpstr>
      <vt:lpstr>COMMON WINE FAULTS</vt:lpstr>
      <vt:lpstr>WINE SENSORY FAULTS</vt:lpstr>
      <vt:lpstr>Prevention of Wine Faults</vt:lpstr>
      <vt:lpstr>Prevention of Wine Faults (cont.)</vt:lpstr>
      <vt:lpstr>Curing Wine Faults</vt:lpstr>
      <vt:lpstr>ATTRIBUTES, FAULTS, FLAWS  HOW DECIDE EFFORT SPENT </vt:lpstr>
      <vt:lpstr>Summary Perception Value</vt:lpstr>
      <vt:lpstr>Take Home Lessons</vt:lpstr>
      <vt:lpstr>Take Home Lessons</vt:lpstr>
      <vt:lpstr>Take Home Lessons</vt:lpstr>
      <vt:lpstr>Take Home Lessons</vt:lpstr>
    </vt:vector>
  </TitlesOfParts>
  <Company>The Pennsylvania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YEAST AND ENZYME CHOICES:</dc:title>
  <dc:creator>Steve Menke</dc:creator>
  <cp:lastModifiedBy>Microsoft</cp:lastModifiedBy>
  <cp:revision>170</cp:revision>
  <cp:lastPrinted>2014-01-10T23:31:43Z</cp:lastPrinted>
  <dcterms:created xsi:type="dcterms:W3CDTF">2004-02-16T03:10:27Z</dcterms:created>
  <dcterms:modified xsi:type="dcterms:W3CDTF">2018-01-22T17:21:42Z</dcterms:modified>
</cp:coreProperties>
</file>