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2" r:id="rId11"/>
    <p:sldId id="264" r:id="rId12"/>
    <p:sldId id="265" r:id="rId13"/>
    <p:sldId id="266" r:id="rId14"/>
    <p:sldId id="267" r:id="rId15"/>
    <p:sldId id="271" r:id="rId16"/>
    <p:sldId id="268" r:id="rId17"/>
    <p:sldId id="274" r:id="rId18"/>
    <p:sldId id="269" r:id="rId19"/>
    <p:sldId id="275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AFD2415-E3A6-40EF-B63F-3F0935010193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4677DBD-1132-47CF-BB25-168C5BEA032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 Your Vineyard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VinCo</a:t>
            </a:r>
            <a:r>
              <a:rPr lang="en-US" dirty="0" smtClean="0"/>
              <a:t> Conference and Tradeshow</a:t>
            </a:r>
          </a:p>
          <a:p>
            <a:r>
              <a:rPr lang="en-US" dirty="0" smtClean="0"/>
              <a:t>Annual Meeting, January 13 &amp; 14,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18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Sonoma County Winegrowers Grape Marketplace</a:t>
            </a:r>
          </a:p>
          <a:p>
            <a:pPr lvl="1"/>
            <a:r>
              <a:rPr lang="en-US" dirty="0" smtClean="0"/>
              <a:t>Web based posting of grapes for sale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www.Sonomawinegrape.org/marketplace   </a:t>
            </a:r>
          </a:p>
          <a:p>
            <a:pPr lvl="1"/>
            <a:endParaRPr lang="en-US" dirty="0"/>
          </a:p>
          <a:p>
            <a:r>
              <a:rPr lang="en-US" dirty="0" smtClean="0"/>
              <a:t>Everyvine.com</a:t>
            </a:r>
          </a:p>
          <a:p>
            <a:pPr lvl="1"/>
            <a:r>
              <a:rPr lang="en-US" dirty="0" smtClean="0"/>
              <a:t>Web based mapping and grape marketing website</a:t>
            </a:r>
          </a:p>
          <a:p>
            <a:pPr lvl="1"/>
            <a:r>
              <a:rPr lang="en-US" dirty="0" smtClean="0"/>
              <a:t>Possibly available to Colorado growers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www.everyvine.com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51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Communicate with the winery throughout the season</a:t>
            </a:r>
          </a:p>
          <a:p>
            <a:endParaRPr lang="en-US" dirty="0"/>
          </a:p>
          <a:p>
            <a:r>
              <a:rPr lang="en-US" dirty="0" smtClean="0"/>
              <a:t>Ask to taste wine from your grapes</a:t>
            </a:r>
          </a:p>
          <a:p>
            <a:endParaRPr lang="en-US" dirty="0"/>
          </a:p>
          <a:p>
            <a:r>
              <a:rPr lang="en-US" dirty="0" smtClean="0"/>
              <a:t>Build a relationship with the winery</a:t>
            </a:r>
          </a:p>
          <a:p>
            <a:endParaRPr lang="en-US" dirty="0"/>
          </a:p>
          <a:p>
            <a:r>
              <a:rPr lang="en-US" dirty="0" smtClean="0"/>
              <a:t>Consistently meet winery needs</a:t>
            </a:r>
          </a:p>
          <a:p>
            <a:pPr lvl="1"/>
            <a:r>
              <a:rPr lang="en-US" dirty="0" smtClean="0"/>
              <a:t>Quantity and quality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Have a Contract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Pear growers </a:t>
            </a:r>
          </a:p>
          <a:p>
            <a:endParaRPr lang="en-US" dirty="0"/>
          </a:p>
          <a:p>
            <a:r>
              <a:rPr lang="en-US" dirty="0" smtClean="0"/>
              <a:t>60’s began conversion to </a:t>
            </a:r>
            <a:r>
              <a:rPr lang="en-US" dirty="0" err="1" smtClean="0"/>
              <a:t>winegrapes</a:t>
            </a:r>
            <a:endParaRPr lang="en-US" dirty="0" smtClean="0"/>
          </a:p>
          <a:p>
            <a:pPr lvl="1"/>
            <a:r>
              <a:rPr lang="en-US" dirty="0" smtClean="0"/>
              <a:t>Initially treated grapes as a commodity</a:t>
            </a:r>
          </a:p>
          <a:p>
            <a:pPr lvl="1"/>
            <a:endParaRPr lang="en-US" dirty="0"/>
          </a:p>
          <a:p>
            <a:r>
              <a:rPr lang="en-US" dirty="0" smtClean="0"/>
              <a:t>Began branding their vineyards</a:t>
            </a:r>
          </a:p>
          <a:p>
            <a:pPr lvl="1"/>
            <a:r>
              <a:rPr lang="en-US" dirty="0" smtClean="0"/>
              <a:t>Made sure their grapes are not a commodity</a:t>
            </a:r>
          </a:p>
          <a:p>
            <a:pPr lvl="1"/>
            <a:endParaRPr lang="en-US" dirty="0"/>
          </a:p>
          <a:p>
            <a:r>
              <a:rPr lang="en-US" dirty="0" smtClean="0"/>
              <a:t>Also expanded their vineyard holdings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Sangiacomo</a:t>
            </a:r>
            <a:r>
              <a:rPr lang="en-US" dirty="0" smtClean="0"/>
              <a:t> Vineyards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2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brand</a:t>
            </a:r>
          </a:p>
          <a:p>
            <a:pPr lvl="1"/>
            <a:r>
              <a:rPr lang="en-US" dirty="0" smtClean="0"/>
              <a:t>Trust, honesty, good for their word</a:t>
            </a:r>
          </a:p>
          <a:p>
            <a:pPr lvl="1"/>
            <a:endParaRPr lang="en-US" dirty="0"/>
          </a:p>
          <a:p>
            <a:r>
              <a:rPr lang="en-US" dirty="0" smtClean="0"/>
              <a:t>30 contracts today are still a handshake</a:t>
            </a:r>
          </a:p>
          <a:p>
            <a:endParaRPr lang="en-US" dirty="0"/>
          </a:p>
          <a:p>
            <a:r>
              <a:rPr lang="en-US" dirty="0" smtClean="0"/>
              <a:t>Give and take with customers</a:t>
            </a:r>
          </a:p>
          <a:p>
            <a:endParaRPr lang="en-US" dirty="0"/>
          </a:p>
          <a:p>
            <a:r>
              <a:rPr lang="en-US" dirty="0" smtClean="0"/>
              <a:t>Quality commitment</a:t>
            </a:r>
          </a:p>
          <a:p>
            <a:pPr lvl="1"/>
            <a:r>
              <a:rPr lang="en-US" dirty="0" smtClean="0"/>
              <a:t>Do own trials of rootstock and clone for a site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Sangiacomo</a:t>
            </a:r>
            <a:r>
              <a:rPr lang="en-US" dirty="0" smtClean="0"/>
              <a:t> Brand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70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1989 advertised in Wine Spectator!</a:t>
            </a:r>
          </a:p>
          <a:p>
            <a:endParaRPr lang="en-US" dirty="0"/>
          </a:p>
          <a:p>
            <a:r>
              <a:rPr lang="en-US" dirty="0" smtClean="0"/>
              <a:t>Invited wine writers to their vineyards</a:t>
            </a:r>
          </a:p>
          <a:p>
            <a:pPr lvl="1"/>
            <a:r>
              <a:rPr lang="en-US" dirty="0" smtClean="0"/>
              <a:t>Share an Italian meal &amp; wines from </a:t>
            </a:r>
            <a:r>
              <a:rPr lang="en-US" dirty="0" err="1" smtClean="0"/>
              <a:t>Sangiacomo</a:t>
            </a:r>
            <a:r>
              <a:rPr lang="en-US" dirty="0" smtClean="0"/>
              <a:t> grapes</a:t>
            </a:r>
          </a:p>
          <a:p>
            <a:pPr lvl="1"/>
            <a:endParaRPr lang="en-US" dirty="0"/>
          </a:p>
          <a:p>
            <a:r>
              <a:rPr lang="en-US" dirty="0" smtClean="0"/>
              <a:t>In 1989 hosted winemakers/buyers for tasting event</a:t>
            </a:r>
          </a:p>
          <a:p>
            <a:pPr lvl="1"/>
            <a:r>
              <a:rPr lang="en-US" dirty="0" smtClean="0"/>
              <a:t>Samples of wines from specific </a:t>
            </a:r>
            <a:r>
              <a:rPr lang="en-US" dirty="0" err="1" smtClean="0"/>
              <a:t>Sangiacomo</a:t>
            </a:r>
            <a:r>
              <a:rPr lang="en-US" dirty="0" smtClean="0"/>
              <a:t> vineyards</a:t>
            </a:r>
          </a:p>
          <a:p>
            <a:pPr lvl="1"/>
            <a:r>
              <a:rPr lang="en-US" dirty="0" smtClean="0"/>
              <a:t>Winemakers discuss their winemaking</a:t>
            </a:r>
          </a:p>
          <a:p>
            <a:pPr lvl="1"/>
            <a:r>
              <a:rPr lang="en-US" dirty="0" smtClean="0"/>
              <a:t>Educational tasting by vineyard and block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the Extra Mile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467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AppData\Local\Microsoft\Windows\Temporary Internet Files\Content.Outlook\69GHXKQB\i-FRQdqnd-X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-1386397"/>
            <a:ext cx="8839200" cy="821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904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 story</a:t>
            </a:r>
          </a:p>
          <a:p>
            <a:pPr lvl="1"/>
            <a:r>
              <a:rPr lang="en-US" dirty="0" smtClean="0"/>
              <a:t>Sustainability part of today’s story</a:t>
            </a:r>
          </a:p>
          <a:p>
            <a:pPr lvl="1"/>
            <a:endParaRPr lang="en-US" dirty="0"/>
          </a:p>
          <a:p>
            <a:r>
              <a:rPr lang="en-US" dirty="0" smtClean="0"/>
              <a:t>Need a website – </a:t>
            </a:r>
            <a:r>
              <a:rPr lang="en-US" dirty="0" smtClean="0">
                <a:solidFill>
                  <a:srgbClr val="FF0000"/>
                </a:solidFill>
              </a:rPr>
              <a:t>www.sangiacomovineyards.com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Intimacy + diversity = Nuance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35 Wineries with vineyard designates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News and Press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Show ratings of wines from </a:t>
            </a:r>
            <a:r>
              <a:rPr lang="en-US" dirty="0" err="1" smtClean="0">
                <a:solidFill>
                  <a:schemeClr val="tx1"/>
                </a:solidFill>
              </a:rPr>
              <a:t>Sangiacomo</a:t>
            </a:r>
            <a:r>
              <a:rPr lang="en-US" dirty="0" smtClean="0">
                <a:solidFill>
                  <a:schemeClr val="tx1"/>
                </a:solidFill>
              </a:rPr>
              <a:t> grapes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Sangiacomo</a:t>
            </a:r>
            <a:r>
              <a:rPr lang="en-US" dirty="0" smtClean="0"/>
              <a:t> Suggestions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15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recognition for the vineyard brand</a:t>
            </a:r>
          </a:p>
          <a:p>
            <a:endParaRPr lang="en-US" dirty="0"/>
          </a:p>
          <a:p>
            <a:r>
              <a:rPr lang="en-US" dirty="0" smtClean="0"/>
              <a:t>Retain control of the brand </a:t>
            </a:r>
          </a:p>
          <a:p>
            <a:pPr lvl="1"/>
            <a:r>
              <a:rPr lang="en-US" dirty="0" smtClean="0"/>
              <a:t>Licensing agreement to protect name</a:t>
            </a:r>
          </a:p>
          <a:p>
            <a:pPr lvl="1"/>
            <a:r>
              <a:rPr lang="en-US" dirty="0" smtClean="0"/>
              <a:t>Insure quality is achieved before bottling</a:t>
            </a:r>
          </a:p>
          <a:p>
            <a:pPr lvl="1"/>
            <a:endParaRPr lang="en-US" dirty="0"/>
          </a:p>
          <a:p>
            <a:r>
              <a:rPr lang="en-US" dirty="0" smtClean="0"/>
              <a:t>Promote their winery customers</a:t>
            </a:r>
          </a:p>
          <a:p>
            <a:pPr lvl="1"/>
            <a:r>
              <a:rPr lang="en-US" dirty="0" smtClean="0"/>
              <a:t>Interviews</a:t>
            </a:r>
          </a:p>
          <a:p>
            <a:pPr lvl="1"/>
            <a:r>
              <a:rPr lang="en-US" dirty="0" smtClean="0"/>
              <a:t>On website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Vineyard Designate Wines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232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your business objectives?</a:t>
            </a:r>
          </a:p>
          <a:p>
            <a:endParaRPr lang="en-US" dirty="0"/>
          </a:p>
          <a:p>
            <a:r>
              <a:rPr lang="en-US" dirty="0" smtClean="0"/>
              <a:t>Gain relationship with aligned wineries</a:t>
            </a:r>
          </a:p>
          <a:p>
            <a:pPr lvl="1"/>
            <a:r>
              <a:rPr lang="en-US" dirty="0" smtClean="0"/>
              <a:t>Their business objectives and yours</a:t>
            </a:r>
          </a:p>
          <a:p>
            <a:pPr lvl="1"/>
            <a:endParaRPr lang="en-US" dirty="0"/>
          </a:p>
          <a:p>
            <a:r>
              <a:rPr lang="en-US" dirty="0" smtClean="0"/>
              <a:t>Build your reputation</a:t>
            </a:r>
          </a:p>
          <a:p>
            <a:endParaRPr lang="en-US" dirty="0"/>
          </a:p>
          <a:p>
            <a:r>
              <a:rPr lang="en-US" dirty="0" smtClean="0"/>
              <a:t>Deliver on </a:t>
            </a:r>
            <a:r>
              <a:rPr lang="en-US" smtClean="0"/>
              <a:t>your promise every time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Brand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33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2013 La Follette </a:t>
            </a:r>
            <a:r>
              <a:rPr lang="en-US" dirty="0" err="1" smtClean="0"/>
              <a:t>Sangiacomo</a:t>
            </a:r>
            <a:r>
              <a:rPr lang="en-US" dirty="0" smtClean="0"/>
              <a:t> Vineyards Chardonnay, Sonoma Coast</a:t>
            </a:r>
          </a:p>
          <a:p>
            <a:endParaRPr lang="en-US" dirty="0"/>
          </a:p>
          <a:p>
            <a:r>
              <a:rPr lang="en-US" dirty="0" smtClean="0"/>
              <a:t>2012 Balletto Vineyards, Sexton Hill Pinot Noir, Russian </a:t>
            </a:r>
            <a:r>
              <a:rPr lang="en-US" smtClean="0"/>
              <a:t>River Valley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9247" y="304800"/>
            <a:ext cx="7756263" cy="1295400"/>
          </a:xfrm>
        </p:spPr>
        <p:txBody>
          <a:bodyPr/>
          <a:lstStyle/>
          <a:p>
            <a:r>
              <a:rPr lang="en-US" dirty="0" smtClean="0"/>
              <a:t>Vineyard Designate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0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are the challenges for grape growers and wineries in managing your businesses?</a:t>
            </a:r>
          </a:p>
          <a:p>
            <a:endParaRPr lang="en-US" dirty="0"/>
          </a:p>
          <a:p>
            <a:r>
              <a:rPr lang="en-US" dirty="0" smtClean="0"/>
              <a:t>Do you have good grape market data?</a:t>
            </a:r>
          </a:p>
          <a:p>
            <a:pPr lvl="1"/>
            <a:r>
              <a:rPr lang="en-US" dirty="0" smtClean="0"/>
              <a:t>Acreage – 2014 – estimate 400-600 acres</a:t>
            </a:r>
          </a:p>
          <a:p>
            <a:pPr lvl="1"/>
            <a:r>
              <a:rPr lang="en-US" dirty="0" smtClean="0"/>
              <a:t>Pricing – 2009 – $1340/T </a:t>
            </a:r>
          </a:p>
          <a:p>
            <a:pPr lvl="1"/>
            <a:r>
              <a:rPr lang="en-US" dirty="0" smtClean="0"/>
              <a:t>Demand – for CO grapes and wines</a:t>
            </a:r>
          </a:p>
          <a:p>
            <a:pPr lvl="1"/>
            <a:endParaRPr lang="en-US" dirty="0"/>
          </a:p>
          <a:p>
            <a:r>
              <a:rPr lang="en-US" dirty="0" smtClean="0"/>
              <a:t>What information do you need to plan and execute your business?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106244"/>
          </a:xfrm>
        </p:spPr>
        <p:txBody>
          <a:bodyPr/>
          <a:lstStyle/>
          <a:p>
            <a:r>
              <a:rPr lang="en-US" dirty="0" smtClean="0"/>
              <a:t>Colorado Grapes &amp; Wine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84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Nick Frey</a:t>
            </a:r>
          </a:p>
          <a:p>
            <a:r>
              <a:rPr lang="en-US" sz="2800" smtClean="0"/>
              <a:t>nickfrey@outlook.com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1997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546,000 Acres</a:t>
            </a:r>
          </a:p>
          <a:p>
            <a:endParaRPr lang="en-US" dirty="0"/>
          </a:p>
          <a:p>
            <a:r>
              <a:rPr lang="en-US" dirty="0" smtClean="0"/>
              <a:t>Annual CA Grape Crush Report</a:t>
            </a:r>
          </a:p>
          <a:p>
            <a:pPr lvl="1"/>
            <a:r>
              <a:rPr lang="en-US" dirty="0" smtClean="0"/>
              <a:t>Includes tonnage by variety and region</a:t>
            </a:r>
          </a:p>
          <a:p>
            <a:pPr lvl="1"/>
            <a:r>
              <a:rPr lang="en-US" dirty="0" smtClean="0"/>
              <a:t>Includes grape prices by variety and region</a:t>
            </a:r>
          </a:p>
          <a:p>
            <a:pPr lvl="1"/>
            <a:r>
              <a:rPr lang="en-US" dirty="0" smtClean="0"/>
              <a:t>Includes price paid for each lot of grapes sold, i.e. the range in prices for a variety in a region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 </a:t>
            </a:r>
            <a:r>
              <a:rPr lang="en-US" dirty="0" err="1" smtClean="0"/>
              <a:t>Winegrapes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31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64,000 acres</a:t>
            </a:r>
          </a:p>
          <a:p>
            <a:endParaRPr lang="en-US" dirty="0"/>
          </a:p>
          <a:p>
            <a:r>
              <a:rPr lang="en-US" dirty="0" smtClean="0"/>
              <a:t>Average Price 2013 - $2236/Ton</a:t>
            </a:r>
          </a:p>
          <a:p>
            <a:endParaRPr lang="en-US" dirty="0"/>
          </a:p>
          <a:p>
            <a:r>
              <a:rPr lang="en-US" dirty="0" smtClean="0"/>
              <a:t>~ 1500 vineyard owners</a:t>
            </a:r>
          </a:p>
          <a:p>
            <a:endParaRPr lang="en-US" dirty="0"/>
          </a:p>
          <a:p>
            <a:r>
              <a:rPr lang="en-US" dirty="0" smtClean="0"/>
              <a:t>65% of tonnage – grower produced</a:t>
            </a:r>
          </a:p>
          <a:p>
            <a:endParaRPr lang="en-US" dirty="0"/>
          </a:p>
          <a:p>
            <a:r>
              <a:rPr lang="en-US" dirty="0" smtClean="0"/>
              <a:t>35% of tonnage – winery owned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56263" cy="1054250"/>
          </a:xfrm>
        </p:spPr>
        <p:txBody>
          <a:bodyPr/>
          <a:lstStyle/>
          <a:p>
            <a:r>
              <a:rPr lang="en-US" dirty="0" smtClean="0"/>
              <a:t>Sonoma County </a:t>
            </a:r>
            <a:r>
              <a:rPr lang="en-US" dirty="0" err="1" smtClean="0"/>
              <a:t>Winegrapes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2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Input from Sonoma County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Brian Clements, </a:t>
            </a:r>
            <a:r>
              <a:rPr lang="en-US" dirty="0" err="1" smtClean="0"/>
              <a:t>Turrentine</a:t>
            </a:r>
            <a:r>
              <a:rPr lang="en-US" dirty="0" smtClean="0"/>
              <a:t> Brokerage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Randy </a:t>
            </a:r>
            <a:r>
              <a:rPr lang="en-US" dirty="0" err="1" smtClean="0"/>
              <a:t>Luginbill</a:t>
            </a:r>
            <a:r>
              <a:rPr lang="en-US" dirty="0" smtClean="0"/>
              <a:t>, </a:t>
            </a:r>
            <a:r>
              <a:rPr lang="en-US" dirty="0"/>
              <a:t>Silverado Investment Management Company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Dave </a:t>
            </a:r>
            <a:r>
              <a:rPr lang="en-US" dirty="0" err="1" smtClean="0"/>
              <a:t>Magnasco</a:t>
            </a:r>
            <a:r>
              <a:rPr lang="en-US" dirty="0" smtClean="0"/>
              <a:t>, Constellation Wines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Steve </a:t>
            </a:r>
            <a:r>
              <a:rPr lang="en-US" dirty="0" err="1" smtClean="0"/>
              <a:t>Sangiacomo</a:t>
            </a:r>
            <a:r>
              <a:rPr lang="en-US" dirty="0" smtClean="0"/>
              <a:t>, </a:t>
            </a:r>
            <a:r>
              <a:rPr lang="en-US" dirty="0" err="1" smtClean="0"/>
              <a:t>Sangiacomo</a:t>
            </a:r>
            <a:r>
              <a:rPr lang="en-US" dirty="0" smtClean="0"/>
              <a:t> Vineyards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Your Vineyard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5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wineries meet your business objectives?</a:t>
            </a:r>
          </a:p>
          <a:p>
            <a:endParaRPr lang="en-US" dirty="0"/>
          </a:p>
          <a:p>
            <a:r>
              <a:rPr lang="en-US" dirty="0" smtClean="0"/>
              <a:t>What are the market demand and grape prices?</a:t>
            </a:r>
          </a:p>
          <a:p>
            <a:endParaRPr lang="en-US" dirty="0"/>
          </a:p>
          <a:p>
            <a:r>
              <a:rPr lang="en-US" dirty="0" smtClean="0"/>
              <a:t>What differentiates your vineyard?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9247" y="304800"/>
            <a:ext cx="7756263" cy="1411044"/>
          </a:xfrm>
        </p:spPr>
        <p:txBody>
          <a:bodyPr/>
          <a:lstStyle/>
          <a:p>
            <a:r>
              <a:rPr lang="en-US" dirty="0" smtClean="0"/>
              <a:t>Marketing Your Vineyard</a:t>
            </a:r>
            <a:br>
              <a:rPr lang="en-US" dirty="0" smtClean="0"/>
            </a:br>
            <a:r>
              <a:rPr lang="en-US" sz="4400" dirty="0" smtClean="0"/>
              <a:t>Begin with a Marketing Plan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5436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Tons/A, $/Ton or $/A?</a:t>
            </a:r>
          </a:p>
          <a:p>
            <a:endParaRPr lang="en-US" dirty="0" smtClean="0"/>
          </a:p>
          <a:p>
            <a:r>
              <a:rPr lang="en-US" dirty="0" smtClean="0"/>
              <a:t>Seeking short-term or long-term relationships?</a:t>
            </a:r>
            <a:endParaRPr lang="en-US" dirty="0"/>
          </a:p>
          <a:p>
            <a:pPr lvl="1"/>
            <a:r>
              <a:rPr lang="en-US" dirty="0" smtClean="0"/>
              <a:t>A transaction or a partnership?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What are your income needs?</a:t>
            </a:r>
          </a:p>
          <a:p>
            <a:endParaRPr lang="en-US" dirty="0"/>
          </a:p>
          <a:p>
            <a:r>
              <a:rPr lang="en-US" dirty="0" smtClean="0"/>
              <a:t>What do you want to be known for?</a:t>
            </a:r>
          </a:p>
          <a:p>
            <a:pPr lvl="1"/>
            <a:r>
              <a:rPr lang="en-US" dirty="0" smtClean="0"/>
              <a:t>Grape quality, Dependability, Get as much as you can?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55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varieties, clones and rootstocks</a:t>
            </a:r>
          </a:p>
          <a:p>
            <a:r>
              <a:rPr lang="en-US" dirty="0" smtClean="0"/>
              <a:t>Trellis system</a:t>
            </a:r>
          </a:p>
          <a:p>
            <a:r>
              <a:rPr lang="en-US" dirty="0" smtClean="0"/>
              <a:t>Production history</a:t>
            </a:r>
          </a:p>
          <a:p>
            <a:r>
              <a:rPr lang="en-US" dirty="0" smtClean="0"/>
              <a:t>Vineyard map</a:t>
            </a:r>
          </a:p>
          <a:p>
            <a:r>
              <a:rPr lang="en-US" dirty="0" smtClean="0"/>
              <a:t>Other wineries who purchase your grapes</a:t>
            </a:r>
          </a:p>
          <a:p>
            <a:r>
              <a:rPr lang="en-US" dirty="0" smtClean="0"/>
              <a:t>Quantities available</a:t>
            </a:r>
          </a:p>
          <a:p>
            <a:r>
              <a:rPr lang="en-US" dirty="0" smtClean="0"/>
              <a:t>Length of contract sought</a:t>
            </a:r>
          </a:p>
          <a:p>
            <a:r>
              <a:rPr lang="en-US" dirty="0" smtClean="0"/>
              <a:t>Price expectations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Approaching a Winery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5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buys your varieties?</a:t>
            </a:r>
          </a:p>
          <a:p>
            <a:endParaRPr lang="en-US" dirty="0" smtClean="0"/>
          </a:p>
          <a:p>
            <a:r>
              <a:rPr lang="en-US" dirty="0" smtClean="0"/>
              <a:t>Does the bottle price match your price target?</a:t>
            </a:r>
          </a:p>
          <a:p>
            <a:endParaRPr lang="en-US" dirty="0"/>
          </a:p>
          <a:p>
            <a:r>
              <a:rPr lang="en-US" dirty="0" smtClean="0"/>
              <a:t>What is the winery’s reputation as a buyer/partner?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Who makes grape purchase decisions?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Wineries?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37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612</Words>
  <Application>Microsoft Office PowerPoint</Application>
  <PresentationFormat>On-screen Show (4:3)</PresentationFormat>
  <Paragraphs>155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Hardcover</vt:lpstr>
      <vt:lpstr>Marketing Your Vineyard</vt:lpstr>
      <vt:lpstr>Colorado Grapes &amp; Wine</vt:lpstr>
      <vt:lpstr>California Winegrapes</vt:lpstr>
      <vt:lpstr>Sonoma County Winegrapes</vt:lpstr>
      <vt:lpstr>Marketing Your Vineyard</vt:lpstr>
      <vt:lpstr>Marketing Your Vineyard Begin with a Marketing Plan</vt:lpstr>
      <vt:lpstr>Business Objectives</vt:lpstr>
      <vt:lpstr>Approaching a Winery</vt:lpstr>
      <vt:lpstr>Which Wineries?</vt:lpstr>
      <vt:lpstr>Additional Tools</vt:lpstr>
      <vt:lpstr>You Have a Contract</vt:lpstr>
      <vt:lpstr>Sangiacomo Vineyards</vt:lpstr>
      <vt:lpstr>Sangiacomo Brand</vt:lpstr>
      <vt:lpstr>Going the Extra Mile</vt:lpstr>
      <vt:lpstr>PowerPoint Presentation</vt:lpstr>
      <vt:lpstr>Sangiacomo Suggestions</vt:lpstr>
      <vt:lpstr>Vineyard Designate Wines</vt:lpstr>
      <vt:lpstr>Developing Your Brand</vt:lpstr>
      <vt:lpstr>Vineyard Designate Examples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Your Vineyard</dc:title>
  <dc:creator>Owner</dc:creator>
  <cp:lastModifiedBy>Assistant</cp:lastModifiedBy>
  <cp:revision>25</cp:revision>
  <dcterms:created xsi:type="dcterms:W3CDTF">2014-01-09T19:14:53Z</dcterms:created>
  <dcterms:modified xsi:type="dcterms:W3CDTF">2015-01-19T20:20:24Z</dcterms:modified>
</cp:coreProperties>
</file>